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101.jpg" ContentType="image/png"/>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80"/>
  </p:notesMasterIdLst>
  <p:handoutMasterIdLst>
    <p:handoutMasterId r:id="rId181"/>
  </p:handoutMasterIdLst>
  <p:sldIdLst>
    <p:sldId id="256" r:id="rId4"/>
    <p:sldId id="405" r:id="rId5"/>
    <p:sldId id="404" r:id="rId6"/>
    <p:sldId id="412" r:id="rId7"/>
    <p:sldId id="406" r:id="rId8"/>
    <p:sldId id="413" r:id="rId9"/>
    <p:sldId id="409" r:id="rId10"/>
    <p:sldId id="410" r:id="rId11"/>
    <p:sldId id="411" r:id="rId12"/>
    <p:sldId id="314" r:id="rId13"/>
    <p:sldId id="403" r:id="rId14"/>
    <p:sldId id="322" r:id="rId15"/>
    <p:sldId id="329" r:id="rId16"/>
    <p:sldId id="330" r:id="rId17"/>
    <p:sldId id="331" r:id="rId18"/>
    <p:sldId id="332" r:id="rId19"/>
    <p:sldId id="334" r:id="rId20"/>
    <p:sldId id="323" r:id="rId21"/>
    <p:sldId id="416" r:id="rId22"/>
    <p:sldId id="337" r:id="rId23"/>
    <p:sldId id="338" r:id="rId24"/>
    <p:sldId id="417" r:id="rId25"/>
    <p:sldId id="335" r:id="rId26"/>
    <p:sldId id="339" r:id="rId27"/>
    <p:sldId id="340" r:id="rId28"/>
    <p:sldId id="415" r:id="rId29"/>
    <p:sldId id="418" r:id="rId30"/>
    <p:sldId id="399" r:id="rId31"/>
    <p:sldId id="400" r:id="rId32"/>
    <p:sldId id="414" r:id="rId33"/>
    <p:sldId id="395" r:id="rId34"/>
    <p:sldId id="419" r:id="rId35"/>
    <p:sldId id="421" r:id="rId36"/>
    <p:sldId id="422" r:id="rId37"/>
    <p:sldId id="268" r:id="rId38"/>
    <p:sldId id="269" r:id="rId39"/>
    <p:sldId id="423" r:id="rId40"/>
    <p:sldId id="270" r:id="rId41"/>
    <p:sldId id="271" r:id="rId42"/>
    <p:sldId id="424" r:id="rId43"/>
    <p:sldId id="425" r:id="rId44"/>
    <p:sldId id="273" r:id="rId45"/>
    <p:sldId id="426" r:id="rId46"/>
    <p:sldId id="284" r:id="rId47"/>
    <p:sldId id="274" r:id="rId48"/>
    <p:sldId id="275" r:id="rId49"/>
    <p:sldId id="401" r:id="rId50"/>
    <p:sldId id="396" r:id="rId51"/>
    <p:sldId id="325" r:id="rId52"/>
    <p:sldId id="336" r:id="rId53"/>
    <p:sldId id="398" r:id="rId54"/>
    <p:sldId id="402" r:id="rId55"/>
    <p:sldId id="427" r:id="rId56"/>
    <p:sldId id="278" r:id="rId57"/>
    <p:sldId id="420" r:id="rId58"/>
    <p:sldId id="282" r:id="rId59"/>
    <p:sldId id="295" r:id="rId60"/>
    <p:sldId id="297" r:id="rId61"/>
    <p:sldId id="298" r:id="rId62"/>
    <p:sldId id="299" r:id="rId63"/>
    <p:sldId id="301" r:id="rId64"/>
    <p:sldId id="302" r:id="rId65"/>
    <p:sldId id="303" r:id="rId66"/>
    <p:sldId id="428" r:id="rId67"/>
    <p:sldId id="429" r:id="rId68"/>
    <p:sldId id="304" r:id="rId69"/>
    <p:sldId id="305" r:id="rId70"/>
    <p:sldId id="306" r:id="rId71"/>
    <p:sldId id="307" r:id="rId72"/>
    <p:sldId id="308" r:id="rId73"/>
    <p:sldId id="309" r:id="rId74"/>
    <p:sldId id="311" r:id="rId75"/>
    <p:sldId id="312" r:id="rId76"/>
    <p:sldId id="313" r:id="rId77"/>
    <p:sldId id="310" r:id="rId78"/>
    <p:sldId id="430" r:id="rId79"/>
    <p:sldId id="315" r:id="rId80"/>
    <p:sldId id="431" r:id="rId81"/>
    <p:sldId id="316" r:id="rId82"/>
    <p:sldId id="432" r:id="rId83"/>
    <p:sldId id="318" r:id="rId84"/>
    <p:sldId id="319" r:id="rId85"/>
    <p:sldId id="320" r:id="rId86"/>
    <p:sldId id="321" r:id="rId87"/>
    <p:sldId id="433" r:id="rId88"/>
    <p:sldId id="327" r:id="rId89"/>
    <p:sldId id="328" r:id="rId90"/>
    <p:sldId id="434" r:id="rId91"/>
    <p:sldId id="458" r:id="rId92"/>
    <p:sldId id="459" r:id="rId93"/>
    <p:sldId id="460" r:id="rId94"/>
    <p:sldId id="461" r:id="rId95"/>
    <p:sldId id="462" r:id="rId96"/>
    <p:sldId id="463" r:id="rId97"/>
    <p:sldId id="464" r:id="rId98"/>
    <p:sldId id="465" r:id="rId99"/>
    <p:sldId id="499" r:id="rId100"/>
    <p:sldId id="500" r:id="rId101"/>
    <p:sldId id="439" r:id="rId102"/>
    <p:sldId id="262" r:id="rId103"/>
    <p:sldId id="263" r:id="rId104"/>
    <p:sldId id="264" r:id="rId105"/>
    <p:sldId id="280" r:id="rId106"/>
    <p:sldId id="267" r:id="rId107"/>
    <p:sldId id="281" r:id="rId108"/>
    <p:sldId id="435" r:id="rId109"/>
    <p:sldId id="333" r:id="rId110"/>
    <p:sldId id="436" r:id="rId111"/>
    <p:sldId id="437" r:id="rId112"/>
    <p:sldId id="438" r:id="rId113"/>
    <p:sldId id="265" r:id="rId114"/>
    <p:sldId id="440" r:id="rId115"/>
    <p:sldId id="441" r:id="rId116"/>
    <p:sldId id="442" r:id="rId117"/>
    <p:sldId id="443" r:id="rId118"/>
    <p:sldId id="444" r:id="rId119"/>
    <p:sldId id="445" r:id="rId120"/>
    <p:sldId id="446" r:id="rId121"/>
    <p:sldId id="288" r:id="rId122"/>
    <p:sldId id="289" r:id="rId123"/>
    <p:sldId id="290" r:id="rId124"/>
    <p:sldId id="285" r:id="rId125"/>
    <p:sldId id="447" r:id="rId126"/>
    <p:sldId id="266" r:id="rId127"/>
    <p:sldId id="286" r:id="rId128"/>
    <p:sldId id="287" r:id="rId129"/>
    <p:sldId id="259" r:id="rId130"/>
    <p:sldId id="291" r:id="rId131"/>
    <p:sldId id="292" r:id="rId132"/>
    <p:sldId id="293" r:id="rId133"/>
    <p:sldId id="294" r:id="rId134"/>
    <p:sldId id="448" r:id="rId135"/>
    <p:sldId id="296" r:id="rId136"/>
    <p:sldId id="279" r:id="rId137"/>
    <p:sldId id="449" r:id="rId138"/>
    <p:sldId id="450" r:id="rId139"/>
    <p:sldId id="451" r:id="rId140"/>
    <p:sldId id="452" r:id="rId141"/>
    <p:sldId id="453" r:id="rId142"/>
    <p:sldId id="454" r:id="rId143"/>
    <p:sldId id="455" r:id="rId144"/>
    <p:sldId id="456" r:id="rId145"/>
    <p:sldId id="457" r:id="rId146"/>
    <p:sldId id="466" r:id="rId147"/>
    <p:sldId id="467" r:id="rId148"/>
    <p:sldId id="468" r:id="rId149"/>
    <p:sldId id="469" r:id="rId150"/>
    <p:sldId id="470" r:id="rId151"/>
    <p:sldId id="471" r:id="rId152"/>
    <p:sldId id="472" r:id="rId153"/>
    <p:sldId id="473" r:id="rId154"/>
    <p:sldId id="474" r:id="rId155"/>
    <p:sldId id="475" r:id="rId156"/>
    <p:sldId id="476" r:id="rId157"/>
    <p:sldId id="477" r:id="rId158"/>
    <p:sldId id="478" r:id="rId159"/>
    <p:sldId id="479" r:id="rId160"/>
    <p:sldId id="480" r:id="rId161"/>
    <p:sldId id="481" r:id="rId162"/>
    <p:sldId id="482" r:id="rId163"/>
    <p:sldId id="483" r:id="rId164"/>
    <p:sldId id="484" r:id="rId165"/>
    <p:sldId id="485" r:id="rId166"/>
    <p:sldId id="486" r:id="rId167"/>
    <p:sldId id="487" r:id="rId168"/>
    <p:sldId id="488" r:id="rId169"/>
    <p:sldId id="489" r:id="rId170"/>
    <p:sldId id="490" r:id="rId171"/>
    <p:sldId id="491" r:id="rId172"/>
    <p:sldId id="492" r:id="rId173"/>
    <p:sldId id="493" r:id="rId174"/>
    <p:sldId id="494" r:id="rId175"/>
    <p:sldId id="495" r:id="rId176"/>
    <p:sldId id="496" r:id="rId177"/>
    <p:sldId id="497" r:id="rId178"/>
    <p:sldId id="498" r:id="rId17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96" autoAdjust="0"/>
    <p:restoredTop sz="85950" autoAdjust="0"/>
  </p:normalViewPr>
  <p:slideViewPr>
    <p:cSldViewPr>
      <p:cViewPr>
        <p:scale>
          <a:sx n="75" d="100"/>
          <a:sy n="75" d="100"/>
        </p:scale>
        <p:origin x="1214" y="130"/>
      </p:cViewPr>
      <p:guideLst>
        <p:guide orient="horz" pos="2160"/>
        <p:guide pos="2880"/>
      </p:guideLst>
    </p:cSldViewPr>
  </p:slideViewPr>
  <p:notesTextViewPr>
    <p:cViewPr>
      <p:scale>
        <a:sx n="1" d="1"/>
        <a:sy n="1" d="1"/>
      </p:scale>
      <p:origin x="0" y="0"/>
    </p:cViewPr>
  </p:notesTextViewPr>
  <p:notesViewPr>
    <p:cSldViewPr>
      <p:cViewPr varScale="1">
        <p:scale>
          <a:sx n="46" d="100"/>
          <a:sy n="46" d="100"/>
        </p:scale>
        <p:origin x="-1915"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handoutMaster" Target="handoutMasters/handoutMaster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presProps" Target="presProps.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notesMaster" Target="notesMasters/notesMaster1.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93B5AE6-67CF-42E0-8CF6-D79CE3F4F45A}" type="doc">
      <dgm:prSet loTypeId="urn:microsoft.com/office/officeart/2008/layout/AlternatingHexagons" loCatId="list" qsTypeId="urn:microsoft.com/office/officeart/2005/8/quickstyle/simple3#1" qsCatId="simple" csTypeId="urn:microsoft.com/office/officeart/2005/8/colors/accent0_1#1" csCatId="mainScheme" phldr="1"/>
      <dgm:spPr/>
      <dgm:t>
        <a:bodyPr/>
        <a:lstStyle/>
        <a:p>
          <a:endParaRPr lang="zh-CN" altLang="en-US"/>
        </a:p>
      </dgm:t>
    </dgm:pt>
    <dgm:pt modelId="{E6921472-B176-44F9-9A97-9CEFA430F04C}" type="parTrans" cxnId="{BCE359A2-25D7-4DD1-9FDE-CB970C717A50}">
      <dgm:prSet/>
      <dgm:spPr/>
      <dgm:t>
        <a:bodyPr/>
        <a:lstStyle/>
        <a:p>
          <a:endParaRPr lang="zh-CN" altLang="en-US" sz="1100" b="1">
            <a:latin typeface="微软雅黑" panose="020B0503020204020204" charset="-122"/>
            <a:ea typeface="微软雅黑" panose="020B0503020204020204" charset="-122"/>
          </a:endParaRPr>
        </a:p>
      </dgm:t>
    </dgm:pt>
    <dgm:pt modelId="{20DD6983-A233-4F0F-B46D-594E83251569}">
      <dgm:prSet phldrT="[文本]" custT="1"/>
      <dgm:spPr bwMode="white">
        <a:xfrm rot="5400000">
          <a:off x="1796867"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err="1">
              <a:solidFill>
                <a:srgbClr val="000099">
                  <a:hueOff val="0"/>
                  <a:satOff val="0"/>
                  <a:lumOff val="0"/>
                  <a:alphaOff val="0"/>
                </a:srgbClr>
              </a:solidFill>
              <a:latin typeface="微软雅黑" panose="020B0503020204020204" charset="-122"/>
              <a:ea typeface="微软雅黑" panose="020B0503020204020204" charset="-122"/>
              <a:cs typeface="Arial"/>
            </a:rPr>
            <a:t>facebook</a:t>
          </a:r>
          <a:endPar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F61FF760-3A15-4646-A7E5-FE25FE6CC9C7}" type="parTrans" cxnId="{F4237E69-A04F-41E8-AE24-C7DF3DBB1BF4}">
      <dgm:prSet/>
      <dgm:spPr/>
      <dgm:t>
        <a:bodyPr/>
        <a:lstStyle/>
        <a:p>
          <a:endParaRPr lang="zh-CN" altLang="en-US" sz="1100" b="1">
            <a:latin typeface="微软雅黑" panose="020B0503020204020204" charset="-122"/>
            <a:ea typeface="微软雅黑" panose="020B0503020204020204" charset="-122"/>
          </a:endParaRPr>
        </a:p>
      </dgm:t>
    </dgm:pt>
    <dgm:pt modelId="{B42B3961-F6E7-415C-B96D-E425BAF9AAA1}">
      <dgm:prSet phldrT="[文本]" custT="1"/>
      <dgm:spPr bwMode="white">
        <a:xfrm>
          <a:off x="2931444" y="292318"/>
          <a:ext cx="1317026"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社交网络</a:t>
          </a:r>
        </a:p>
      </dgm:t>
    </dgm:pt>
    <dgm:pt modelId="{18FCB7DA-A66B-41EB-88C6-77CF04B63F45}" type="sibTrans" cxnId="{F4237E69-A04F-41E8-AE24-C7DF3DBB1BF4}">
      <dgm:prSet/>
      <dgm:spPr/>
      <dgm:t>
        <a:bodyPr/>
        <a:lstStyle/>
        <a:p>
          <a:endParaRPr lang="zh-CN" altLang="en-US" sz="1100" b="1">
            <a:latin typeface="微软雅黑" panose="020B0503020204020204" charset="-122"/>
            <a:ea typeface="微软雅黑" panose="020B0503020204020204" charset="-122"/>
          </a:endParaRPr>
        </a:p>
      </dgm:t>
    </dgm:pt>
    <dgm:pt modelId="{57B9D06D-9BE5-4050-A56D-D587E008855E}" type="sibTrans" cxnId="{BCE359A2-25D7-4DD1-9FDE-CB970C717A50}">
      <dgm:prSet custT="1"/>
      <dgm:spPr bwMode="white">
        <a:xfrm rot="5400000">
          <a:off x="688016"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7920009A-C722-4A8A-BF89-D5FE2B785CAC}" type="parTrans" cxnId="{59BCDDA1-C77F-4285-92E6-9B8840E56799}">
      <dgm:prSet/>
      <dgm:spPr/>
      <dgm:t>
        <a:bodyPr/>
        <a:lstStyle/>
        <a:p>
          <a:endParaRPr lang="zh-CN" altLang="en-US" sz="1100" b="1">
            <a:latin typeface="微软雅黑" panose="020B0503020204020204" charset="-122"/>
            <a:ea typeface="微软雅黑" panose="020B0503020204020204" charset="-122"/>
          </a:endParaRPr>
        </a:p>
      </dgm:t>
    </dgm:pt>
    <dgm:pt modelId="{263ED5E8-00F8-48F4-A1EB-0B08D412B346}">
      <dgm:prSet phldrT="[文本]" custT="1"/>
      <dgm:spPr bwMode="white">
        <a:xfrm rot="5400000">
          <a:off x="1240317"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rPr>
            <a:t>淘宝、</a:t>
          </a:r>
          <a:r>
            <a:rPr lang="en-US" altLang="zh-CN" sz="1100" b="1" err="1">
              <a:solidFill>
                <a:srgbClr val="000099">
                  <a:hueOff val="0"/>
                  <a:satOff val="0"/>
                  <a:lumOff val="0"/>
                  <a:alphaOff val="0"/>
                </a:srgbClr>
              </a:solidFill>
              <a:latin typeface="微软雅黑" panose="020B0503020204020204" charset="-122"/>
              <a:ea typeface="微软雅黑" panose="020B0503020204020204" charset="-122"/>
              <a:cs typeface="Arial"/>
            </a:rPr>
            <a:t>ebuy</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228FAAD5-EE0F-41B6-A180-6F73CCD991A0}" type="parTrans" cxnId="{66F4C21D-0F2D-4AD5-A092-4B254214DE86}">
      <dgm:prSet/>
      <dgm:spPr/>
      <dgm:t>
        <a:bodyPr/>
        <a:lstStyle/>
        <a:p>
          <a:endParaRPr lang="zh-CN" altLang="en-US" sz="1100" b="1">
            <a:latin typeface="微软雅黑" panose="020B0503020204020204" charset="-122"/>
            <a:ea typeface="微软雅黑" panose="020B0503020204020204" charset="-122"/>
          </a:endParaRPr>
        </a:p>
      </dgm:t>
    </dgm:pt>
    <dgm:pt modelId="{7DC9A775-49D4-47BE-8649-CB1E238560FE}">
      <dgm:prSet phldrT="[文本]" custT="1"/>
      <dgm:spPr bwMode="white">
        <a:xfrm>
          <a:off x="0" y="1294013"/>
          <a:ext cx="1274541"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电子商务</a:t>
          </a:r>
        </a:p>
      </dgm:t>
    </dgm:pt>
    <dgm:pt modelId="{8D396939-7BA2-4F5C-AF2C-837DDC2005F7}" type="sibTrans" cxnId="{66F4C21D-0F2D-4AD5-A092-4B254214DE86}">
      <dgm:prSet/>
      <dgm:spPr/>
      <dgm:t>
        <a:bodyPr/>
        <a:lstStyle/>
        <a:p>
          <a:endParaRPr lang="zh-CN" altLang="en-US" sz="1100" b="1">
            <a:latin typeface="微软雅黑" panose="020B0503020204020204" charset="-122"/>
            <a:ea typeface="微软雅黑" panose="020B0503020204020204" charset="-122"/>
          </a:endParaRPr>
        </a:p>
      </dgm:t>
    </dgm:pt>
    <dgm:pt modelId="{C73E281B-5B12-4215-8FBC-BB47CEB0988E}" type="sibTrans" cxnId="{59BCDDA1-C77F-4285-92E6-9B8840E56799}">
      <dgm:prSet custT="1"/>
      <dgm:spPr bwMode="white">
        <a:xfrm rot="5400000">
          <a:off x="2349168"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D700A910-CE8E-467D-ADE3-823691865F80}" type="parTrans" cxnId="{ACA7B7BC-B7D3-4739-AAF4-01FAAC4F4818}">
      <dgm:prSet/>
      <dgm:spPr/>
      <dgm:t>
        <a:bodyPr/>
        <a:lstStyle/>
        <a:p>
          <a:endParaRPr lang="zh-CN" altLang="en-US" sz="1100" b="1">
            <a:latin typeface="微软雅黑" panose="020B0503020204020204" charset="-122"/>
            <a:ea typeface="微软雅黑" panose="020B0503020204020204" charset="-122"/>
          </a:endParaRPr>
        </a:p>
      </dgm:t>
    </dgm:pt>
    <dgm:pt modelId="{0344028F-704E-4E47-9303-D0C35DFF4E18}">
      <dgm:prSet phldrT="[文本]" custT="1"/>
      <dgm:spPr bwMode="white">
        <a:xfrm rot="5400000">
          <a:off x="1796867"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rPr>
            <a:t>微博、</a:t>
          </a: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Apps</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FD4CB1A7-0626-478A-A0FB-381B2B6CCD9E}" type="parTrans" cxnId="{1215FD57-F19B-41D3-91CC-70DF40D8BA4F}">
      <dgm:prSet/>
      <dgm:spPr/>
      <dgm:t>
        <a:bodyPr/>
        <a:lstStyle/>
        <a:p>
          <a:endParaRPr lang="zh-CN" altLang="en-US" sz="1100" b="1">
            <a:latin typeface="微软雅黑" panose="020B0503020204020204" charset="-122"/>
            <a:ea typeface="微软雅黑" panose="020B0503020204020204" charset="-122"/>
          </a:endParaRPr>
        </a:p>
      </dgm:t>
    </dgm:pt>
    <dgm:pt modelId="{26013041-F65A-4F0B-B0C7-52144ABEFCFA}">
      <dgm:prSet phldrT="[文本]" custT="1"/>
      <dgm:spPr bwMode="white">
        <a:xfrm>
          <a:off x="2931444" y="2295708"/>
          <a:ext cx="1317026"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移动互联</a:t>
          </a:r>
        </a:p>
      </dgm:t>
    </dgm:pt>
    <dgm:pt modelId="{68643AD7-07F9-4743-AAF1-05EC0017F492}" type="sibTrans" cxnId="{1215FD57-F19B-41D3-91CC-70DF40D8BA4F}">
      <dgm:prSet/>
      <dgm:spPr/>
      <dgm:t>
        <a:bodyPr/>
        <a:lstStyle/>
        <a:p>
          <a:endParaRPr lang="zh-CN" altLang="en-US" sz="1100" b="1">
            <a:latin typeface="微软雅黑" panose="020B0503020204020204" charset="-122"/>
            <a:ea typeface="微软雅黑" panose="020B0503020204020204" charset="-122"/>
          </a:endParaRPr>
        </a:p>
      </dgm:t>
    </dgm:pt>
    <dgm:pt modelId="{BD7FFF3D-FD86-45B3-962C-8E8946591CF8}" type="sibTrans" cxnId="{ACA7B7BC-B7D3-4739-AAF4-01FAAC4F4818}">
      <dgm:prSet custT="1"/>
      <dgm:spPr bwMode="white">
        <a:xfrm rot="5400000">
          <a:off x="688016"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63A25C3A-5B69-460D-8A12-9F88E42D4409}" type="pres">
      <dgm:prSet presAssocID="{893B5AE6-67CF-42E0-8CF6-D79CE3F4F45A}" presName="Name0" presStyleCnt="0">
        <dgm:presLayoutVars>
          <dgm:chMax/>
          <dgm:chPref/>
          <dgm:dir/>
          <dgm:animLvl val="lvl"/>
        </dgm:presLayoutVars>
      </dgm:prSet>
      <dgm:spPr/>
    </dgm:pt>
    <dgm:pt modelId="{5A70FB58-A6E3-40CF-8AC2-CF6A9BE7BE7F}" type="pres">
      <dgm:prSet presAssocID="{20DD6983-A233-4F0F-B46D-594E83251569}" presName="composite" presStyleCnt="0"/>
      <dgm:spPr/>
    </dgm:pt>
    <dgm:pt modelId="{70CC8AB6-23F5-4BC2-9622-D50827C4BD37}" type="pres">
      <dgm:prSet presAssocID="{20DD6983-A233-4F0F-B46D-594E83251569}" presName="Parent1" presStyleLbl="node1" presStyleIdx="0" presStyleCnt="6">
        <dgm:presLayoutVars>
          <dgm:chMax val="1"/>
          <dgm:chPref val="1"/>
          <dgm:bulletEnabled val="1"/>
        </dgm:presLayoutVars>
      </dgm:prSet>
      <dgm:spPr/>
    </dgm:pt>
    <dgm:pt modelId="{E98E4F89-0A65-4863-92B0-AEF8A9603F63}" type="pres">
      <dgm:prSet presAssocID="{20DD6983-A233-4F0F-B46D-594E83251569}" presName="Childtext1" presStyleLbl="revTx" presStyleIdx="0" presStyleCnt="3">
        <dgm:presLayoutVars>
          <dgm:chMax val="0"/>
          <dgm:chPref val="0"/>
          <dgm:bulletEnabled val="1"/>
        </dgm:presLayoutVars>
      </dgm:prSet>
      <dgm:spPr/>
    </dgm:pt>
    <dgm:pt modelId="{B050CA14-9040-4672-9ABB-FA93864AB2BE}" type="pres">
      <dgm:prSet presAssocID="{20DD6983-A233-4F0F-B46D-594E83251569}" presName="BalanceSpacing" presStyleCnt="0"/>
      <dgm:spPr/>
    </dgm:pt>
    <dgm:pt modelId="{790CD2BC-A1DA-4352-B5E6-1C47DD0EAC8E}" type="pres">
      <dgm:prSet presAssocID="{20DD6983-A233-4F0F-B46D-594E83251569}" presName="BalanceSpacing1" presStyleCnt="0"/>
      <dgm:spPr/>
    </dgm:pt>
    <dgm:pt modelId="{B605245F-7CCA-4885-856B-B96FE7DCA0D7}" type="pres">
      <dgm:prSet presAssocID="{57B9D06D-9BE5-4050-A56D-D587E008855E}" presName="Accent1Text" presStyleLbl="node1" presStyleIdx="1" presStyleCnt="6"/>
      <dgm:spPr/>
    </dgm:pt>
    <dgm:pt modelId="{C1E25126-F650-4262-9196-6634E4506F75}" type="pres">
      <dgm:prSet presAssocID="{57B9D06D-9BE5-4050-A56D-D587E008855E}" presName="spaceBetweenRectangles" presStyleCnt="0"/>
      <dgm:spPr/>
    </dgm:pt>
    <dgm:pt modelId="{692B3495-EEF8-4B94-9A63-A880061223B7}" type="pres">
      <dgm:prSet presAssocID="{263ED5E8-00F8-48F4-A1EB-0B08D412B346}" presName="composite" presStyleCnt="0"/>
      <dgm:spPr/>
    </dgm:pt>
    <dgm:pt modelId="{1F753B3D-67FF-4590-B7BD-7F1643A8D8A1}" type="pres">
      <dgm:prSet presAssocID="{263ED5E8-00F8-48F4-A1EB-0B08D412B346}" presName="Parent1" presStyleLbl="node1" presStyleIdx="2" presStyleCnt="6">
        <dgm:presLayoutVars>
          <dgm:chMax val="1"/>
          <dgm:chPref val="1"/>
          <dgm:bulletEnabled val="1"/>
        </dgm:presLayoutVars>
      </dgm:prSet>
      <dgm:spPr/>
    </dgm:pt>
    <dgm:pt modelId="{CA717175-24CD-4DC6-8965-A339D7349FF5}" type="pres">
      <dgm:prSet presAssocID="{263ED5E8-00F8-48F4-A1EB-0B08D412B346}" presName="Childtext1" presStyleLbl="revTx" presStyleIdx="1" presStyleCnt="3">
        <dgm:presLayoutVars>
          <dgm:chMax val="0"/>
          <dgm:chPref val="0"/>
          <dgm:bulletEnabled val="1"/>
        </dgm:presLayoutVars>
      </dgm:prSet>
      <dgm:spPr/>
    </dgm:pt>
    <dgm:pt modelId="{532A4DAB-09F9-4F6A-B1B9-FB381810E454}" type="pres">
      <dgm:prSet presAssocID="{263ED5E8-00F8-48F4-A1EB-0B08D412B346}" presName="BalanceSpacing" presStyleCnt="0"/>
      <dgm:spPr/>
    </dgm:pt>
    <dgm:pt modelId="{81D7EA31-B1F6-4330-95DD-BB24114CC057}" type="pres">
      <dgm:prSet presAssocID="{263ED5E8-00F8-48F4-A1EB-0B08D412B346}" presName="BalanceSpacing1" presStyleCnt="0"/>
      <dgm:spPr/>
    </dgm:pt>
    <dgm:pt modelId="{7004708F-A5E2-4642-B38F-608049FEC2D6}" type="pres">
      <dgm:prSet presAssocID="{C73E281B-5B12-4215-8FBC-BB47CEB0988E}" presName="Accent1Text" presStyleLbl="node1" presStyleIdx="3" presStyleCnt="6"/>
      <dgm:spPr/>
    </dgm:pt>
    <dgm:pt modelId="{C4B46867-8256-45E4-8713-67C98E484FF2}" type="pres">
      <dgm:prSet presAssocID="{C73E281B-5B12-4215-8FBC-BB47CEB0988E}" presName="spaceBetweenRectangles" presStyleCnt="0"/>
      <dgm:spPr/>
    </dgm:pt>
    <dgm:pt modelId="{9BDB005C-C8D3-482B-AA75-DFDABD076C83}" type="pres">
      <dgm:prSet presAssocID="{0344028F-704E-4E47-9303-D0C35DFF4E18}" presName="composite" presStyleCnt="0"/>
      <dgm:spPr/>
    </dgm:pt>
    <dgm:pt modelId="{524198B8-4A5A-4F27-9030-E2310DB3E6C9}" type="pres">
      <dgm:prSet presAssocID="{0344028F-704E-4E47-9303-D0C35DFF4E18}" presName="Parent1" presStyleLbl="node1" presStyleIdx="4" presStyleCnt="6">
        <dgm:presLayoutVars>
          <dgm:chMax val="1"/>
          <dgm:chPref val="1"/>
          <dgm:bulletEnabled val="1"/>
        </dgm:presLayoutVars>
      </dgm:prSet>
      <dgm:spPr/>
    </dgm:pt>
    <dgm:pt modelId="{557D0742-2835-47D3-A9A5-C79D34CE30D0}" type="pres">
      <dgm:prSet presAssocID="{0344028F-704E-4E47-9303-D0C35DFF4E18}" presName="Childtext1" presStyleLbl="revTx" presStyleIdx="2" presStyleCnt="3">
        <dgm:presLayoutVars>
          <dgm:chMax val="0"/>
          <dgm:chPref val="0"/>
          <dgm:bulletEnabled val="1"/>
        </dgm:presLayoutVars>
      </dgm:prSet>
      <dgm:spPr/>
    </dgm:pt>
    <dgm:pt modelId="{DE83B58C-B02D-4286-BDB7-9FC96C8C7F72}" type="pres">
      <dgm:prSet presAssocID="{0344028F-704E-4E47-9303-D0C35DFF4E18}" presName="BalanceSpacing" presStyleCnt="0"/>
      <dgm:spPr/>
    </dgm:pt>
    <dgm:pt modelId="{2D49407C-4D16-460E-B72A-8D0F5B61C4C6}" type="pres">
      <dgm:prSet presAssocID="{0344028F-704E-4E47-9303-D0C35DFF4E18}" presName="BalanceSpacing1" presStyleCnt="0"/>
      <dgm:spPr/>
    </dgm:pt>
    <dgm:pt modelId="{5AE98D83-599B-4023-B378-4F7F1EE87B1D}" type="pres">
      <dgm:prSet presAssocID="{BD7FFF3D-FD86-45B3-962C-8E8946591CF8}" presName="Accent1Text" presStyleLbl="node1" presStyleIdx="5" presStyleCnt="6"/>
      <dgm:spPr/>
    </dgm:pt>
  </dgm:ptLst>
  <dgm:cxnLst>
    <dgm:cxn modelId="{F39C0A16-2569-48BF-BF1E-0E38DF0E3EDD}" type="presOf" srcId="{BD7FFF3D-FD86-45B3-962C-8E8946591CF8}" destId="{5AE98D83-599B-4023-B378-4F7F1EE87B1D}" srcOrd="0" destOrd="0" presId="urn:microsoft.com/office/officeart/2008/layout/AlternatingHexagons"/>
    <dgm:cxn modelId="{5F830F16-32B5-41C6-AC9C-2DE644C86539}" type="presOf" srcId="{B42B3961-F6E7-415C-B96D-E425BAF9AAA1}" destId="{E98E4F89-0A65-4863-92B0-AEF8A9603F63}" srcOrd="0" destOrd="0" presId="urn:microsoft.com/office/officeart/2008/layout/AlternatingHexagons"/>
    <dgm:cxn modelId="{66F4C21D-0F2D-4AD5-A092-4B254214DE86}" srcId="{263ED5E8-00F8-48F4-A1EB-0B08D412B346}" destId="{7DC9A775-49D4-47BE-8649-CB1E238560FE}" srcOrd="0" destOrd="0" parTransId="{228FAAD5-EE0F-41B6-A180-6F73CCD991A0}" sibTransId="{8D396939-7BA2-4F5C-AF2C-837DDC2005F7}"/>
    <dgm:cxn modelId="{23859F28-C72B-4D0E-B4BE-F3361AEED4ED}" type="presOf" srcId="{0344028F-704E-4E47-9303-D0C35DFF4E18}" destId="{524198B8-4A5A-4F27-9030-E2310DB3E6C9}" srcOrd="0" destOrd="0" presId="urn:microsoft.com/office/officeart/2008/layout/AlternatingHexagons"/>
    <dgm:cxn modelId="{F4237E69-A04F-41E8-AE24-C7DF3DBB1BF4}" srcId="{20DD6983-A233-4F0F-B46D-594E83251569}" destId="{B42B3961-F6E7-415C-B96D-E425BAF9AAA1}" srcOrd="0" destOrd="0" parTransId="{F61FF760-3A15-4646-A7E5-FE25FE6CC9C7}" sibTransId="{18FCB7DA-A66B-41EB-88C6-77CF04B63F45}"/>
    <dgm:cxn modelId="{67AA4C4E-461C-45CA-9423-94614FAC4AA7}" type="presOf" srcId="{263ED5E8-00F8-48F4-A1EB-0B08D412B346}" destId="{1F753B3D-67FF-4590-B7BD-7F1643A8D8A1}" srcOrd="0" destOrd="0" presId="urn:microsoft.com/office/officeart/2008/layout/AlternatingHexagons"/>
    <dgm:cxn modelId="{1215FD57-F19B-41D3-91CC-70DF40D8BA4F}" srcId="{0344028F-704E-4E47-9303-D0C35DFF4E18}" destId="{26013041-F65A-4F0B-B0C7-52144ABEFCFA}" srcOrd="0" destOrd="0" parTransId="{FD4CB1A7-0626-478A-A0FB-381B2B6CCD9E}" sibTransId="{68643AD7-07F9-4743-AAF1-05EC0017F492}"/>
    <dgm:cxn modelId="{63B7E09C-ADEC-4717-86C4-00C439CEE094}" type="presOf" srcId="{57B9D06D-9BE5-4050-A56D-D587E008855E}" destId="{B605245F-7CCA-4885-856B-B96FE7DCA0D7}" srcOrd="0" destOrd="0" presId="urn:microsoft.com/office/officeart/2008/layout/AlternatingHexagons"/>
    <dgm:cxn modelId="{59BCDDA1-C77F-4285-92E6-9B8840E56799}" srcId="{893B5AE6-67CF-42E0-8CF6-D79CE3F4F45A}" destId="{263ED5E8-00F8-48F4-A1EB-0B08D412B346}" srcOrd="1" destOrd="0" parTransId="{7920009A-C722-4A8A-BF89-D5FE2B785CAC}" sibTransId="{C73E281B-5B12-4215-8FBC-BB47CEB0988E}"/>
    <dgm:cxn modelId="{BCE359A2-25D7-4DD1-9FDE-CB970C717A50}" srcId="{893B5AE6-67CF-42E0-8CF6-D79CE3F4F45A}" destId="{20DD6983-A233-4F0F-B46D-594E83251569}" srcOrd="0" destOrd="0" parTransId="{E6921472-B176-44F9-9A97-9CEFA430F04C}" sibTransId="{57B9D06D-9BE5-4050-A56D-D587E008855E}"/>
    <dgm:cxn modelId="{FCF77BB6-86F9-45A1-BDEA-C7839D66BDA7}" type="presOf" srcId="{7DC9A775-49D4-47BE-8649-CB1E238560FE}" destId="{CA717175-24CD-4DC6-8965-A339D7349FF5}" srcOrd="0" destOrd="0" presId="urn:microsoft.com/office/officeart/2008/layout/AlternatingHexagons"/>
    <dgm:cxn modelId="{ACA7B7BC-B7D3-4739-AAF4-01FAAC4F4818}" srcId="{893B5AE6-67CF-42E0-8CF6-D79CE3F4F45A}" destId="{0344028F-704E-4E47-9303-D0C35DFF4E18}" srcOrd="2" destOrd="0" parTransId="{D700A910-CE8E-467D-ADE3-823691865F80}" sibTransId="{BD7FFF3D-FD86-45B3-962C-8E8946591CF8}"/>
    <dgm:cxn modelId="{7D07DFDC-BEF5-4BF1-AA29-FFB4052CCF65}" type="presOf" srcId="{26013041-F65A-4F0B-B0C7-52144ABEFCFA}" destId="{557D0742-2835-47D3-A9A5-C79D34CE30D0}" srcOrd="0" destOrd="0" presId="urn:microsoft.com/office/officeart/2008/layout/AlternatingHexagons"/>
    <dgm:cxn modelId="{36EB7FDD-F3F2-4C35-943A-BCDF0B7D07EB}" type="presOf" srcId="{893B5AE6-67CF-42E0-8CF6-D79CE3F4F45A}" destId="{63A25C3A-5B69-460D-8A12-9F88E42D4409}" srcOrd="0" destOrd="0" presId="urn:microsoft.com/office/officeart/2008/layout/AlternatingHexagons"/>
    <dgm:cxn modelId="{DD988BF3-C8B5-44CC-BB93-94A719C01CE5}" type="presOf" srcId="{20DD6983-A233-4F0F-B46D-594E83251569}" destId="{70CC8AB6-23F5-4BC2-9622-D50827C4BD37}" srcOrd="0" destOrd="0" presId="urn:microsoft.com/office/officeart/2008/layout/AlternatingHexagons"/>
    <dgm:cxn modelId="{257E80F6-EA33-4B36-85BE-8DAD9AD0955B}" type="presOf" srcId="{C73E281B-5B12-4215-8FBC-BB47CEB0988E}" destId="{7004708F-A5E2-4642-B38F-608049FEC2D6}" srcOrd="0" destOrd="0" presId="urn:microsoft.com/office/officeart/2008/layout/AlternatingHexagons"/>
    <dgm:cxn modelId="{279B7BBB-E699-4B92-8576-FB943BE224FE}" type="presParOf" srcId="{63A25C3A-5B69-460D-8A12-9F88E42D4409}" destId="{5A70FB58-A6E3-40CF-8AC2-CF6A9BE7BE7F}" srcOrd="0" destOrd="0" presId="urn:microsoft.com/office/officeart/2008/layout/AlternatingHexagons"/>
    <dgm:cxn modelId="{11995444-EF1D-42D4-B111-4732FCB687B3}" type="presParOf" srcId="{5A70FB58-A6E3-40CF-8AC2-CF6A9BE7BE7F}" destId="{70CC8AB6-23F5-4BC2-9622-D50827C4BD37}" srcOrd="0" destOrd="0" presId="urn:microsoft.com/office/officeart/2008/layout/AlternatingHexagons"/>
    <dgm:cxn modelId="{EADE9A60-FCBB-4F71-889C-E1BB9C056499}" type="presParOf" srcId="{5A70FB58-A6E3-40CF-8AC2-CF6A9BE7BE7F}" destId="{E98E4F89-0A65-4863-92B0-AEF8A9603F63}" srcOrd="1" destOrd="0" presId="urn:microsoft.com/office/officeart/2008/layout/AlternatingHexagons"/>
    <dgm:cxn modelId="{BAB7B11E-193A-4628-B79F-2C3091B8A2FD}" type="presParOf" srcId="{5A70FB58-A6E3-40CF-8AC2-CF6A9BE7BE7F}" destId="{B050CA14-9040-4672-9ABB-FA93864AB2BE}" srcOrd="2" destOrd="0" presId="urn:microsoft.com/office/officeart/2008/layout/AlternatingHexagons"/>
    <dgm:cxn modelId="{F8C4C7BB-32ED-4BF0-A098-4FC26DD6810D}" type="presParOf" srcId="{5A70FB58-A6E3-40CF-8AC2-CF6A9BE7BE7F}" destId="{790CD2BC-A1DA-4352-B5E6-1C47DD0EAC8E}" srcOrd="3" destOrd="0" presId="urn:microsoft.com/office/officeart/2008/layout/AlternatingHexagons"/>
    <dgm:cxn modelId="{5299BADC-DB61-4B5E-9FA4-3AF3DA5431F2}" type="presParOf" srcId="{5A70FB58-A6E3-40CF-8AC2-CF6A9BE7BE7F}" destId="{B605245F-7CCA-4885-856B-B96FE7DCA0D7}" srcOrd="4" destOrd="0" presId="urn:microsoft.com/office/officeart/2008/layout/AlternatingHexagons"/>
    <dgm:cxn modelId="{7883AA87-A4F8-4922-A47D-E165363402B0}" type="presParOf" srcId="{63A25C3A-5B69-460D-8A12-9F88E42D4409}" destId="{C1E25126-F650-4262-9196-6634E4506F75}" srcOrd="1" destOrd="0" presId="urn:microsoft.com/office/officeart/2008/layout/AlternatingHexagons"/>
    <dgm:cxn modelId="{6CA63F8F-8F3B-40F3-BCA0-62FABDC2CB0A}" type="presParOf" srcId="{63A25C3A-5B69-460D-8A12-9F88E42D4409}" destId="{692B3495-EEF8-4B94-9A63-A880061223B7}" srcOrd="2" destOrd="0" presId="urn:microsoft.com/office/officeart/2008/layout/AlternatingHexagons"/>
    <dgm:cxn modelId="{F19DCC16-86E6-457B-B121-BB5B6B1C246E}" type="presParOf" srcId="{692B3495-EEF8-4B94-9A63-A880061223B7}" destId="{1F753B3D-67FF-4590-B7BD-7F1643A8D8A1}" srcOrd="0" destOrd="0" presId="urn:microsoft.com/office/officeart/2008/layout/AlternatingHexagons"/>
    <dgm:cxn modelId="{D46E897C-F603-4565-8C41-94C1647E11ED}" type="presParOf" srcId="{692B3495-EEF8-4B94-9A63-A880061223B7}" destId="{CA717175-24CD-4DC6-8965-A339D7349FF5}" srcOrd="1" destOrd="0" presId="urn:microsoft.com/office/officeart/2008/layout/AlternatingHexagons"/>
    <dgm:cxn modelId="{6DE2447F-E2FD-45A1-97EB-D96877AB1DDB}" type="presParOf" srcId="{692B3495-EEF8-4B94-9A63-A880061223B7}" destId="{532A4DAB-09F9-4F6A-B1B9-FB381810E454}" srcOrd="2" destOrd="0" presId="urn:microsoft.com/office/officeart/2008/layout/AlternatingHexagons"/>
    <dgm:cxn modelId="{EEE78439-38AA-4DC4-A962-2A9139CF8C15}" type="presParOf" srcId="{692B3495-EEF8-4B94-9A63-A880061223B7}" destId="{81D7EA31-B1F6-4330-95DD-BB24114CC057}" srcOrd="3" destOrd="0" presId="urn:microsoft.com/office/officeart/2008/layout/AlternatingHexagons"/>
    <dgm:cxn modelId="{C564C5B6-6277-49AE-B0B0-1D592BFB439C}" type="presParOf" srcId="{692B3495-EEF8-4B94-9A63-A880061223B7}" destId="{7004708F-A5E2-4642-B38F-608049FEC2D6}" srcOrd="4" destOrd="0" presId="urn:microsoft.com/office/officeart/2008/layout/AlternatingHexagons"/>
    <dgm:cxn modelId="{C98DE3F5-E0BD-44A6-91A6-3CDE15A757D0}" type="presParOf" srcId="{63A25C3A-5B69-460D-8A12-9F88E42D4409}" destId="{C4B46867-8256-45E4-8713-67C98E484FF2}" srcOrd="3" destOrd="0" presId="urn:microsoft.com/office/officeart/2008/layout/AlternatingHexagons"/>
    <dgm:cxn modelId="{3CD5E034-EBE5-41DC-9D8F-B8D5F512F264}" type="presParOf" srcId="{63A25C3A-5B69-460D-8A12-9F88E42D4409}" destId="{9BDB005C-C8D3-482B-AA75-DFDABD076C83}" srcOrd="4" destOrd="0" presId="urn:microsoft.com/office/officeart/2008/layout/AlternatingHexagons"/>
    <dgm:cxn modelId="{E107F573-9C80-4FAB-859A-B23B32C2170B}" type="presParOf" srcId="{9BDB005C-C8D3-482B-AA75-DFDABD076C83}" destId="{524198B8-4A5A-4F27-9030-E2310DB3E6C9}" srcOrd="0" destOrd="0" presId="urn:microsoft.com/office/officeart/2008/layout/AlternatingHexagons"/>
    <dgm:cxn modelId="{07B9140D-E652-456F-8B43-CD8A8A42CEBB}" type="presParOf" srcId="{9BDB005C-C8D3-482B-AA75-DFDABD076C83}" destId="{557D0742-2835-47D3-A9A5-C79D34CE30D0}" srcOrd="1" destOrd="0" presId="urn:microsoft.com/office/officeart/2008/layout/AlternatingHexagons"/>
    <dgm:cxn modelId="{36344E6F-3534-4D80-AF96-F78B82983F2A}" type="presParOf" srcId="{9BDB005C-C8D3-482B-AA75-DFDABD076C83}" destId="{DE83B58C-B02D-4286-BDB7-9FC96C8C7F72}" srcOrd="2" destOrd="0" presId="urn:microsoft.com/office/officeart/2008/layout/AlternatingHexagons"/>
    <dgm:cxn modelId="{74D8982F-B10D-429B-A871-FE2183A5944A}" type="presParOf" srcId="{9BDB005C-C8D3-482B-AA75-DFDABD076C83}" destId="{2D49407C-4D16-460E-B72A-8D0F5B61C4C6}" srcOrd="3" destOrd="0" presId="urn:microsoft.com/office/officeart/2008/layout/AlternatingHexagons"/>
    <dgm:cxn modelId="{C54F4C6C-B5F5-4934-9868-2D6811DDD8D1}" type="presParOf" srcId="{9BDB005C-C8D3-482B-AA75-DFDABD076C83}" destId="{5AE98D83-599B-4023-B378-4F7F1EE87B1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B7A08593-CCA8-407C-945A-6DBF399989F2}" type="doc">
      <dgm:prSet loTypeId="urn:microsoft.com/office/officeart/2005/8/layout/venn1" loCatId="relationship" qsTypeId="urn:microsoft.com/office/officeart/2005/8/quickstyle/simple1#1" qsCatId="simple" csTypeId="urn:microsoft.com/office/officeart/2005/8/colors/accent1_2#2" csCatId="accent1" phldr="1"/>
      <dgm:spPr/>
      <dgm:t>
        <a:bodyPr/>
        <a:lstStyle/>
        <a:p>
          <a:endParaRPr/>
        </a:p>
      </dgm:t>
    </dgm:pt>
    <dgm:pt modelId="{8F8E9908-8809-4F00-8665-E6A904F82414}" type="par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D30A5A70-5B7A-444F-9821-7F9266BD8EC1}">
      <dgm:prSet phldrT="[文字]" custT="1"/>
      <dgm:spPr>
        <a:xfrm>
          <a:off x="1997709" y="57784"/>
          <a:ext cx="2773680" cy="2773680"/>
        </a:xfrm>
        <a:solidFill>
          <a:srgbClr val="00FF00">
            <a:alpha val="49804"/>
          </a:srgbClr>
        </a:solidFill>
        <a:ln w="25400" cap="flat" cmpd="sng" algn="ctr">
          <a:noFill/>
          <a:prstDash val="solid"/>
        </a:ln>
      </dgm:spPr>
      <dgm:t>
        <a:bodyPr/>
        <a:lstStyle/>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BBFAAB7C-DBC3-46BE-84FA-8FAD057A3842}" type="sib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2C22705B-E4E3-40C9-848D-1E699322383D}" type="par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BB9CE994-428F-4B76-AEAD-2463B103092D}">
      <dgm:prSet phldrT="[文字]" custT="1"/>
      <dgm:spPr>
        <a:xfrm>
          <a:off x="2998546" y="1791335"/>
          <a:ext cx="2773680" cy="2773680"/>
        </a:xfrm>
        <a:solidFill>
          <a:srgbClr val="0000FF">
            <a:alpha val="49804"/>
          </a:srgbClr>
        </a:solidFill>
        <a:ln w="25400" cap="flat" cmpd="sng" algn="ctr">
          <a:noFill/>
          <a:prstDash val="solid"/>
        </a:ln>
      </dgm:spPr>
      <dgm:t>
        <a:bodyPr/>
        <a:lstStyle/>
        <a:p>
          <a:r>
            <a:rPr lang="en-US" altLang="zh-TW" sz="1600" b="1"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r>
            <a:rPr lang="en-US" altLang="zh-CN"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A7030343-00A9-4D11-BB30-DB2A004D2491}" type="sib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D79BABF6-AB01-4CD8-8EB5-59D707D432A7}" type="par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EF28A973-246F-4E0E-A454-41C8688EBA51}">
      <dgm:prSet phldrT="[文字]" custT="1"/>
      <dgm:spPr>
        <a:xfrm>
          <a:off x="996873" y="1791335"/>
          <a:ext cx="2773680" cy="2773680"/>
        </a:xfrm>
        <a:solidFill>
          <a:srgbClr val="FF0000">
            <a:alpha val="49804"/>
          </a:srgbClr>
        </a:solidFill>
        <a:ln w="25400" cap="flat" cmpd="sng" algn="ctr">
          <a:noFill/>
          <a:prstDash val="solid"/>
        </a:ln>
      </dgm:spPr>
      <dgm:t>
        <a:bodyPr/>
        <a:lstStyle/>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46AEBF3F-E163-4E40-B52D-4C191A2CA33F}" type="sib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9CDC790E-A2EC-446C-BD13-305ED386D3FA}" type="pres">
      <dgm:prSet presAssocID="{B7A08593-CCA8-407C-945A-6DBF399989F2}" presName="compositeShape" presStyleCnt="0">
        <dgm:presLayoutVars>
          <dgm:chMax val="7"/>
          <dgm:dir/>
          <dgm:resizeHandles val="exact"/>
        </dgm:presLayoutVars>
      </dgm:prSet>
      <dgm:spPr/>
    </dgm:pt>
    <dgm:pt modelId="{17148E84-FBE7-45CA-A65D-2DF35EC46DDD}" type="pres">
      <dgm:prSet presAssocID="{D30A5A70-5B7A-444F-9821-7F9266BD8EC1}" presName="circ1" presStyleLbl="vennNode1" presStyleIdx="0" presStyleCnt="3" custScaleX="98642" custScaleY="98642" custLinFactNeighborX="876" custLinFactNeighborY="513"/>
      <dgm:spPr>
        <a:prstGeom prst="ellipse">
          <a:avLst/>
        </a:prstGeom>
      </dgm:spPr>
    </dgm:pt>
    <dgm:pt modelId="{33D32D14-812C-43DA-81E3-EDEC210B6C72}" type="pres">
      <dgm:prSet presAssocID="{D30A5A70-5B7A-444F-9821-7F9266BD8EC1}" presName="circ1Tx" presStyleLbl="revTx" presStyleIdx="0" presStyleCnt="0">
        <dgm:presLayoutVars>
          <dgm:chMax val="0"/>
          <dgm:chPref val="0"/>
          <dgm:bulletEnabled val="1"/>
        </dgm:presLayoutVars>
      </dgm:prSet>
      <dgm:spPr/>
    </dgm:pt>
    <dgm:pt modelId="{0E8F69DE-D013-4414-841F-31C38945D642}" type="pres">
      <dgm:prSet presAssocID="{BB9CE994-428F-4B76-AEAD-2463B103092D}" presName="circ2" presStyleLbl="vennNode1" presStyleIdx="1" presStyleCnt="3" custScaleX="98642" custScaleY="98642" custLinFactNeighborX="-24" custLinFactNeighborY="-919"/>
      <dgm:spPr>
        <a:prstGeom prst="ellipse">
          <a:avLst/>
        </a:prstGeom>
      </dgm:spPr>
    </dgm:pt>
    <dgm:pt modelId="{0B8B50FD-583E-45EC-8197-D360E7493E1F}" type="pres">
      <dgm:prSet presAssocID="{BB9CE994-428F-4B76-AEAD-2463B103092D}" presName="circ2Tx" presStyleLbl="revTx" presStyleIdx="0" presStyleCnt="0">
        <dgm:presLayoutVars>
          <dgm:chMax val="0"/>
          <dgm:chPref val="0"/>
          <dgm:bulletEnabled val="1"/>
        </dgm:presLayoutVars>
      </dgm:prSet>
      <dgm:spPr/>
    </dgm:pt>
    <dgm:pt modelId="{8AB868F9-3954-4FF2-B5FC-1704C31023CF}" type="pres">
      <dgm:prSet presAssocID="{EF28A973-246F-4E0E-A454-41C8688EBA51}" presName="circ3" presStyleLbl="vennNode1" presStyleIdx="2" presStyleCnt="3" custScaleX="98642" custScaleY="98642" custLinFactNeighborX="1862" custLinFactNeighborY="-2277"/>
      <dgm:spPr/>
    </dgm:pt>
    <dgm:pt modelId="{1154C552-FEC3-4EF2-931C-975FF7BEEFB3}" type="pres">
      <dgm:prSet presAssocID="{EF28A973-246F-4E0E-A454-41C8688EBA51}" presName="circ3Tx" presStyleLbl="revTx" presStyleIdx="0" presStyleCnt="0">
        <dgm:presLayoutVars>
          <dgm:chMax val="0"/>
          <dgm:chPref val="0"/>
          <dgm:bulletEnabled val="1"/>
        </dgm:presLayoutVars>
      </dgm:prSet>
      <dgm:spPr/>
    </dgm:pt>
  </dgm:ptLst>
  <dgm:cxnLst>
    <dgm:cxn modelId="{F18A2A0D-1ED9-4167-A876-D7B2A4460F5E}" srcId="{B7A08593-CCA8-407C-945A-6DBF399989F2}" destId="{D30A5A70-5B7A-444F-9821-7F9266BD8EC1}" srcOrd="0" destOrd="0" parTransId="{8F8E9908-8809-4F00-8665-E6A904F82414}" sibTransId="{BBFAAB7C-DBC3-46BE-84FA-8FAD057A3842}"/>
    <dgm:cxn modelId="{DFD15740-06D8-4CBB-A8B1-948B0A242275}" srcId="{B7A08593-CCA8-407C-945A-6DBF399989F2}" destId="{EF28A973-246F-4E0E-A454-41C8688EBA51}" srcOrd="2" destOrd="0" parTransId="{D79BABF6-AB01-4CD8-8EB5-59D707D432A7}" sibTransId="{46AEBF3F-E163-4E40-B52D-4C191A2CA33F}"/>
    <dgm:cxn modelId="{D005535C-8AC0-4233-99ED-9409ACF51E68}" type="presOf" srcId="{D30A5A70-5B7A-444F-9821-7F9266BD8EC1}" destId="{33D32D14-812C-43DA-81E3-EDEC210B6C72}" srcOrd="1" destOrd="0" presId="urn:microsoft.com/office/officeart/2005/8/layout/venn1"/>
    <dgm:cxn modelId="{8DEE5962-5905-4D00-8161-E46E5ECBD9FF}" type="presOf" srcId="{BB9CE994-428F-4B76-AEAD-2463B103092D}" destId="{0B8B50FD-583E-45EC-8197-D360E7493E1F}" srcOrd="1" destOrd="0" presId="urn:microsoft.com/office/officeart/2005/8/layout/venn1"/>
    <dgm:cxn modelId="{2443C767-B1CC-415B-9807-880EDE11BDA7}" type="presOf" srcId="{D30A5A70-5B7A-444F-9821-7F9266BD8EC1}" destId="{17148E84-FBE7-45CA-A65D-2DF35EC46DDD}" srcOrd="0" destOrd="0" presId="urn:microsoft.com/office/officeart/2005/8/layout/venn1"/>
    <dgm:cxn modelId="{79F10F49-971A-40D8-8B12-D16D5B1154AB}" type="presOf" srcId="{BB9CE994-428F-4B76-AEAD-2463B103092D}" destId="{0E8F69DE-D013-4414-841F-31C38945D642}" srcOrd="0" destOrd="0" presId="urn:microsoft.com/office/officeart/2005/8/layout/venn1"/>
    <dgm:cxn modelId="{644E166D-FC46-45CA-A51B-6804EA148403}" type="presOf" srcId="{B7A08593-CCA8-407C-945A-6DBF399989F2}" destId="{9CDC790E-A2EC-446C-BD13-305ED386D3FA}" srcOrd="0" destOrd="0" presId="urn:microsoft.com/office/officeart/2005/8/layout/venn1"/>
    <dgm:cxn modelId="{0CEEE590-82D4-409C-B805-BBF1F9F955C4}" srcId="{B7A08593-CCA8-407C-945A-6DBF399989F2}" destId="{BB9CE994-428F-4B76-AEAD-2463B103092D}" srcOrd="1" destOrd="0" parTransId="{2C22705B-E4E3-40C9-848D-1E699322383D}" sibTransId="{A7030343-00A9-4D11-BB30-DB2A004D2491}"/>
    <dgm:cxn modelId="{EA8BDCD8-7E11-4C7E-A798-987F3A59A099}" type="presOf" srcId="{EF28A973-246F-4E0E-A454-41C8688EBA51}" destId="{1154C552-FEC3-4EF2-931C-975FF7BEEFB3}" srcOrd="1" destOrd="0" presId="urn:microsoft.com/office/officeart/2005/8/layout/venn1"/>
    <dgm:cxn modelId="{3A70A0DE-5FDC-4B94-BBCC-ACC0EA8E93A5}" type="presOf" srcId="{EF28A973-246F-4E0E-A454-41C8688EBA51}" destId="{8AB868F9-3954-4FF2-B5FC-1704C31023CF}" srcOrd="0" destOrd="0" presId="urn:microsoft.com/office/officeart/2005/8/layout/venn1"/>
    <dgm:cxn modelId="{482ABE8F-2DF3-4979-8040-C18469B85486}" type="presParOf" srcId="{9CDC790E-A2EC-446C-BD13-305ED386D3FA}" destId="{17148E84-FBE7-45CA-A65D-2DF35EC46DDD}" srcOrd="0" destOrd="0" presId="urn:microsoft.com/office/officeart/2005/8/layout/venn1"/>
    <dgm:cxn modelId="{06685C7B-4E21-45A0-8D18-7B84AD3FD609}" type="presParOf" srcId="{9CDC790E-A2EC-446C-BD13-305ED386D3FA}" destId="{33D32D14-812C-43DA-81E3-EDEC210B6C72}" srcOrd="1" destOrd="0" presId="urn:microsoft.com/office/officeart/2005/8/layout/venn1"/>
    <dgm:cxn modelId="{40EF74FA-9DF2-4D97-964D-F6B1903F20A0}" type="presParOf" srcId="{9CDC790E-A2EC-446C-BD13-305ED386D3FA}" destId="{0E8F69DE-D013-4414-841F-31C38945D642}" srcOrd="2" destOrd="0" presId="urn:microsoft.com/office/officeart/2005/8/layout/venn1"/>
    <dgm:cxn modelId="{7D2F5FC2-4EFF-4D79-BB2C-FC6FF392C8E2}" type="presParOf" srcId="{9CDC790E-A2EC-446C-BD13-305ED386D3FA}" destId="{0B8B50FD-583E-45EC-8197-D360E7493E1F}" srcOrd="3" destOrd="0" presId="urn:microsoft.com/office/officeart/2005/8/layout/venn1"/>
    <dgm:cxn modelId="{06504219-85B9-47B0-A6D2-58E50A4A9578}" type="presParOf" srcId="{9CDC790E-A2EC-446C-BD13-305ED386D3FA}" destId="{8AB868F9-3954-4FF2-B5FC-1704C31023CF}" srcOrd="4" destOrd="0" presId="urn:microsoft.com/office/officeart/2005/8/layout/venn1"/>
    <dgm:cxn modelId="{2F3AD1BB-E835-4CB6-AD93-4B1433DDBF15}" type="presParOf" srcId="{9CDC790E-A2EC-446C-BD13-305ED386D3FA}" destId="{1154C552-FEC3-4EF2-931C-975FF7BEEFB3}"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3.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1" loCatId="process" qsTypeId="urn:microsoft.com/office/officeart/2005/8/quickstyle/3d3#1" qsCatId="3D" csTypeId="urn:microsoft.com/office/officeart/2005/8/colors/colorful1#1" csCatId="colorful" phldr="1"/>
      <dgm:spPr/>
      <dgm:t>
        <a:bodyPr/>
        <a:lstStyle/>
        <a:p>
          <a:endParaRPr/>
        </a:p>
      </dgm:t>
    </dgm:pt>
    <dgm:pt modelId="{77299482-8D9D-42B3-B556-2B13C65441BC}" type="parTrans" cxnId="{9948D20F-D154-42E5-8619-A01179DCEF52}">
      <dgm:prSet custT="1"/>
      <dgm:spPr/>
      <dgm:t>
        <a:bodyPr/>
        <a:lstStyle/>
        <a:p>
          <a:endParaRPr lang="zh-CN" altLang="en-US" sz="1400">
            <a:latin typeface="微软雅黑" panose="020B0503020204020204" charset="-122"/>
            <a:ea typeface="微软雅黑" panose="020B0503020204020204" charset="-122"/>
          </a:endParaRPr>
        </a:p>
      </dgm:t>
    </dgm:pt>
    <dgm:pt modelId="{0D0C9DDE-32DE-4B20-8587-E863AC39056E}">
      <dgm:prSet phldrT="[文本]" custT="1"/>
      <dgm: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数据采集</a:t>
          </a:r>
        </a:p>
      </dgm:t>
    </dgm:pt>
    <dgm:pt modelId="{15C8A4A0-0697-4E60-AF51-1C4C19E235B8}" type="sibTrans" cxnId="{9948D20F-D154-42E5-8619-A01179DCEF52}">
      <dgm:prSet custT="1"/>
      <dgm:spPr/>
      <dgm:t>
        <a:bodyPr/>
        <a:lstStyle/>
        <a:p>
          <a:endParaRPr lang="zh-CN" altLang="en-US" sz="1400">
            <a:latin typeface="微软雅黑" panose="020B0503020204020204" charset="-122"/>
            <a:ea typeface="微软雅黑" panose="020B0503020204020204" charset="-122"/>
          </a:endParaRPr>
        </a:p>
      </dgm:t>
    </dgm:pt>
    <dgm:pt modelId="{D467E858-E8F3-4792-924F-DDB0015DD040}" type="parTrans" cxnId="{9D3514B8-02BF-4747-8A66-A3921C04BD58}">
      <dgm:prSet custT="1"/>
      <dgm:spPr/>
      <dgm:t>
        <a:bodyPr/>
        <a:lstStyle/>
        <a:p>
          <a:endParaRPr lang="zh-CN" altLang="en-US" sz="1400">
            <a:latin typeface="微软雅黑" panose="020B0503020204020204" charset="-122"/>
            <a:ea typeface="微软雅黑" panose="020B0503020204020204" charset="-122"/>
          </a:endParaRPr>
        </a:p>
      </dgm:t>
    </dgm:pt>
    <dgm:pt modelId="{1BDAB359-4124-4952-B2D1-64B08DE6A44E}">
      <dgm:prSet phldrT="[文本]" custT="1"/>
      <dgm: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FFFF">
                  <a:hueOff val="0"/>
                  <a:satOff val="0"/>
                  <a:lumOff val="0"/>
                  <a:alphaOff val="0"/>
                </a:srgbClr>
              </a:solidFill>
              <a:latin typeface="微软雅黑" panose="020B0503020204020204" charset="-122"/>
              <a:ea typeface="微软雅黑" panose="020B0503020204020204" charset="-122"/>
              <a:cs typeface="Arial"/>
            </a:rPr>
            <a:t>数据</a:t>
          </a:r>
          <a:r>
            <a:rPr lang="zh-CN" altLang="en-US" sz="1400" dirty="0">
              <a:solidFill>
                <a:srgbClr val="FF0000"/>
              </a:solidFill>
              <a:latin typeface="微软雅黑" panose="020B0503020204020204" charset="-122"/>
              <a:ea typeface="微软雅黑" panose="020B0503020204020204" charset="-122"/>
              <a:cs typeface="Arial"/>
            </a:rPr>
            <a:t>储存</a:t>
          </a:r>
        </a:p>
      </dgm:t>
    </dgm:pt>
    <dgm:pt modelId="{20FF6B83-0F05-466E-90FE-77575F0C423A}" type="sibTrans" cxnId="{9D3514B8-02BF-4747-8A66-A3921C04BD58}">
      <dgm:prSet custT="1"/>
      <dgm:spPr/>
      <dgm:t>
        <a:bodyPr/>
        <a:lstStyle/>
        <a:p>
          <a:endParaRPr lang="zh-CN" altLang="en-US" sz="1400">
            <a:latin typeface="微软雅黑" panose="020B0503020204020204" charset="-122"/>
            <a:ea typeface="微软雅黑" panose="020B0503020204020204" charset="-122"/>
          </a:endParaRPr>
        </a:p>
      </dgm:t>
    </dgm:pt>
    <dgm:pt modelId="{AC725B00-9953-4CE7-B9FC-7F4B170A7553}" type="parTrans" cxnId="{A4CE0D6F-1EED-49FF-A9FE-9C782503C9AE}">
      <dgm:prSet custT="1"/>
      <dgm:spPr/>
      <dgm:t>
        <a:bodyPr/>
        <a:lstStyle/>
        <a:p>
          <a:endParaRPr lang="zh-CN" altLang="en-US" sz="1400">
            <a:latin typeface="微软雅黑" panose="020B0503020204020204" charset="-122"/>
            <a:ea typeface="微软雅黑" panose="020B0503020204020204" charset="-122"/>
          </a:endParaRPr>
        </a:p>
      </dgm:t>
    </dgm:pt>
    <dgm:pt modelId="{6B636814-8A0F-4FB8-966D-C807EA9D35FC}">
      <dgm:prSet phldrT="[文本]" custT="1"/>
      <dgm: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数据管理</a:t>
          </a:r>
        </a:p>
      </dgm:t>
    </dgm:pt>
    <dgm:pt modelId="{3A3A8C95-2587-4031-B0EE-59577F9CE446}" type="sibTrans" cxnId="{A4CE0D6F-1EED-49FF-A9FE-9C782503C9AE}">
      <dgm:prSet custT="1"/>
      <dgm:spPr/>
      <dgm:t>
        <a:bodyPr/>
        <a:lstStyle/>
        <a:p>
          <a:endParaRPr lang="zh-CN" altLang="en-US" sz="1400">
            <a:latin typeface="微软雅黑" panose="020B0503020204020204" charset="-122"/>
            <a:ea typeface="微软雅黑" panose="020B0503020204020204" charset="-122"/>
          </a:endParaRPr>
        </a:p>
      </dgm:t>
    </dgm:pt>
    <dgm:pt modelId="{04E80955-0FC6-42B1-805C-CAC16BB6CE11}" type="parTrans" cxnId="{3D96A840-640C-4079-9212-BA8A950253AE}">
      <dgm:prSet custT="1"/>
      <dgm:spPr/>
      <dgm:t>
        <a:bodyPr/>
        <a:lstStyle/>
        <a:p>
          <a:endParaRPr lang="zh-CN" altLang="en-US" sz="1400">
            <a:latin typeface="微软雅黑" panose="020B0503020204020204" charset="-122"/>
            <a:ea typeface="微软雅黑" panose="020B0503020204020204" charset="-122"/>
          </a:endParaRPr>
        </a:p>
      </dgm:t>
    </dgm:pt>
    <dgm:pt modelId="{70EF60A8-584C-46A2-A250-F53D0C01AE09}">
      <dgm:prSet phldrT="[文本]" custT="1"/>
      <dgm: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数据分析与挖掘</a:t>
          </a:r>
        </a:p>
      </dgm:t>
    </dgm:pt>
    <dgm:pt modelId="{C4505F6F-13BB-4942-8991-B71087C56E0A}" type="sibTrans" cxnId="{3D96A840-640C-4079-9212-BA8A950253AE}">
      <dgm:prSet custT="1"/>
      <dgm:spPr/>
      <dgm:t>
        <a:bodyPr/>
        <a:lstStyle/>
        <a:p>
          <a:endParaRPr lang="zh-CN" altLang="en-US" sz="1400">
            <a:latin typeface="微软雅黑" panose="020B0503020204020204" charset="-122"/>
            <a:ea typeface="微软雅黑" panose="020B0503020204020204" charset="-122"/>
          </a:endParaRPr>
        </a:p>
      </dgm:t>
    </dgm:pt>
    <dgm:pt modelId="{7208DC23-693D-4641-99D4-D972E4EF6F94}" type="pres">
      <dgm:prSet presAssocID="{BCCBA827-B404-49EE-AF8A-E427DB9BD81F}" presName="Name0" presStyleCnt="0">
        <dgm:presLayoutVars>
          <dgm:dir/>
          <dgm:resizeHandles val="exact"/>
        </dgm:presLayoutVars>
      </dgm:prSet>
      <dgm:spPr/>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pt>
    <dgm:pt modelId="{3AB709DD-1851-4ED4-BBAA-10979980A3DF}" type="pres">
      <dgm:prSet presAssocID="{0D0C9DDE-32DE-4B20-8587-E863AC39056E}" presName="circleA" presStyleLbl="node1" presStyleIdx="0" presStyleCnt="4"/>
      <dgm: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dgm:presLayoutVars>
          <dgm:bulletEnabled val="1"/>
        </dgm:presLayoutVars>
      </dgm:prSet>
      <dgm:spPr/>
    </dgm:pt>
    <dgm:pt modelId="{4910C1BB-60D2-4107-8D94-69E53A4D8E8B}" type="pres">
      <dgm:prSet presAssocID="{1BDAB359-4124-4952-B2D1-64B08DE6A44E}" presName="circleB" presStyleLbl="node1" presStyleIdx="1" presStyleCnt="4"/>
      <dgm: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dgm:presLayoutVars>
          <dgm:bulletEnabled val="1"/>
        </dgm:presLayoutVars>
      </dgm:prSet>
      <dgm:spPr/>
    </dgm:pt>
    <dgm:pt modelId="{58C36D6E-4FF8-4F7F-9715-417D4B8BB0FB}" type="pres">
      <dgm:prSet presAssocID="{6B636814-8A0F-4FB8-966D-C807EA9D35FC}" presName="circleA" presStyleLbl="node1" presStyleIdx="2" presStyleCnt="4"/>
      <dgm: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dgm:presLayoutVars>
          <dgm:bulletEnabled val="1"/>
        </dgm:presLayoutVars>
      </dgm:prSet>
      <dgm:spPr/>
    </dgm:pt>
    <dgm:pt modelId="{D4E67417-DC1E-44B2-B6D6-FAA111E1BD5F}" type="pres">
      <dgm:prSet presAssocID="{70EF60A8-584C-46A2-A250-F53D0C01AE09}" presName="circleB" presStyleLbl="node1" presStyleIdx="3" presStyleCnt="4"/>
      <dgm: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94546A5F-16D7-413E-BDBD-2B2E07C04935}" type="pres">
      <dgm:prSet presAssocID="{70EF60A8-584C-46A2-A250-F53D0C01AE09}" presName="spaceB" presStyleCnt="0"/>
      <dgm:spPr/>
    </dgm:pt>
  </dgm:ptLst>
  <dgm:cxnLst>
    <dgm:cxn modelId="{9948D20F-D154-42E5-8619-A01179DCEF52}" srcId="{BCCBA827-B404-49EE-AF8A-E427DB9BD81F}" destId="{0D0C9DDE-32DE-4B20-8587-E863AC39056E}" srcOrd="0" destOrd="0" parTransId="{77299482-8D9D-42B3-B556-2B13C65441BC}" sibTransId="{15C8A4A0-0697-4E60-AF51-1C4C19E235B8}"/>
    <dgm:cxn modelId="{3D96A840-640C-4079-9212-BA8A950253AE}" srcId="{BCCBA827-B404-49EE-AF8A-E427DB9BD81F}" destId="{70EF60A8-584C-46A2-A250-F53D0C01AE09}" srcOrd="3" destOrd="0" parTransId="{04E80955-0FC6-42B1-805C-CAC16BB6CE11}" sibTransId="{C4505F6F-13BB-4942-8991-B71087C56E0A}"/>
    <dgm:cxn modelId="{555CA743-227D-49A9-9ABA-928483E7D268}" type="presOf" srcId="{70EF60A8-584C-46A2-A250-F53D0C01AE09}" destId="{62E5EB8D-E423-4FBA-A479-97A42AD49610}" srcOrd="0" destOrd="0" presId="urn:microsoft.com/office/officeart/2005/8/layout/hProcess11#1"/>
    <dgm:cxn modelId="{A4CE0D6F-1EED-49FF-A9FE-9C782503C9AE}" srcId="{BCCBA827-B404-49EE-AF8A-E427DB9BD81F}" destId="{6B636814-8A0F-4FB8-966D-C807EA9D35FC}" srcOrd="2" destOrd="0" parTransId="{AC725B00-9953-4CE7-B9FC-7F4B170A7553}" sibTransId="{3A3A8C95-2587-4031-B0EE-59577F9CE446}"/>
    <dgm:cxn modelId="{18B6D6A0-38A2-413F-9817-E249046095AD}" type="presOf" srcId="{1BDAB359-4124-4952-B2D1-64B08DE6A44E}" destId="{92559568-0E55-4250-BE01-2C930194C1B0}" srcOrd="0" destOrd="0" presId="urn:microsoft.com/office/officeart/2005/8/layout/hProcess11#1"/>
    <dgm:cxn modelId="{DF7B6BAF-D996-4105-AC05-CF9F0816AEDD}" type="presOf" srcId="{0D0C9DDE-32DE-4B20-8587-E863AC39056E}" destId="{D718B4DB-221A-4DF9-B7FE-90E4478F23A0}" srcOrd="0" destOrd="0" presId="urn:microsoft.com/office/officeart/2005/8/layout/hProcess11#1"/>
    <dgm:cxn modelId="{9D3514B8-02BF-4747-8A66-A3921C04BD58}" srcId="{BCCBA827-B404-49EE-AF8A-E427DB9BD81F}" destId="{1BDAB359-4124-4952-B2D1-64B08DE6A44E}" srcOrd="1" destOrd="0" parTransId="{D467E858-E8F3-4792-924F-DDB0015DD040}" sibTransId="{20FF6B83-0F05-466E-90FE-77575F0C423A}"/>
    <dgm:cxn modelId="{851B31D9-B72D-4DD2-9E4F-CF1F58445D0F}" type="presOf" srcId="{6B636814-8A0F-4FB8-966D-C807EA9D35FC}" destId="{8B7B90EC-D658-4241-A252-86294E9944E2}" srcOrd="0" destOrd="0" presId="urn:microsoft.com/office/officeart/2005/8/layout/hProcess11#1"/>
    <dgm:cxn modelId="{64A3A5FA-6683-4215-B2F3-2AB44D1131D3}" type="presOf" srcId="{BCCBA827-B404-49EE-AF8A-E427DB9BD81F}" destId="{7208DC23-693D-4641-99D4-D972E4EF6F94}" srcOrd="0" destOrd="0" presId="urn:microsoft.com/office/officeart/2005/8/layout/hProcess11#1"/>
    <dgm:cxn modelId="{00E8C429-16BA-473D-97BB-8F7938562D26}" type="presParOf" srcId="{7208DC23-693D-4641-99D4-D972E4EF6F94}" destId="{CB0007A1-71C7-4465-8744-B8ECC3148487}" srcOrd="0" destOrd="0" presId="urn:microsoft.com/office/officeart/2005/8/layout/hProcess11#1"/>
    <dgm:cxn modelId="{C2500A70-EEE1-4ED2-A263-D296A70D516A}" type="presParOf" srcId="{7208DC23-693D-4641-99D4-D972E4EF6F94}" destId="{84856DFD-6CD8-4FEF-ACE0-D67E1AAF3D9D}" srcOrd="1" destOrd="0" presId="urn:microsoft.com/office/officeart/2005/8/layout/hProcess11#1"/>
    <dgm:cxn modelId="{B256D48B-15A3-4465-BF18-91BDAC9F989B}" type="presParOf" srcId="{84856DFD-6CD8-4FEF-ACE0-D67E1AAF3D9D}" destId="{1CC0AF25-F3B1-44E4-A1BE-18125076B936}" srcOrd="0" destOrd="0" presId="urn:microsoft.com/office/officeart/2005/8/layout/hProcess11#1"/>
    <dgm:cxn modelId="{84DA0582-B48C-4A24-897C-AF5BE8F06704}" type="presParOf" srcId="{1CC0AF25-F3B1-44E4-A1BE-18125076B936}" destId="{D718B4DB-221A-4DF9-B7FE-90E4478F23A0}" srcOrd="0" destOrd="0" presId="urn:microsoft.com/office/officeart/2005/8/layout/hProcess11#1"/>
    <dgm:cxn modelId="{6291E2E7-5AB3-4966-A455-8FFE91D7FBB3}" type="presParOf" srcId="{1CC0AF25-F3B1-44E4-A1BE-18125076B936}" destId="{3AB709DD-1851-4ED4-BBAA-10979980A3DF}" srcOrd="1" destOrd="0" presId="urn:microsoft.com/office/officeart/2005/8/layout/hProcess11#1"/>
    <dgm:cxn modelId="{59610F29-9452-4E51-BA90-208D1E0F27E1}" type="presParOf" srcId="{1CC0AF25-F3B1-44E4-A1BE-18125076B936}" destId="{2193A97A-743C-45EA-BF6C-D8EC44CDCAB5}" srcOrd="2" destOrd="0" presId="urn:microsoft.com/office/officeart/2005/8/layout/hProcess11#1"/>
    <dgm:cxn modelId="{071F11EA-057D-4A5D-A5C0-E38F68A42812}" type="presParOf" srcId="{84856DFD-6CD8-4FEF-ACE0-D67E1AAF3D9D}" destId="{17F0FDA1-555B-42A7-86A8-13C3DE4B8A06}" srcOrd="1" destOrd="0" presId="urn:microsoft.com/office/officeart/2005/8/layout/hProcess11#1"/>
    <dgm:cxn modelId="{40B1F1A4-1A2A-404C-B187-C130D18B4D62}" type="presParOf" srcId="{84856DFD-6CD8-4FEF-ACE0-D67E1AAF3D9D}" destId="{4F84A34D-DAED-4DDC-9355-C717E12B3C21}" srcOrd="2" destOrd="0" presId="urn:microsoft.com/office/officeart/2005/8/layout/hProcess11#1"/>
    <dgm:cxn modelId="{3AE07C91-6459-4009-917B-216380405D26}" type="presParOf" srcId="{4F84A34D-DAED-4DDC-9355-C717E12B3C21}" destId="{92559568-0E55-4250-BE01-2C930194C1B0}" srcOrd="0" destOrd="0" presId="urn:microsoft.com/office/officeart/2005/8/layout/hProcess11#1"/>
    <dgm:cxn modelId="{F78FE4AD-BCC4-46B2-BE85-E302DD94F3AA}" type="presParOf" srcId="{4F84A34D-DAED-4DDC-9355-C717E12B3C21}" destId="{4910C1BB-60D2-4107-8D94-69E53A4D8E8B}" srcOrd="1" destOrd="0" presId="urn:microsoft.com/office/officeart/2005/8/layout/hProcess11#1"/>
    <dgm:cxn modelId="{C9E9472D-6A17-4CB4-8E8E-8729D25B765A}" type="presParOf" srcId="{4F84A34D-DAED-4DDC-9355-C717E12B3C21}" destId="{876BDE4F-85BF-4CE7-BED6-EFA8D9E66C31}" srcOrd="2" destOrd="0" presId="urn:microsoft.com/office/officeart/2005/8/layout/hProcess11#1"/>
    <dgm:cxn modelId="{CAB2D1FD-B777-4380-8E58-5509C4B47DC5}" type="presParOf" srcId="{84856DFD-6CD8-4FEF-ACE0-D67E1AAF3D9D}" destId="{17EB2AE3-58E5-49C6-B667-4DBC80237BBE}" srcOrd="3" destOrd="0" presId="urn:microsoft.com/office/officeart/2005/8/layout/hProcess11#1"/>
    <dgm:cxn modelId="{4AF6490B-6401-46DC-9D43-83C03B3B7972}" type="presParOf" srcId="{84856DFD-6CD8-4FEF-ACE0-D67E1AAF3D9D}" destId="{2C7B9839-B104-4946-83A9-F2D79420B772}" srcOrd="4" destOrd="0" presId="urn:microsoft.com/office/officeart/2005/8/layout/hProcess11#1"/>
    <dgm:cxn modelId="{ED7C2FF6-C029-4BC9-9483-C3724A54E82A}" type="presParOf" srcId="{2C7B9839-B104-4946-83A9-F2D79420B772}" destId="{8B7B90EC-D658-4241-A252-86294E9944E2}" srcOrd="0" destOrd="0" presId="urn:microsoft.com/office/officeart/2005/8/layout/hProcess11#1"/>
    <dgm:cxn modelId="{70A11A7D-828C-448C-9FE9-0E6831221871}" type="presParOf" srcId="{2C7B9839-B104-4946-83A9-F2D79420B772}" destId="{58C36D6E-4FF8-4F7F-9715-417D4B8BB0FB}" srcOrd="1" destOrd="0" presId="urn:microsoft.com/office/officeart/2005/8/layout/hProcess11#1"/>
    <dgm:cxn modelId="{9E339786-42C2-423C-9CD6-9ECC8C47140A}" type="presParOf" srcId="{2C7B9839-B104-4946-83A9-F2D79420B772}" destId="{F6BE4338-C650-4FFE-8674-91E07C37D23D}" srcOrd="2" destOrd="0" presId="urn:microsoft.com/office/officeart/2005/8/layout/hProcess11#1"/>
    <dgm:cxn modelId="{CF64D7B4-FA9E-45D3-BCF0-95A3B9B30127}" type="presParOf" srcId="{84856DFD-6CD8-4FEF-ACE0-D67E1AAF3D9D}" destId="{834FC726-10F0-438F-945D-6AA05CF42F91}" srcOrd="5" destOrd="0" presId="urn:microsoft.com/office/officeart/2005/8/layout/hProcess11#1"/>
    <dgm:cxn modelId="{F7264DED-002F-4B50-BB6D-A218DAAACB29}" type="presParOf" srcId="{84856DFD-6CD8-4FEF-ACE0-D67E1AAF3D9D}" destId="{BE3963F2-A708-4882-BC9C-05097DBAD35F}" srcOrd="6" destOrd="0" presId="urn:microsoft.com/office/officeart/2005/8/layout/hProcess11#1"/>
    <dgm:cxn modelId="{885E3682-A1BA-4473-A153-8F4BCE7BB6A1}" type="presParOf" srcId="{BE3963F2-A708-4882-BC9C-05097DBAD35F}" destId="{62E5EB8D-E423-4FBA-A479-97A42AD49610}" srcOrd="0" destOrd="0" presId="urn:microsoft.com/office/officeart/2005/8/layout/hProcess11#1"/>
    <dgm:cxn modelId="{3C5ACA61-E49D-478B-9265-F862782FDBF7}" type="presParOf" srcId="{BE3963F2-A708-4882-BC9C-05097DBAD35F}" destId="{D4E67417-DC1E-44B2-B6D6-FAA111E1BD5F}" srcOrd="1" destOrd="0" presId="urn:microsoft.com/office/officeart/2005/8/layout/hProcess11#1"/>
    <dgm:cxn modelId="{1A8BDEE5-5D79-4C3B-BD1D-43BB9A5958D1}" type="presParOf" srcId="{BE3963F2-A708-4882-BC9C-05097DBAD35F}" destId="{94546A5F-16D7-413E-BDBD-2B2E07C04935}" srcOrd="2" destOrd="0" presId="urn:microsoft.com/office/officeart/2005/8/layout/hProcess11#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C8AB6-23F5-4BC2-9622-D50827C4BD37}">
      <dsp:nvSpPr>
        <dsp:cNvPr id="0" name=""/>
        <dsp:cNvSpPr/>
      </dsp:nvSpPr>
      <dsp:spPr bwMode="white">
        <a:xfrm rot="5400000">
          <a:off x="2043957"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err="1">
              <a:solidFill>
                <a:srgbClr val="000099">
                  <a:hueOff val="0"/>
                  <a:satOff val="0"/>
                  <a:lumOff val="0"/>
                  <a:alphaOff val="0"/>
                </a:srgbClr>
              </a:solidFill>
              <a:latin typeface="微软雅黑" panose="020B0503020204020204" charset="-122"/>
              <a:ea typeface="微软雅黑" panose="020B0503020204020204" charset="-122"/>
              <a:cs typeface="Arial"/>
            </a:rPr>
            <a:t>facebook</a:t>
          </a:r>
          <a:endPar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305474" y="203211"/>
        <a:ext cx="780804" cy="897475"/>
      </dsp:txXfrm>
    </dsp:sp>
    <dsp:sp modelId="{E98E4F89-0A65-4863-92B0-AEF8A9603F63}">
      <dsp:nvSpPr>
        <dsp:cNvPr id="0" name=""/>
        <dsp:cNvSpPr/>
      </dsp:nvSpPr>
      <dsp:spPr bwMode="white">
        <a:xfrm>
          <a:off x="3297468" y="260797"/>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社交网络</a:t>
          </a:r>
        </a:p>
      </dsp:txBody>
      <dsp:txXfrm>
        <a:off x="3297468" y="260797"/>
        <a:ext cx="1455084" cy="782303"/>
      </dsp:txXfrm>
    </dsp:sp>
    <dsp:sp modelId="{B605245F-7CCA-4885-856B-B96FE7DCA0D7}">
      <dsp:nvSpPr>
        <dsp:cNvPr id="0" name=""/>
        <dsp:cNvSpPr/>
      </dsp:nvSpPr>
      <dsp:spPr bwMode="white">
        <a:xfrm rot="5400000">
          <a:off x="818869"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080386" y="203211"/>
        <a:ext cx="780804" cy="897475"/>
      </dsp:txXfrm>
    </dsp:sp>
    <dsp:sp modelId="{1F753B3D-67FF-4590-B7BD-7F1643A8D8A1}">
      <dsp:nvSpPr>
        <dsp:cNvPr id="0" name=""/>
        <dsp:cNvSpPr/>
      </dsp:nvSpPr>
      <dsp:spPr bwMode="white">
        <a:xfrm rot="5400000">
          <a:off x="1429066"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rPr>
            <a:t>淘宝、</a:t>
          </a:r>
          <a:r>
            <a:rPr lang="en-US" altLang="zh-CN" sz="1100" b="1" kern="1200" err="1">
              <a:solidFill>
                <a:srgbClr val="000099">
                  <a:hueOff val="0"/>
                  <a:satOff val="0"/>
                  <a:lumOff val="0"/>
                  <a:alphaOff val="0"/>
                </a:srgbClr>
              </a:solidFill>
              <a:latin typeface="微软雅黑" panose="020B0503020204020204" charset="-122"/>
              <a:ea typeface="微软雅黑" panose="020B0503020204020204" charset="-122"/>
              <a:cs typeface="Arial"/>
            </a:rPr>
            <a:t>ebuy</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690583" y="1309910"/>
        <a:ext cx="780804" cy="897475"/>
      </dsp:txXfrm>
    </dsp:sp>
    <dsp:sp modelId="{CA717175-24CD-4DC6-8965-A339D7349FF5}">
      <dsp:nvSpPr>
        <dsp:cNvPr id="0" name=""/>
        <dsp:cNvSpPr/>
      </dsp:nvSpPr>
      <dsp:spPr bwMode="white">
        <a:xfrm>
          <a:off x="58731" y="1367496"/>
          <a:ext cx="1408146"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电子商务</a:t>
          </a:r>
        </a:p>
      </dsp:txBody>
      <dsp:txXfrm>
        <a:off x="58731" y="1367496"/>
        <a:ext cx="1408146" cy="782303"/>
      </dsp:txXfrm>
    </dsp:sp>
    <dsp:sp modelId="{7004708F-A5E2-4642-B38F-608049FEC2D6}">
      <dsp:nvSpPr>
        <dsp:cNvPr id="0" name=""/>
        <dsp:cNvSpPr/>
      </dsp:nvSpPr>
      <dsp:spPr bwMode="white">
        <a:xfrm rot="5400000">
          <a:off x="2654154"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915671" y="1309910"/>
        <a:ext cx="780804" cy="897475"/>
      </dsp:txXfrm>
    </dsp:sp>
    <dsp:sp modelId="{524198B8-4A5A-4F27-9030-E2310DB3E6C9}">
      <dsp:nvSpPr>
        <dsp:cNvPr id="0" name=""/>
        <dsp:cNvSpPr/>
      </dsp:nvSpPr>
      <dsp:spPr bwMode="white">
        <a:xfrm rot="5400000">
          <a:off x="2043957"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rPr>
            <a:t>微博、</a:t>
          </a: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Apps</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305474" y="2416609"/>
        <a:ext cx="780804" cy="897475"/>
      </dsp:txXfrm>
    </dsp:sp>
    <dsp:sp modelId="{557D0742-2835-47D3-A9A5-C79D34CE30D0}">
      <dsp:nvSpPr>
        <dsp:cNvPr id="0" name=""/>
        <dsp:cNvSpPr/>
      </dsp:nvSpPr>
      <dsp:spPr bwMode="white">
        <a:xfrm>
          <a:off x="3297468" y="2474195"/>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移动互联</a:t>
          </a:r>
        </a:p>
      </dsp:txBody>
      <dsp:txXfrm>
        <a:off x="3297468" y="2474195"/>
        <a:ext cx="1455084" cy="782303"/>
      </dsp:txXfrm>
    </dsp:sp>
    <dsp:sp modelId="{5AE98D83-599B-4023-B378-4F7F1EE87B1D}">
      <dsp:nvSpPr>
        <dsp:cNvPr id="0" name=""/>
        <dsp:cNvSpPr/>
      </dsp:nvSpPr>
      <dsp:spPr bwMode="white">
        <a:xfrm rot="5400000">
          <a:off x="818869"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080386" y="2416609"/>
        <a:ext cx="780804" cy="897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48E84-FBE7-45CA-A65D-2DF35EC46DDD}">
      <dsp:nvSpPr>
        <dsp:cNvPr id="0" name=""/>
        <dsp:cNvSpPr/>
      </dsp:nvSpPr>
      <dsp:spPr bwMode="white">
        <a:xfrm>
          <a:off x="2715309" y="101221"/>
          <a:ext cx="3048461" cy="3048461"/>
        </a:xfrm>
        <a:prstGeom prst="ellipse">
          <a:avLst/>
        </a:prstGeom>
        <a:solidFill>
          <a:srgbClr val="00FF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3121771" y="634702"/>
        <a:ext cx="2235538" cy="1371807"/>
      </dsp:txXfrm>
    </dsp:sp>
    <dsp:sp modelId="{0E8F69DE-D013-4414-841F-31C38945D642}">
      <dsp:nvSpPr>
        <dsp:cNvPr id="0" name=""/>
        <dsp:cNvSpPr/>
      </dsp:nvSpPr>
      <dsp:spPr bwMode="white">
        <a:xfrm>
          <a:off x="3802626" y="1988485"/>
          <a:ext cx="3048461" cy="3048461"/>
        </a:xfrm>
        <a:prstGeom prst="ellipse">
          <a:avLst/>
        </a:prstGeom>
        <a:solidFill>
          <a:srgbClr val="0000FF">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pPr marL="0" lvl="0" indent="0" algn="ctr" defTabSz="711200">
            <a:lnSpc>
              <a:spcPct val="90000"/>
            </a:lnSpc>
            <a:spcBef>
              <a:spcPct val="0"/>
            </a:spcBef>
            <a:spcAft>
              <a:spcPct val="35000"/>
            </a:spcAft>
            <a:buNone/>
          </a:pPr>
          <a:r>
            <a:rPr lang="en-US" altLang="zh-CN"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4734947" y="2776004"/>
        <a:ext cx="1829076" cy="1676653"/>
      </dsp:txXfrm>
    </dsp:sp>
    <dsp:sp modelId="{8AB868F9-3954-4FF2-B5FC-1704C31023CF}">
      <dsp:nvSpPr>
        <dsp:cNvPr id="0" name=""/>
        <dsp:cNvSpPr/>
      </dsp:nvSpPr>
      <dsp:spPr bwMode="white">
        <a:xfrm>
          <a:off x="1630651" y="1946517"/>
          <a:ext cx="3048461" cy="3048461"/>
        </a:xfrm>
        <a:prstGeom prst="ellipse">
          <a:avLst/>
        </a:prstGeom>
        <a:solidFill>
          <a:srgbClr val="FF00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1917714" y="2734036"/>
        <a:ext cx="1829076" cy="1676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07A1-71C7-4465-8744-B8ECC3148487}">
      <dsp:nvSpPr>
        <dsp:cNvPr id="0" name=""/>
        <dsp:cNvSpPr/>
      </dsp:nvSpPr>
      <dsp: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sp>
    <dsp:sp modelId="{D718B4DB-221A-4DF9-B7FE-90E4478F23A0}">
      <dsp:nvSpPr>
        <dsp:cNvPr id="0" name=""/>
        <dsp:cNvSpPr/>
      </dsp:nvSpPr>
      <dsp: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数据采集</a:t>
          </a:r>
        </a:p>
      </dsp:txBody>
      <dsp:txXfrm>
        <a:off x="3275" y="0"/>
        <a:ext cx="1575656" cy="499606"/>
      </dsp:txXfrm>
    </dsp:sp>
    <dsp:sp modelId="{3AB709DD-1851-4ED4-BBAA-10979980A3DF}">
      <dsp:nvSpPr>
        <dsp:cNvPr id="0" name=""/>
        <dsp:cNvSpPr/>
      </dsp:nvSpPr>
      <dsp: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559568-0E55-4250-BE01-2C930194C1B0}">
      <dsp:nvSpPr>
        <dsp:cNvPr id="0" name=""/>
        <dsp:cNvSpPr/>
      </dsp:nvSpPr>
      <dsp: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FFFF">
                  <a:hueOff val="0"/>
                  <a:satOff val="0"/>
                  <a:lumOff val="0"/>
                  <a:alphaOff val="0"/>
                </a:srgbClr>
              </a:solidFill>
              <a:latin typeface="微软雅黑" panose="020B0503020204020204" charset="-122"/>
              <a:ea typeface="微软雅黑" panose="020B0503020204020204" charset="-122"/>
              <a:cs typeface="Arial"/>
            </a:rPr>
            <a:t>数据</a:t>
          </a:r>
          <a:r>
            <a:rPr lang="zh-CN" altLang="en-US" sz="1400" kern="1200" dirty="0">
              <a:solidFill>
                <a:srgbClr val="FF0000"/>
              </a:solidFill>
              <a:latin typeface="微软雅黑" panose="020B0503020204020204" charset="-122"/>
              <a:ea typeface="微软雅黑" panose="020B0503020204020204" charset="-122"/>
              <a:cs typeface="Arial"/>
            </a:rPr>
            <a:t>储存</a:t>
          </a:r>
        </a:p>
      </dsp:txBody>
      <dsp:txXfrm>
        <a:off x="1657715" y="749408"/>
        <a:ext cx="1575656" cy="499606"/>
      </dsp:txXfrm>
    </dsp:sp>
    <dsp:sp modelId="{4910C1BB-60D2-4107-8D94-69E53A4D8E8B}">
      <dsp:nvSpPr>
        <dsp:cNvPr id="0" name=""/>
        <dsp:cNvSpPr/>
      </dsp:nvSpPr>
      <dsp: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B7B90EC-D658-4241-A252-86294E9944E2}">
      <dsp:nvSpPr>
        <dsp:cNvPr id="0" name=""/>
        <dsp:cNvSpPr/>
      </dsp:nvSpPr>
      <dsp: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数据管理</a:t>
          </a:r>
        </a:p>
      </dsp:txBody>
      <dsp:txXfrm>
        <a:off x="3312155" y="0"/>
        <a:ext cx="1575656" cy="499606"/>
      </dsp:txXfrm>
    </dsp:sp>
    <dsp:sp modelId="{58C36D6E-4FF8-4F7F-9715-417D4B8BB0FB}">
      <dsp:nvSpPr>
        <dsp:cNvPr id="0" name=""/>
        <dsp:cNvSpPr/>
      </dsp:nvSpPr>
      <dsp: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E5EB8D-E423-4FBA-A479-97A42AD49610}">
      <dsp:nvSpPr>
        <dsp:cNvPr id="0" name=""/>
        <dsp:cNvSpPr/>
      </dsp:nvSpPr>
      <dsp: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数据分析与挖掘</a:t>
          </a:r>
        </a:p>
      </dsp:txBody>
      <dsp:txXfrm>
        <a:off x="4966594" y="749408"/>
        <a:ext cx="1575656" cy="499606"/>
      </dsp:txXfrm>
    </dsp:sp>
    <dsp:sp modelId="{D4E67417-DC1E-44B2-B6D6-FAA111E1BD5F}">
      <dsp:nvSpPr>
        <dsp:cNvPr id="0" name=""/>
        <dsp:cNvSpPr/>
      </dsp:nvSpPr>
      <dsp: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E92BD-294B-4D34-B54B-B845CFD82930}" type="datetimeFigureOut">
              <a:rPr lang="zh-CN" altLang="en-US" smtClean="0"/>
              <a:t>2022/9/17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9D6AD8-80FD-41CC-A79F-41F2EF0A2A6F}" type="slidenum">
              <a:rPr lang="zh-CN" altLang="en-US" smtClean="0"/>
              <a:t>‹#›</a:t>
            </a:fld>
            <a:endParaRPr lang="zh-CN" altLang="en-US"/>
          </a:p>
        </p:txBody>
      </p:sp>
    </p:spTree>
    <p:extLst>
      <p:ext uri="{BB962C8B-B14F-4D97-AF65-F5344CB8AC3E}">
        <p14:creationId xmlns:p14="http://schemas.microsoft.com/office/powerpoint/2010/main" val="3115596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F5508-5D36-4135-8550-AE59224373A7}" type="datetimeFigureOut">
              <a:rPr lang="zh-CN" altLang="en-US" smtClean="0"/>
              <a:t>2022/9/17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04D2E-D80D-4465-9676-EFA5B8054969}" type="slidenum">
              <a:rPr lang="zh-CN" altLang="en-US" smtClean="0"/>
              <a:t>‹#›</a:t>
            </a:fld>
            <a:endParaRPr lang="zh-CN" altLang="en-US"/>
          </a:p>
        </p:txBody>
      </p:sp>
    </p:spTree>
    <p:extLst>
      <p:ext uri="{BB962C8B-B14F-4D97-AF65-F5344CB8AC3E}">
        <p14:creationId xmlns:p14="http://schemas.microsoft.com/office/powerpoint/2010/main" val="3264652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zhihu.com/search?q=%E6%9C%BA%E5%99%A8%E5%AD%A6%E4%B9%A0&amp;search_source=Entity&amp;hybrid_search_source=Entity&amp;hybrid_search_extra=%7B%22sourceType%22%3A%22article%22%2C%22sourceId%22%3A%2254994736%22%7D"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大数据的特征，由维克托迈尔</a:t>
            </a:r>
            <a:r>
              <a:rPr lang="en-US" altLang="zh-CN" dirty="0"/>
              <a:t>-</a:t>
            </a:r>
            <a:r>
              <a:rPr lang="zh-CN" altLang="en-US" dirty="0"/>
              <a:t>舍恩伯格和肯尼斯克耶编写的</a:t>
            </a:r>
            <a:r>
              <a:rPr lang="en-US" altLang="zh-CN" dirty="0"/>
              <a:t>《</a:t>
            </a:r>
            <a:r>
              <a:rPr lang="zh-CN" altLang="en-US" dirty="0"/>
              <a:t>大数据时代</a:t>
            </a:r>
            <a:r>
              <a:rPr lang="en-US" altLang="zh-CN" dirty="0"/>
              <a:t>》</a:t>
            </a:r>
            <a:r>
              <a:rPr lang="zh-CN" altLang="en-US" dirty="0"/>
              <a:t>中提出，大数据的</a:t>
            </a:r>
            <a:r>
              <a:rPr lang="en-US" altLang="zh-CN" dirty="0"/>
              <a:t>4V</a:t>
            </a:r>
            <a:r>
              <a:rPr lang="zh-CN" altLang="en-US" dirty="0"/>
              <a:t>特征：规模性（</a:t>
            </a:r>
            <a:r>
              <a:rPr lang="en-US" altLang="zh-CN" dirty="0"/>
              <a:t>Volume</a:t>
            </a:r>
            <a:r>
              <a:rPr lang="zh-CN" altLang="en-US" dirty="0"/>
              <a:t>）、高速性（</a:t>
            </a:r>
            <a:r>
              <a:rPr lang="en-US" altLang="zh-CN" dirty="0"/>
              <a:t>Velocity</a:t>
            </a:r>
            <a:r>
              <a:rPr lang="zh-CN" altLang="en-US" dirty="0"/>
              <a:t>）、多样性（</a:t>
            </a:r>
            <a:r>
              <a:rPr lang="en-US" altLang="zh-CN" dirty="0"/>
              <a:t>Variety</a:t>
            </a:r>
            <a:r>
              <a:rPr lang="zh-CN" altLang="en-US" dirty="0"/>
              <a:t>）、价值性（</a:t>
            </a:r>
            <a:r>
              <a:rPr lang="en-US" altLang="zh-CN" dirty="0"/>
              <a:t>Value</a:t>
            </a:r>
            <a:r>
              <a:rPr lang="zh-CN" altLang="en-US" dirty="0"/>
              <a:t>）。</a:t>
            </a:r>
            <a:endParaRPr lang="en-US" altLang="zh-CN" dirty="0"/>
          </a:p>
          <a:p>
            <a:r>
              <a:rPr lang="zh-CN" altLang="en-US" dirty="0"/>
              <a:t>规模性（</a:t>
            </a:r>
            <a:r>
              <a:rPr lang="en-US" altLang="zh-CN" dirty="0"/>
              <a:t>Volume</a:t>
            </a:r>
            <a:r>
              <a:rPr lang="zh-CN" altLang="en-US" dirty="0"/>
              <a:t>）</a:t>
            </a:r>
            <a:endParaRPr lang="en-US" altLang="zh-CN" dirty="0"/>
          </a:p>
          <a:p>
            <a:pPr lvl="1"/>
            <a:r>
              <a:rPr lang="zh-CN" altLang="en-US" dirty="0"/>
              <a:t>第一个特征是数据量大。大数据的起始计量单位至少是</a:t>
            </a:r>
            <a:r>
              <a:rPr lang="en-US" altLang="zh-CN" dirty="0"/>
              <a:t>PB</a:t>
            </a:r>
            <a:r>
              <a:rPr lang="zh-CN" altLang="en-US" dirty="0"/>
              <a:t>（</a:t>
            </a:r>
            <a:r>
              <a:rPr lang="en-US" altLang="zh-CN" dirty="0"/>
              <a:t>1000</a:t>
            </a:r>
            <a:r>
              <a:rPr lang="zh-CN" altLang="en-US" dirty="0"/>
              <a:t>个</a:t>
            </a:r>
            <a:r>
              <a:rPr lang="en-US" altLang="zh-CN" dirty="0"/>
              <a:t>TB</a:t>
            </a:r>
            <a:r>
              <a:rPr lang="zh-CN" altLang="en-US" dirty="0"/>
              <a:t>）、</a:t>
            </a:r>
            <a:r>
              <a:rPr lang="en-US" altLang="zh-CN" dirty="0"/>
              <a:t>EB</a:t>
            </a:r>
            <a:r>
              <a:rPr lang="zh-CN" altLang="en-US" dirty="0"/>
              <a:t>（</a:t>
            </a:r>
            <a:r>
              <a:rPr lang="en-US" altLang="zh-CN" dirty="0"/>
              <a:t>100</a:t>
            </a:r>
            <a:r>
              <a:rPr lang="zh-CN" altLang="en-US" dirty="0"/>
              <a:t>万个</a:t>
            </a:r>
            <a:r>
              <a:rPr lang="en-US" altLang="zh-CN" dirty="0"/>
              <a:t>T</a:t>
            </a:r>
            <a:r>
              <a:rPr lang="zh-CN" altLang="en-US" dirty="0"/>
              <a:t>）或</a:t>
            </a:r>
            <a:r>
              <a:rPr lang="en-US" altLang="zh-CN" dirty="0"/>
              <a:t>ZB</a:t>
            </a:r>
            <a:r>
              <a:rPr lang="zh-CN" altLang="en-US" dirty="0"/>
              <a:t>（</a:t>
            </a:r>
            <a:r>
              <a:rPr lang="en-US" altLang="zh-CN" dirty="0"/>
              <a:t>10</a:t>
            </a:r>
            <a:r>
              <a:rPr lang="zh-CN" altLang="en-US" dirty="0"/>
              <a:t>亿个</a:t>
            </a:r>
            <a:r>
              <a:rPr lang="en-US" altLang="zh-CN" dirty="0"/>
              <a:t>TB</a:t>
            </a:r>
            <a:r>
              <a:rPr lang="zh-CN" altLang="en-US" dirty="0"/>
              <a:t>）。</a:t>
            </a:r>
            <a:endParaRPr lang="en-US" altLang="zh-CN" dirty="0"/>
          </a:p>
          <a:p>
            <a:r>
              <a:rPr lang="zh-CN" altLang="en-US" dirty="0"/>
              <a:t>多样性（</a:t>
            </a:r>
            <a:r>
              <a:rPr lang="en-US" altLang="zh-CN" dirty="0"/>
              <a:t>Variety</a:t>
            </a:r>
            <a:r>
              <a:rPr lang="zh-CN" altLang="en-US" dirty="0"/>
              <a:t>）</a:t>
            </a:r>
            <a:endParaRPr lang="en-US" altLang="zh-CN" dirty="0"/>
          </a:p>
          <a:p>
            <a:pPr lvl="1"/>
            <a:r>
              <a:rPr lang="zh-CN" altLang="en-US" dirty="0"/>
              <a:t>第二个特征是数据类型繁多。包括网络日志、音频、视频、图片、地理位置信息等等，多类型的数据对数据的处理能力提出了更高的要求。</a:t>
            </a:r>
            <a:endParaRPr lang="en-US" altLang="zh-CN" dirty="0"/>
          </a:p>
          <a:p>
            <a:r>
              <a:rPr lang="zh-CN" altLang="en-US" dirty="0"/>
              <a:t>价值性（</a:t>
            </a:r>
            <a:r>
              <a:rPr lang="en-US" altLang="zh-CN" dirty="0"/>
              <a:t>Value</a:t>
            </a:r>
            <a:r>
              <a:rPr lang="zh-CN" altLang="en-US" dirty="0"/>
              <a:t>）</a:t>
            </a:r>
            <a:endParaRPr lang="en-US" altLang="zh-CN" dirty="0"/>
          </a:p>
          <a:p>
            <a:pPr lvl="1"/>
            <a:r>
              <a:rPr lang="zh-CN" altLang="en-US" dirty="0"/>
              <a:t>第三个特征是数据价值密度相对较低。如随着物联网的广泛应用，信息感知无处不在，信息海量，但价值密度较低，如何通过强大的机器算法更迅速地完成数据的价值“提纯”，是大数据时代亟待解决的难题。</a:t>
            </a:r>
            <a:endParaRPr lang="en-US" altLang="zh-CN" dirty="0"/>
          </a:p>
          <a:p>
            <a:r>
              <a:rPr lang="zh-CN" altLang="en-US" dirty="0"/>
              <a:t>高速性（</a:t>
            </a:r>
            <a:r>
              <a:rPr lang="en-US" altLang="zh-CN" dirty="0"/>
              <a:t>Velocity</a:t>
            </a:r>
            <a:r>
              <a:rPr lang="zh-CN" altLang="en-US" dirty="0"/>
              <a:t>）</a:t>
            </a:r>
            <a:endParaRPr lang="en-US" altLang="zh-CN" dirty="0"/>
          </a:p>
          <a:p>
            <a:pPr lvl="1"/>
            <a:r>
              <a:rPr lang="zh-CN" altLang="en-US" dirty="0"/>
              <a:t>第四个特征是处理速度快，时效性要求高。这是大数据区分于传统数据挖掘最显著的特征。</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17</a:t>
            </a:fld>
            <a:endParaRPr lang="zh-CN" altLang="en-US"/>
          </a:p>
        </p:txBody>
      </p:sp>
    </p:spTree>
    <p:extLst>
      <p:ext uri="{BB962C8B-B14F-4D97-AF65-F5344CB8AC3E}">
        <p14:creationId xmlns:p14="http://schemas.microsoft.com/office/powerpoint/2010/main" val="2684785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 beating</a:t>
            </a:r>
            <a:r>
              <a:rPr lang="en-US" baseline="0" dirty="0"/>
              <a:t> every 3 seconds. If NN does not hear from DN in 10 </a:t>
            </a:r>
            <a:r>
              <a:rPr lang="en-US" baseline="0" dirty="0" err="1"/>
              <a:t>mins</a:t>
            </a:r>
            <a:r>
              <a:rPr lang="en-US" baseline="0" dirty="0"/>
              <a:t>, it starts to replicate the blocks</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72</a:t>
            </a:fld>
            <a:endParaRPr lang="en-US"/>
          </a:p>
        </p:txBody>
      </p:sp>
    </p:spTree>
    <p:extLst>
      <p:ext uri="{BB962C8B-B14F-4D97-AF65-F5344CB8AC3E}">
        <p14:creationId xmlns:p14="http://schemas.microsoft.com/office/powerpoint/2010/main" val="1611619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HDFS</a:t>
            </a:r>
            <a:r>
              <a:rPr lang="en-US" baseline="0" dirty="0"/>
              <a:t> block is 32K times larger than regular file system</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74</a:t>
            </a:fld>
            <a:endParaRPr lang="en-US"/>
          </a:p>
        </p:txBody>
      </p:sp>
    </p:spTree>
    <p:extLst>
      <p:ext uri="{BB962C8B-B14F-4D97-AF65-F5344CB8AC3E}">
        <p14:creationId xmlns:p14="http://schemas.microsoft.com/office/powerpoint/2010/main" val="498266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a:t>
            </a:r>
            <a:r>
              <a:rPr lang="en-US" baseline="0" dirty="0"/>
              <a:t> Name Node is like the Index cards in library. When you borrow a book, go to find its index in the central place and then go to book shelves and find those books</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75</a:t>
            </a:fld>
            <a:endParaRPr lang="en-US"/>
          </a:p>
        </p:txBody>
      </p:sp>
    </p:spTree>
    <p:extLst>
      <p:ext uri="{BB962C8B-B14F-4D97-AF65-F5344CB8AC3E}">
        <p14:creationId xmlns:p14="http://schemas.microsoft.com/office/powerpoint/2010/main" val="1272753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scarece</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79</a:t>
            </a:fld>
            <a:endParaRPr lang="en-US"/>
          </a:p>
        </p:txBody>
      </p:sp>
    </p:spTree>
    <p:extLst>
      <p:ext uri="{BB962C8B-B14F-4D97-AF65-F5344CB8AC3E}">
        <p14:creationId xmlns:p14="http://schemas.microsoft.com/office/powerpoint/2010/main" val="1539021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 short</a:t>
            </a:r>
            <a:r>
              <a:rPr lang="en-US" baseline="0" dirty="0"/>
              <a:t> excise</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81</a:t>
            </a:fld>
            <a:endParaRPr lang="en-US"/>
          </a:p>
        </p:txBody>
      </p:sp>
    </p:spTree>
    <p:extLst>
      <p:ext uri="{BB962C8B-B14F-4D97-AF65-F5344CB8AC3E}">
        <p14:creationId xmlns:p14="http://schemas.microsoft.com/office/powerpoint/2010/main" val="3172393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 </a:t>
            </a:r>
            <a:r>
              <a:rPr lang="en-US"/>
              <a:t>short</a:t>
            </a:r>
            <a:r>
              <a:rPr lang="en-US" baseline="0"/>
              <a:t> excise</a:t>
            </a:r>
            <a:endParaRPr lang="en-US"/>
          </a:p>
        </p:txBody>
      </p:sp>
      <p:sp>
        <p:nvSpPr>
          <p:cNvPr id="4" name="Slide Number Placeholder 3"/>
          <p:cNvSpPr>
            <a:spLocks noGrp="1"/>
          </p:cNvSpPr>
          <p:nvPr>
            <p:ph type="sldNum" sz="quarter" idx="10"/>
          </p:nvPr>
        </p:nvSpPr>
        <p:spPr/>
        <p:txBody>
          <a:bodyPr/>
          <a:lstStyle/>
          <a:p>
            <a:fld id="{E70438F4-F50F-CB45-854D-6A1A628F6287}" type="slidenum">
              <a:rPr lang="en-US" smtClean="0"/>
              <a:t>82</a:t>
            </a:fld>
            <a:endParaRPr lang="en-US"/>
          </a:p>
        </p:txBody>
      </p:sp>
    </p:spTree>
    <p:extLst>
      <p:ext uri="{BB962C8B-B14F-4D97-AF65-F5344CB8AC3E}">
        <p14:creationId xmlns:p14="http://schemas.microsoft.com/office/powerpoint/2010/main" val="3172393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what happens</a:t>
            </a:r>
            <a:r>
              <a:rPr lang="en-US" baseline="0" dirty="0"/>
              <a:t> if a node fails during write?</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83</a:t>
            </a:fld>
            <a:endParaRPr lang="en-US"/>
          </a:p>
        </p:txBody>
      </p:sp>
    </p:spTree>
    <p:extLst>
      <p:ext uri="{BB962C8B-B14F-4D97-AF65-F5344CB8AC3E}">
        <p14:creationId xmlns:p14="http://schemas.microsoft.com/office/powerpoint/2010/main" val="1272753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30B6419-B3F0-03ED-D10C-D07259CF82BB}"/>
              </a:ext>
            </a:extLst>
          </p:cNvPr>
          <p:cNvSpPr>
            <a:spLocks noGrp="1" noChangeArrowheads="1"/>
          </p:cNvSpPr>
          <p:nvPr>
            <p:ph type="sldNum" sz="quarter" idx="5"/>
          </p:nvPr>
        </p:nvSpPr>
        <p:spPr>
          <a:ln/>
        </p:spPr>
        <p:txBody>
          <a:bodyPr/>
          <a:lstStyle/>
          <a:p>
            <a:fld id="{3D9076E2-D1C9-CA45-A264-88CD01B1A15E}" type="slidenum">
              <a:rPr lang="en-US" altLang="en-US"/>
              <a:pPr/>
              <a:t>89</a:t>
            </a:fld>
            <a:endParaRPr lang="en-US" altLang="en-US"/>
          </a:p>
        </p:txBody>
      </p:sp>
      <p:sp>
        <p:nvSpPr>
          <p:cNvPr id="700418" name="Rectangle 2">
            <a:extLst>
              <a:ext uri="{FF2B5EF4-FFF2-40B4-BE49-F238E27FC236}">
                <a16:creationId xmlns:a16="http://schemas.microsoft.com/office/drawing/2014/main" id="{87549037-BABB-0478-53E9-1D84A44590F0}"/>
              </a:ext>
            </a:extLst>
          </p:cNvPr>
          <p:cNvSpPr>
            <a:spLocks noGrp="1" noRot="1" noChangeAspect="1" noChangeArrowheads="1" noTextEdit="1"/>
          </p:cNvSpPr>
          <p:nvPr>
            <p:ph type="sldImg"/>
          </p:nvPr>
        </p:nvSpPr>
        <p:spPr>
          <a:ln/>
        </p:spPr>
      </p:sp>
      <p:sp>
        <p:nvSpPr>
          <p:cNvPr id="700419" name="Rectangle 3">
            <a:extLst>
              <a:ext uri="{FF2B5EF4-FFF2-40B4-BE49-F238E27FC236}">
                <a16:creationId xmlns:a16="http://schemas.microsoft.com/office/drawing/2014/main" id="{CA587DED-1F52-2042-929C-7F3A70FDDCA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AA2CF05-71DD-95D3-375B-5DB8C489A93E}"/>
              </a:ext>
            </a:extLst>
          </p:cNvPr>
          <p:cNvSpPr>
            <a:spLocks noGrp="1" noChangeArrowheads="1"/>
          </p:cNvSpPr>
          <p:nvPr>
            <p:ph type="sldNum" sz="quarter" idx="5"/>
          </p:nvPr>
        </p:nvSpPr>
        <p:spPr>
          <a:ln/>
        </p:spPr>
        <p:txBody>
          <a:bodyPr/>
          <a:lstStyle/>
          <a:p>
            <a:fld id="{5F6C62E0-FAAD-8A49-8937-683CE865A126}" type="slidenum">
              <a:rPr lang="en-US" altLang="en-US"/>
              <a:pPr/>
              <a:t>90</a:t>
            </a:fld>
            <a:endParaRPr lang="en-US" altLang="en-US"/>
          </a:p>
        </p:txBody>
      </p:sp>
      <p:sp>
        <p:nvSpPr>
          <p:cNvPr id="757762" name="Rectangle 2">
            <a:extLst>
              <a:ext uri="{FF2B5EF4-FFF2-40B4-BE49-F238E27FC236}">
                <a16:creationId xmlns:a16="http://schemas.microsoft.com/office/drawing/2014/main" id="{2D1BD890-E254-5249-45D5-F9AF5A3A02C1}"/>
              </a:ext>
            </a:extLst>
          </p:cNvPr>
          <p:cNvSpPr>
            <a:spLocks noGrp="1" noRot="1" noChangeAspect="1" noChangeArrowheads="1" noTextEdit="1"/>
          </p:cNvSpPr>
          <p:nvPr>
            <p:ph type="sldImg"/>
          </p:nvPr>
        </p:nvSpPr>
        <p:spPr>
          <a:ln/>
        </p:spPr>
      </p:sp>
      <p:sp>
        <p:nvSpPr>
          <p:cNvPr id="757763" name="Rectangle 3">
            <a:extLst>
              <a:ext uri="{FF2B5EF4-FFF2-40B4-BE49-F238E27FC236}">
                <a16:creationId xmlns:a16="http://schemas.microsoft.com/office/drawing/2014/main" id="{5FC2B093-5122-F6CC-98AF-6381A2A9D2D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71F3726-ADC2-5B9B-20FF-11B0CCF0FAE8}"/>
              </a:ext>
            </a:extLst>
          </p:cNvPr>
          <p:cNvSpPr>
            <a:spLocks noGrp="1" noChangeArrowheads="1"/>
          </p:cNvSpPr>
          <p:nvPr>
            <p:ph type="sldNum" sz="quarter" idx="5"/>
          </p:nvPr>
        </p:nvSpPr>
        <p:spPr>
          <a:ln/>
        </p:spPr>
        <p:txBody>
          <a:bodyPr/>
          <a:lstStyle/>
          <a:p>
            <a:fld id="{4D897B5E-1E32-AC43-81FD-3D0C71A431E4}" type="slidenum">
              <a:rPr lang="en-US" altLang="en-US"/>
              <a:pPr/>
              <a:t>91</a:t>
            </a:fld>
            <a:endParaRPr lang="en-US" altLang="en-US"/>
          </a:p>
        </p:txBody>
      </p:sp>
      <p:sp>
        <p:nvSpPr>
          <p:cNvPr id="759810" name="Rectangle 2">
            <a:extLst>
              <a:ext uri="{FF2B5EF4-FFF2-40B4-BE49-F238E27FC236}">
                <a16:creationId xmlns:a16="http://schemas.microsoft.com/office/drawing/2014/main" id="{45C11246-F938-7DCA-36C8-D954C19FB738}"/>
              </a:ext>
            </a:extLst>
          </p:cNvPr>
          <p:cNvSpPr>
            <a:spLocks noGrp="1" noRot="1" noChangeAspect="1" noChangeArrowheads="1" noTextEdit="1"/>
          </p:cNvSpPr>
          <p:nvPr>
            <p:ph type="sldImg"/>
          </p:nvPr>
        </p:nvSpPr>
        <p:spPr>
          <a:ln/>
        </p:spPr>
      </p:sp>
      <p:sp>
        <p:nvSpPr>
          <p:cNvPr id="759811" name="Rectangle 3">
            <a:extLst>
              <a:ext uri="{FF2B5EF4-FFF2-40B4-BE49-F238E27FC236}">
                <a16:creationId xmlns:a16="http://schemas.microsoft.com/office/drawing/2014/main" id="{0E4ECD1A-7357-A26A-840C-77A76868D74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Nutch</a:t>
            </a:r>
            <a:r>
              <a:rPr lang="en-US" altLang="zh-CN" dirty="0"/>
              <a:t> </a:t>
            </a:r>
            <a:r>
              <a:rPr lang="zh-CN" altLang="en-US" dirty="0"/>
              <a:t>是一个开源</a:t>
            </a:r>
            <a:r>
              <a:rPr lang="en-US" altLang="zh-CN" dirty="0"/>
              <a:t>Java</a:t>
            </a:r>
            <a:r>
              <a:rPr lang="zh-CN" altLang="en-US" dirty="0"/>
              <a:t>实现的搜索引擎。它提供了我们运行自己的搜索引擎所需的全部工具。包括全文搜索和</a:t>
            </a:r>
            <a:r>
              <a:rPr lang="en-US" altLang="zh-CN" dirty="0"/>
              <a:t>Web</a:t>
            </a:r>
            <a:r>
              <a:rPr lang="zh-CN" altLang="en-US" dirty="0"/>
              <a:t>爬虫。</a:t>
            </a:r>
            <a:r>
              <a:rPr lang="en-US" altLang="zh-CN" dirty="0" err="1"/>
              <a:t>Nutch</a:t>
            </a:r>
            <a:r>
              <a:rPr lang="zh-CN" altLang="en-US" dirty="0"/>
              <a:t>最新的版本为</a:t>
            </a:r>
            <a:r>
              <a:rPr lang="en-US" altLang="zh-CN" dirty="0"/>
              <a:t>version v2.3</a:t>
            </a:r>
            <a:r>
              <a:rPr lang="zh-CN" altLang="en-US" dirty="0"/>
              <a:t>。</a:t>
            </a:r>
            <a:endParaRPr lang="en-US" altLang="zh-CN" dirty="0"/>
          </a:p>
          <a:p>
            <a:r>
              <a:rPr lang="en-US" altLang="zh-CN" dirty="0" err="1"/>
              <a:t>Mapreduce</a:t>
            </a:r>
            <a:r>
              <a:rPr lang="zh-CN" altLang="en-US" dirty="0"/>
              <a:t>：简化大规模集群上的数据处理</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29</a:t>
            </a:fld>
            <a:endParaRPr lang="zh-CN" altLang="en-US"/>
          </a:p>
        </p:txBody>
      </p:sp>
    </p:spTree>
    <p:extLst>
      <p:ext uri="{BB962C8B-B14F-4D97-AF65-F5344CB8AC3E}">
        <p14:creationId xmlns:p14="http://schemas.microsoft.com/office/powerpoint/2010/main" val="130873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3C0910E-2CC9-08F4-B198-0F3B79292C4B}"/>
              </a:ext>
            </a:extLst>
          </p:cNvPr>
          <p:cNvSpPr>
            <a:spLocks noGrp="1" noChangeArrowheads="1"/>
          </p:cNvSpPr>
          <p:nvPr>
            <p:ph type="sldNum" sz="quarter" idx="5"/>
          </p:nvPr>
        </p:nvSpPr>
        <p:spPr>
          <a:ln/>
        </p:spPr>
        <p:txBody>
          <a:bodyPr/>
          <a:lstStyle/>
          <a:p>
            <a:fld id="{1382F63B-BD29-9F4C-881B-77A27A9172BB}" type="slidenum">
              <a:rPr lang="en-US" altLang="en-US"/>
              <a:pPr/>
              <a:t>92</a:t>
            </a:fld>
            <a:endParaRPr lang="en-US" altLang="en-US"/>
          </a:p>
        </p:txBody>
      </p:sp>
      <p:sp>
        <p:nvSpPr>
          <p:cNvPr id="761858" name="Rectangle 2">
            <a:extLst>
              <a:ext uri="{FF2B5EF4-FFF2-40B4-BE49-F238E27FC236}">
                <a16:creationId xmlns:a16="http://schemas.microsoft.com/office/drawing/2014/main" id="{ECD8A393-769C-FA3E-D7A4-D8B84AD9D3A6}"/>
              </a:ext>
            </a:extLst>
          </p:cNvPr>
          <p:cNvSpPr>
            <a:spLocks noGrp="1" noRot="1" noChangeAspect="1" noChangeArrowheads="1" noTextEdit="1"/>
          </p:cNvSpPr>
          <p:nvPr>
            <p:ph type="sldImg"/>
          </p:nvPr>
        </p:nvSpPr>
        <p:spPr>
          <a:ln/>
        </p:spPr>
      </p:sp>
      <p:sp>
        <p:nvSpPr>
          <p:cNvPr id="761859" name="Rectangle 3">
            <a:extLst>
              <a:ext uri="{FF2B5EF4-FFF2-40B4-BE49-F238E27FC236}">
                <a16:creationId xmlns:a16="http://schemas.microsoft.com/office/drawing/2014/main" id="{A294FF47-048E-D7B2-BC87-7D8CB390EB3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467F3E1-571A-B703-DAFD-97F405C3C670}"/>
              </a:ext>
            </a:extLst>
          </p:cNvPr>
          <p:cNvSpPr>
            <a:spLocks noGrp="1" noChangeArrowheads="1"/>
          </p:cNvSpPr>
          <p:nvPr>
            <p:ph type="sldNum" sz="quarter" idx="5"/>
          </p:nvPr>
        </p:nvSpPr>
        <p:spPr>
          <a:ln/>
        </p:spPr>
        <p:txBody>
          <a:bodyPr/>
          <a:lstStyle/>
          <a:p>
            <a:fld id="{695B622C-81D9-6C4A-BEFC-B58CBF7CD2C0}" type="slidenum">
              <a:rPr lang="en-US" altLang="en-US"/>
              <a:pPr/>
              <a:t>93</a:t>
            </a:fld>
            <a:endParaRPr lang="en-US" altLang="en-US"/>
          </a:p>
        </p:txBody>
      </p:sp>
      <p:sp>
        <p:nvSpPr>
          <p:cNvPr id="765954" name="Rectangle 2">
            <a:extLst>
              <a:ext uri="{FF2B5EF4-FFF2-40B4-BE49-F238E27FC236}">
                <a16:creationId xmlns:a16="http://schemas.microsoft.com/office/drawing/2014/main" id="{72758720-F612-B37A-9D63-B03D296E3E88}"/>
              </a:ext>
            </a:extLst>
          </p:cNvPr>
          <p:cNvSpPr>
            <a:spLocks noGrp="1" noRot="1" noChangeAspect="1" noChangeArrowheads="1" noTextEdit="1"/>
          </p:cNvSpPr>
          <p:nvPr>
            <p:ph type="sldImg"/>
          </p:nvPr>
        </p:nvSpPr>
        <p:spPr>
          <a:xfrm>
            <a:off x="1257300" y="720725"/>
            <a:ext cx="4800600" cy="3600450"/>
          </a:xfrm>
          <a:ln/>
        </p:spPr>
      </p:sp>
      <p:sp>
        <p:nvSpPr>
          <p:cNvPr id="765955" name="Rectangle 3">
            <a:extLst>
              <a:ext uri="{FF2B5EF4-FFF2-40B4-BE49-F238E27FC236}">
                <a16:creationId xmlns:a16="http://schemas.microsoft.com/office/drawing/2014/main" id="{A8C3031A-5EF8-1BB0-2C9D-FFB281F608E2}"/>
              </a:ext>
            </a:extLst>
          </p:cNvPr>
          <p:cNvSpPr>
            <a:spLocks noGrp="1" noChangeArrowheads="1"/>
          </p:cNvSpPr>
          <p:nvPr>
            <p:ph type="body" idx="1"/>
          </p:nvPr>
        </p:nvSpPr>
        <p:spPr>
          <a:xfrm>
            <a:off x="731838" y="4560888"/>
            <a:ext cx="5851525" cy="4319587"/>
          </a:xfrm>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DADF0E5-128D-AAB7-C848-043C2C2EC674}"/>
              </a:ext>
            </a:extLst>
          </p:cNvPr>
          <p:cNvSpPr>
            <a:spLocks noGrp="1" noChangeArrowheads="1"/>
          </p:cNvSpPr>
          <p:nvPr>
            <p:ph type="sldNum" sz="quarter" idx="5"/>
          </p:nvPr>
        </p:nvSpPr>
        <p:spPr>
          <a:ln/>
        </p:spPr>
        <p:txBody>
          <a:bodyPr/>
          <a:lstStyle/>
          <a:p>
            <a:fld id="{A78FA435-9DD4-EE4A-896A-FE41340B445B}" type="slidenum">
              <a:rPr lang="en-US" altLang="en-US"/>
              <a:pPr/>
              <a:t>94</a:t>
            </a:fld>
            <a:endParaRPr lang="en-US" altLang="en-US"/>
          </a:p>
        </p:txBody>
      </p:sp>
      <p:sp>
        <p:nvSpPr>
          <p:cNvPr id="768002" name="Rectangle 2">
            <a:extLst>
              <a:ext uri="{FF2B5EF4-FFF2-40B4-BE49-F238E27FC236}">
                <a16:creationId xmlns:a16="http://schemas.microsoft.com/office/drawing/2014/main" id="{87221E4C-79E8-7FA3-B1A4-BC6C33EC15FB}"/>
              </a:ext>
            </a:extLst>
          </p:cNvPr>
          <p:cNvSpPr>
            <a:spLocks noGrp="1" noRot="1" noChangeAspect="1" noChangeArrowheads="1" noTextEdit="1"/>
          </p:cNvSpPr>
          <p:nvPr>
            <p:ph type="sldImg"/>
          </p:nvPr>
        </p:nvSpPr>
        <p:spPr>
          <a:xfrm>
            <a:off x="1257300" y="720725"/>
            <a:ext cx="4800600" cy="3600450"/>
          </a:xfrm>
          <a:ln/>
        </p:spPr>
      </p:sp>
      <p:sp>
        <p:nvSpPr>
          <p:cNvPr id="768003" name="Rectangle 3">
            <a:extLst>
              <a:ext uri="{FF2B5EF4-FFF2-40B4-BE49-F238E27FC236}">
                <a16:creationId xmlns:a16="http://schemas.microsoft.com/office/drawing/2014/main" id="{2BF60C7E-3AE3-2595-A045-637154AF639D}"/>
              </a:ext>
            </a:extLst>
          </p:cNvPr>
          <p:cNvSpPr>
            <a:spLocks noGrp="1" noChangeArrowheads="1"/>
          </p:cNvSpPr>
          <p:nvPr>
            <p:ph type="body" idx="1"/>
          </p:nvPr>
        </p:nvSpPr>
        <p:spPr>
          <a:xfrm>
            <a:off x="731838" y="4560888"/>
            <a:ext cx="5851525" cy="4319587"/>
          </a:xfrm>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611C797-E4E4-F1F8-17A6-8FE2D0CF3B8D}"/>
              </a:ext>
            </a:extLst>
          </p:cNvPr>
          <p:cNvSpPr>
            <a:spLocks noGrp="1" noChangeArrowheads="1"/>
          </p:cNvSpPr>
          <p:nvPr>
            <p:ph type="sldNum" sz="quarter" idx="5"/>
          </p:nvPr>
        </p:nvSpPr>
        <p:spPr>
          <a:ln/>
        </p:spPr>
        <p:txBody>
          <a:bodyPr/>
          <a:lstStyle/>
          <a:p>
            <a:fld id="{E5C92233-2573-CD42-9CE7-3308278FE92C}" type="slidenum">
              <a:rPr lang="en-US" altLang="en-US"/>
              <a:pPr/>
              <a:t>95</a:t>
            </a:fld>
            <a:endParaRPr lang="en-US" altLang="en-US"/>
          </a:p>
        </p:txBody>
      </p:sp>
      <p:sp>
        <p:nvSpPr>
          <p:cNvPr id="763906" name="Rectangle 2">
            <a:extLst>
              <a:ext uri="{FF2B5EF4-FFF2-40B4-BE49-F238E27FC236}">
                <a16:creationId xmlns:a16="http://schemas.microsoft.com/office/drawing/2014/main" id="{6D1932EE-DFF5-B03E-37A4-CC9CD08B12E9}"/>
              </a:ext>
            </a:extLst>
          </p:cNvPr>
          <p:cNvSpPr>
            <a:spLocks noGrp="1" noRot="1" noChangeAspect="1" noChangeArrowheads="1" noTextEdit="1"/>
          </p:cNvSpPr>
          <p:nvPr>
            <p:ph type="sldImg"/>
          </p:nvPr>
        </p:nvSpPr>
        <p:spPr>
          <a:ln/>
        </p:spPr>
      </p:sp>
      <p:sp>
        <p:nvSpPr>
          <p:cNvPr id="763907" name="Rectangle 3">
            <a:extLst>
              <a:ext uri="{FF2B5EF4-FFF2-40B4-BE49-F238E27FC236}">
                <a16:creationId xmlns:a16="http://schemas.microsoft.com/office/drawing/2014/main" id="{5EA7FEBF-05C1-7038-93B1-DDE1CD323F6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62C654F-056A-182E-64E2-AF05D105F2CB}"/>
              </a:ext>
            </a:extLst>
          </p:cNvPr>
          <p:cNvSpPr>
            <a:spLocks noGrp="1" noChangeArrowheads="1"/>
          </p:cNvSpPr>
          <p:nvPr>
            <p:ph type="sldNum" sz="quarter" idx="5"/>
          </p:nvPr>
        </p:nvSpPr>
        <p:spPr>
          <a:ln/>
        </p:spPr>
        <p:txBody>
          <a:bodyPr/>
          <a:lstStyle/>
          <a:p>
            <a:fld id="{916CABAE-FCDF-B74A-A6B7-801A805D92FC}" type="slidenum">
              <a:rPr lang="en-US" altLang="en-US"/>
              <a:pPr/>
              <a:t>96</a:t>
            </a:fld>
            <a:endParaRPr lang="en-US" altLang="en-US"/>
          </a:p>
        </p:txBody>
      </p:sp>
      <p:sp>
        <p:nvSpPr>
          <p:cNvPr id="772098" name="Rectangle 2">
            <a:extLst>
              <a:ext uri="{FF2B5EF4-FFF2-40B4-BE49-F238E27FC236}">
                <a16:creationId xmlns:a16="http://schemas.microsoft.com/office/drawing/2014/main" id="{16531790-824E-1324-0F5B-75E357448DBB}"/>
              </a:ext>
            </a:extLst>
          </p:cNvPr>
          <p:cNvSpPr>
            <a:spLocks noGrp="1" noRot="1" noChangeAspect="1" noChangeArrowheads="1" noTextEdit="1"/>
          </p:cNvSpPr>
          <p:nvPr>
            <p:ph type="sldImg"/>
          </p:nvPr>
        </p:nvSpPr>
        <p:spPr>
          <a:ln/>
        </p:spPr>
      </p:sp>
      <p:sp>
        <p:nvSpPr>
          <p:cNvPr id="772099" name="Rectangle 3">
            <a:extLst>
              <a:ext uri="{FF2B5EF4-FFF2-40B4-BE49-F238E27FC236}">
                <a16:creationId xmlns:a16="http://schemas.microsoft.com/office/drawing/2014/main" id="{780EB5F4-6F2A-0981-899A-F192C65C263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HBase</a:t>
            </a:r>
            <a:r>
              <a:rPr lang="zh-CN" altLang="en-US" dirty="0"/>
              <a:t>本身的设计目标是支持稀疏表，而稀疏表通常会有很多列，但是每一行有值的列又比较少。</a:t>
            </a:r>
          </a:p>
          <a:p>
            <a:r>
              <a:rPr lang="zh-CN" altLang="en-US" dirty="0"/>
              <a:t>如果不使用</a:t>
            </a:r>
            <a:r>
              <a:rPr lang="en-US" altLang="zh-CN" dirty="0"/>
              <a:t>Column Family</a:t>
            </a:r>
            <a:r>
              <a:rPr lang="zh-CN" altLang="en-US" dirty="0"/>
              <a:t>的概念，那么有两种设计方案：</a:t>
            </a:r>
          </a:p>
          <a:p>
            <a:r>
              <a:rPr lang="en-US" altLang="zh-CN" dirty="0"/>
              <a:t>1.</a:t>
            </a:r>
            <a:r>
              <a:rPr lang="zh-CN" altLang="en-US" dirty="0"/>
              <a:t>把所有列的数据放在一个文件中（也就是传统的按行存储）。那么当我们想要访问少数几个列的数据时，需要遍历每一行，读取整个表的数据，这样子是很低效的。</a:t>
            </a:r>
            <a:endParaRPr lang="en-US" altLang="zh-CN" dirty="0"/>
          </a:p>
          <a:p>
            <a:r>
              <a:rPr lang="en-US" altLang="zh-CN" dirty="0"/>
              <a:t>2.</a:t>
            </a:r>
            <a:r>
              <a:rPr lang="zh-CN" altLang="en-US" dirty="0"/>
              <a:t>把每个列的数据单独分开存在一个文件中（按列存储）。那么当我们想要访问少数几个列的数据时，只需要读取对应的文件，不用读取整个表的数据，读取效率很高。</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HBase</a:t>
            </a:r>
            <a:r>
              <a:rPr lang="zh-CN" altLang="zh-CN" sz="1200" kern="1200" dirty="0">
                <a:solidFill>
                  <a:schemeClr val="tx1"/>
                </a:solidFill>
                <a:effectLst/>
                <a:latin typeface="+mn-lt"/>
                <a:ea typeface="+mn-ea"/>
                <a:cs typeface="+mn-cs"/>
              </a:rPr>
              <a:t>中存储差异（和真实的情况还有差距），可以看到即使第二条记录的</a:t>
            </a:r>
            <a:r>
              <a:rPr lang="zh-CN" altLang="en-US" sz="1200" kern="1200" dirty="0">
                <a:solidFill>
                  <a:schemeClr val="tx1"/>
                </a:solidFill>
                <a:effectLst/>
                <a:latin typeface="+mn-lt"/>
                <a:ea typeface="+mn-ea"/>
                <a:cs typeface="+mn-cs"/>
              </a:rPr>
              <a:t>“级别”</a:t>
            </a:r>
            <a:r>
              <a:rPr lang="zh-CN" altLang="zh-CN" sz="1200" kern="1200" dirty="0">
                <a:solidFill>
                  <a:schemeClr val="tx1"/>
                </a:solidFill>
                <a:effectLst/>
                <a:latin typeface="+mn-lt"/>
                <a:ea typeface="+mn-ea"/>
                <a:cs typeface="+mn-cs"/>
              </a:rPr>
              <a:t>字段为空，</a:t>
            </a:r>
            <a:r>
              <a:rPr lang="en-US" altLang="zh-CN" sz="1200" kern="1200" dirty="0">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依然会为该字段保留空间，因为后续有可能会有</a:t>
            </a:r>
            <a:r>
              <a:rPr lang="en-US" altLang="zh-CN" sz="1200" kern="1200" dirty="0">
                <a:solidFill>
                  <a:schemeClr val="tx1"/>
                </a:solidFill>
                <a:effectLst/>
                <a:latin typeface="+mn-lt"/>
                <a:ea typeface="+mn-ea"/>
                <a:cs typeface="+mn-cs"/>
              </a:rPr>
              <a:t>update</a:t>
            </a:r>
            <a:r>
              <a:rPr lang="zh-CN" altLang="zh-CN" sz="1200" kern="1200" dirty="0">
                <a:solidFill>
                  <a:schemeClr val="tx1"/>
                </a:solidFill>
                <a:effectLst/>
                <a:latin typeface="+mn-lt"/>
                <a:ea typeface="+mn-ea"/>
                <a:cs typeface="+mn-cs"/>
              </a:rPr>
              <a:t>语句来更新该记录，补上</a:t>
            </a:r>
            <a:r>
              <a:rPr lang="zh-CN" altLang="en-US" sz="1200" kern="1200" dirty="0">
                <a:solidFill>
                  <a:schemeClr val="tx1"/>
                </a:solidFill>
                <a:effectLst/>
                <a:latin typeface="+mn-lt"/>
                <a:ea typeface="+mn-ea"/>
                <a:cs typeface="+mn-cs"/>
              </a:rPr>
              <a:t>“级别”</a:t>
            </a:r>
            <a:r>
              <a:rPr lang="zh-CN" altLang="zh-CN" sz="1200" kern="1200" dirty="0">
                <a:solidFill>
                  <a:schemeClr val="tx1"/>
                </a:solidFill>
                <a:effectLst/>
                <a:latin typeface="+mn-lt"/>
                <a:ea typeface="+mn-ea"/>
                <a:cs typeface="+mn-cs"/>
              </a:rPr>
              <a:t>内容。而</a:t>
            </a:r>
            <a:r>
              <a:rPr lang="en-US" altLang="zh-CN" sz="1200" kern="1200" dirty="0" err="1">
                <a:solidFill>
                  <a:schemeClr val="tx1"/>
                </a:solidFill>
                <a:effectLst/>
                <a:latin typeface="+mn-lt"/>
                <a:ea typeface="+mn-ea"/>
                <a:cs typeface="+mn-cs"/>
              </a:rPr>
              <a:t>HBase</a:t>
            </a:r>
            <a:r>
              <a:rPr lang="zh-CN" altLang="zh-CN" sz="1200" kern="1200" dirty="0">
                <a:solidFill>
                  <a:schemeClr val="tx1"/>
                </a:solidFill>
                <a:effectLst/>
                <a:latin typeface="+mn-lt"/>
                <a:ea typeface="+mn-ea"/>
                <a:cs typeface="+mn-cs"/>
              </a:rPr>
              <a:t>则是把每一列都看做是一条记录，</a:t>
            </a:r>
            <a:r>
              <a:rPr lang="en-US" altLang="zh-CN" sz="1200" kern="1200" dirty="0">
                <a:solidFill>
                  <a:schemeClr val="tx1"/>
                </a:solidFill>
                <a:effectLst/>
                <a:latin typeface="+mn-lt"/>
                <a:ea typeface="+mn-ea"/>
                <a:cs typeface="+mn-cs"/>
              </a:rPr>
              <a:t>row+</a:t>
            </a:r>
            <a:r>
              <a:rPr lang="zh-CN" altLang="zh-CN" sz="1200" kern="1200" dirty="0">
                <a:solidFill>
                  <a:schemeClr val="tx1"/>
                </a:solidFill>
                <a:effectLst/>
                <a:latin typeface="+mn-lt"/>
                <a:ea typeface="+mn-ea"/>
                <a:cs typeface="+mn-cs"/>
              </a:rPr>
              <a:t>列名作为</a:t>
            </a:r>
            <a:r>
              <a:rPr lang="en-US" altLang="zh-CN" sz="1200" kern="1200" dirty="0">
                <a:solidFill>
                  <a:schemeClr val="tx1"/>
                </a:solidFill>
                <a:effectLst/>
                <a:latin typeface="+mn-lt"/>
                <a:ea typeface="+mn-ea"/>
                <a:cs typeface="+mn-cs"/>
              </a:rPr>
              <a:t>key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data</a:t>
            </a:r>
            <a:r>
              <a:rPr lang="zh-CN" altLang="zh-CN" sz="1200" kern="1200" dirty="0">
                <a:solidFill>
                  <a:schemeClr val="tx1"/>
                </a:solidFill>
                <a:effectLst/>
                <a:latin typeface="+mn-lt"/>
                <a:ea typeface="+mn-ea"/>
                <a:cs typeface="+mn-cs"/>
              </a:rPr>
              <a:t>作为</a:t>
            </a:r>
            <a:r>
              <a:rPr lang="en-US" altLang="zh-CN" sz="1200" kern="1200" dirty="0">
                <a:solidFill>
                  <a:schemeClr val="tx1"/>
                </a:solidFill>
                <a:effectLst/>
                <a:latin typeface="+mn-lt"/>
                <a:ea typeface="+mn-ea"/>
                <a:cs typeface="+mn-cs"/>
              </a:rPr>
              <a:t>value</a:t>
            </a:r>
            <a:r>
              <a:rPr lang="zh-CN" altLang="zh-CN" sz="1200" kern="1200" dirty="0">
                <a:solidFill>
                  <a:schemeClr val="tx1"/>
                </a:solidFill>
                <a:effectLst/>
                <a:latin typeface="+mn-lt"/>
                <a:ea typeface="+mn-ea"/>
                <a:cs typeface="+mn-cs"/>
              </a:rPr>
              <a:t>，依次存放。假如某一行的某一个列没有数据，则直接跳过该列。对于稀疏矩阵的大表，</a:t>
            </a:r>
            <a:r>
              <a:rPr lang="en-US" altLang="zh-CN" sz="1200" kern="1200" dirty="0" err="1">
                <a:solidFill>
                  <a:schemeClr val="tx1"/>
                </a:solidFill>
                <a:effectLst/>
                <a:latin typeface="+mn-lt"/>
                <a:ea typeface="+mn-ea"/>
                <a:cs typeface="+mn-cs"/>
              </a:rPr>
              <a:t>HBase</a:t>
            </a:r>
            <a:r>
              <a:rPr lang="zh-CN" altLang="zh-CN" sz="1200" kern="1200" dirty="0">
                <a:solidFill>
                  <a:schemeClr val="tx1"/>
                </a:solidFill>
                <a:effectLst/>
                <a:latin typeface="+mn-lt"/>
                <a:ea typeface="+mn-ea"/>
                <a:cs typeface="+mn-cs"/>
              </a:rPr>
              <a:t>能节省空间。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102</a:t>
            </a:fld>
            <a:endParaRPr lang="zh-CN" altLang="en-US"/>
          </a:p>
        </p:txBody>
      </p:sp>
    </p:spTree>
    <p:extLst>
      <p:ext uri="{BB962C8B-B14F-4D97-AF65-F5344CB8AC3E}">
        <p14:creationId xmlns:p14="http://schemas.microsoft.com/office/powerpoint/2010/main" val="2221775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 然而，由于稀疏表通常会有很多列，这会导致文件数量特别多，这本身会影响文件系统的效率。</a:t>
            </a: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103</a:t>
            </a:fld>
            <a:endParaRPr lang="zh-CN" altLang="en-US"/>
          </a:p>
        </p:txBody>
      </p:sp>
    </p:spTree>
    <p:extLst>
      <p:ext uri="{BB962C8B-B14F-4D97-AF65-F5344CB8AC3E}">
        <p14:creationId xmlns:p14="http://schemas.microsoft.com/office/powerpoint/2010/main" val="3109096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Column Family</a:t>
            </a:r>
            <a:r>
              <a:rPr lang="zh-CN" altLang="en-US" dirty="0"/>
              <a:t>的提出就是为了在上面两种方案中做一个折中。</a:t>
            </a:r>
            <a:r>
              <a:rPr lang="en-US" altLang="zh-CN" dirty="0" err="1"/>
              <a:t>HBase</a:t>
            </a:r>
            <a:r>
              <a:rPr lang="zh-CN" altLang="en-US" dirty="0"/>
              <a:t>中将一个</a:t>
            </a:r>
            <a:r>
              <a:rPr lang="en-US" altLang="zh-CN" dirty="0"/>
              <a:t>Column Family</a:t>
            </a:r>
            <a:r>
              <a:rPr lang="zh-CN" altLang="en-US" dirty="0"/>
              <a:t>中的列存在一起，而不同</a:t>
            </a:r>
            <a:r>
              <a:rPr lang="en-US" altLang="zh-CN" dirty="0"/>
              <a:t>Column Family</a:t>
            </a:r>
            <a:r>
              <a:rPr lang="zh-CN" altLang="en-US" dirty="0"/>
              <a:t>的数据则分开。 由于在</a:t>
            </a:r>
            <a:r>
              <a:rPr lang="en-US" altLang="zh-CN" dirty="0" err="1"/>
              <a:t>HBase</a:t>
            </a:r>
            <a:r>
              <a:rPr lang="zh-CN" altLang="en-US" dirty="0"/>
              <a:t>中</a:t>
            </a:r>
            <a:r>
              <a:rPr lang="en-US" altLang="zh-CN" dirty="0"/>
              <a:t>Column Family</a:t>
            </a:r>
            <a:r>
              <a:rPr lang="zh-CN" altLang="en-US" dirty="0"/>
              <a:t>的数量通常很小，同时</a:t>
            </a:r>
            <a:r>
              <a:rPr lang="en-US" altLang="zh-CN" dirty="0" err="1"/>
              <a:t>HBase</a:t>
            </a:r>
            <a:r>
              <a:rPr lang="zh-CN" altLang="en-US" dirty="0"/>
              <a:t>建议把经常一起访问的比较类似的列放在同一个</a:t>
            </a:r>
            <a:r>
              <a:rPr lang="en-US" altLang="zh-CN" dirty="0"/>
              <a:t>Column Family</a:t>
            </a:r>
            <a:r>
              <a:rPr lang="zh-CN" altLang="en-US" dirty="0"/>
              <a:t>中，这样就可以在访问少数几个列时，只读取尽量少的数据。</a:t>
            </a: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104</a:t>
            </a:fld>
            <a:endParaRPr lang="zh-CN" altLang="en-US"/>
          </a:p>
        </p:txBody>
      </p:sp>
    </p:spTree>
    <p:extLst>
      <p:ext uri="{BB962C8B-B14F-4D97-AF65-F5344CB8AC3E}">
        <p14:creationId xmlns:p14="http://schemas.microsoft.com/office/powerpoint/2010/main" val="2225989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WAL</a:t>
            </a:r>
            <a:r>
              <a:rPr lang="zh-TW" altLang="en-US" sz="1200" b="0" i="0" kern="1200" dirty="0">
                <a:solidFill>
                  <a:schemeClr val="tx1"/>
                </a:solidFill>
                <a:effectLst/>
                <a:latin typeface="+mn-lt"/>
                <a:ea typeface="+mn-ea"/>
                <a:cs typeface="+mn-cs"/>
              </a:rPr>
              <a:t>全称是</a:t>
            </a:r>
            <a:r>
              <a:rPr lang="en-SG" sz="1200" b="0" i="0" kern="1200" dirty="0">
                <a:solidFill>
                  <a:schemeClr val="tx1"/>
                </a:solidFill>
                <a:effectLst/>
                <a:latin typeface="+mn-lt"/>
                <a:ea typeface="+mn-ea"/>
                <a:cs typeface="+mn-cs"/>
              </a:rPr>
              <a:t>write ahead log</a:t>
            </a:r>
            <a:endParaRPr lang="en-US" dirty="0"/>
          </a:p>
        </p:txBody>
      </p:sp>
      <p:sp>
        <p:nvSpPr>
          <p:cNvPr id="4" name="Slide Number Placeholder 3"/>
          <p:cNvSpPr>
            <a:spLocks noGrp="1"/>
          </p:cNvSpPr>
          <p:nvPr>
            <p:ph type="sldNum" sz="quarter" idx="5"/>
          </p:nvPr>
        </p:nvSpPr>
        <p:spPr/>
        <p:txBody>
          <a:bodyPr/>
          <a:lstStyle/>
          <a:p>
            <a:fld id="{F3CAE55A-BC47-4381-9B07-348FF5056AC1}" type="slidenum">
              <a:rPr lang="zh-CN" altLang="en-US" smtClean="0"/>
              <a:t>113</a:t>
            </a:fld>
            <a:endParaRPr lang="zh-CN" altLang="en-US"/>
          </a:p>
        </p:txBody>
      </p:sp>
    </p:spTree>
    <p:extLst>
      <p:ext uri="{BB962C8B-B14F-4D97-AF65-F5344CB8AC3E}">
        <p14:creationId xmlns:p14="http://schemas.microsoft.com/office/powerpoint/2010/main" val="2713598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模块组成</a:t>
            </a:r>
          </a:p>
          <a:p>
            <a:r>
              <a:rPr lang="en-US" altLang="zh-CN" dirty="0"/>
              <a:t>HBase </a:t>
            </a:r>
            <a:r>
              <a:rPr lang="zh-CN" altLang="en-US" dirty="0"/>
              <a:t>可以将数据存储在本地文件系统，也可以存储在 </a:t>
            </a:r>
            <a:r>
              <a:rPr lang="en-US" altLang="zh-CN" dirty="0"/>
              <a:t>HDFS </a:t>
            </a:r>
            <a:r>
              <a:rPr lang="zh-CN" altLang="en-US" dirty="0"/>
              <a:t>文件系统。在生产环境中，</a:t>
            </a:r>
            <a:r>
              <a:rPr lang="en-US" altLang="zh-CN" dirty="0"/>
              <a:t>HBase </a:t>
            </a:r>
            <a:r>
              <a:rPr lang="zh-CN" altLang="en-US" dirty="0"/>
              <a:t>一般运行在 </a:t>
            </a:r>
            <a:r>
              <a:rPr lang="en-US" altLang="zh-CN" dirty="0"/>
              <a:t>HDFS </a:t>
            </a:r>
            <a:r>
              <a:rPr lang="zh-CN" altLang="en-US" dirty="0"/>
              <a:t>上，以 </a:t>
            </a:r>
            <a:r>
              <a:rPr lang="en-US" altLang="zh-CN" dirty="0"/>
              <a:t>HDFS </a:t>
            </a:r>
            <a:r>
              <a:rPr lang="zh-CN" altLang="en-US" dirty="0"/>
              <a:t>作为基础的存储设施。</a:t>
            </a:r>
            <a:r>
              <a:rPr lang="en-US" altLang="zh-CN" dirty="0"/>
              <a:t>HBase </a:t>
            </a:r>
            <a:r>
              <a:rPr lang="zh-CN" altLang="en-US" dirty="0"/>
              <a:t>通过 </a:t>
            </a:r>
            <a:r>
              <a:rPr lang="en-US" altLang="zh-CN" dirty="0"/>
              <a:t>HBase Client </a:t>
            </a:r>
            <a:r>
              <a:rPr lang="zh-CN" altLang="en-US" dirty="0"/>
              <a:t>提供的 </a:t>
            </a:r>
            <a:r>
              <a:rPr lang="en-US" altLang="zh-CN" dirty="0"/>
              <a:t>Java API </a:t>
            </a:r>
            <a:r>
              <a:rPr lang="zh-CN" altLang="en-US" dirty="0"/>
              <a:t>来访问 </a:t>
            </a:r>
            <a:r>
              <a:rPr lang="en-US" altLang="zh-CN" dirty="0"/>
              <a:t>HBase </a:t>
            </a:r>
            <a:r>
              <a:rPr lang="zh-CN" altLang="en-US" dirty="0"/>
              <a:t>数据库，以完成数据的写入和读取。</a:t>
            </a:r>
            <a:r>
              <a:rPr lang="en-US" altLang="zh-CN" dirty="0"/>
              <a:t>HBase </a:t>
            </a:r>
            <a:r>
              <a:rPr lang="zh-CN" altLang="en-US" dirty="0"/>
              <a:t>集群主由</a:t>
            </a:r>
            <a:r>
              <a:rPr lang="en-US" altLang="zh-CN" dirty="0" err="1"/>
              <a:t>HMaster</a:t>
            </a:r>
            <a:r>
              <a:rPr lang="zh-CN" altLang="en-US" dirty="0"/>
              <a:t>、</a:t>
            </a:r>
            <a:r>
              <a:rPr lang="en-US" altLang="zh-CN" dirty="0"/>
              <a:t>Region Server </a:t>
            </a:r>
            <a:r>
              <a:rPr lang="zh-CN" altLang="en-US" dirty="0"/>
              <a:t>和 </a:t>
            </a:r>
            <a:r>
              <a:rPr lang="en-US" altLang="zh-CN" dirty="0" err="1"/>
              <a:t>ZooKeeper</a:t>
            </a:r>
            <a:r>
              <a:rPr lang="en-US" altLang="zh-CN" dirty="0"/>
              <a:t> </a:t>
            </a:r>
            <a:r>
              <a:rPr lang="zh-CN" altLang="en-US" dirty="0"/>
              <a:t>组成。</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114</a:t>
            </a:fld>
            <a:endParaRPr lang="zh-CN" altLang="en-US"/>
          </a:p>
        </p:txBody>
      </p:sp>
    </p:spTree>
    <p:extLst>
      <p:ext uri="{BB962C8B-B14F-4D97-AF65-F5344CB8AC3E}">
        <p14:creationId xmlns:p14="http://schemas.microsoft.com/office/powerpoint/2010/main" val="416807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Nutch</a:t>
            </a:r>
            <a:r>
              <a:rPr lang="en-US" altLang="zh-CN" dirty="0"/>
              <a:t> </a:t>
            </a:r>
            <a:r>
              <a:rPr lang="zh-CN" altLang="en-US" dirty="0"/>
              <a:t>是一个开源</a:t>
            </a:r>
            <a:r>
              <a:rPr lang="en-US" altLang="zh-CN" dirty="0"/>
              <a:t>Java</a:t>
            </a:r>
            <a:r>
              <a:rPr lang="zh-CN" altLang="en-US" dirty="0"/>
              <a:t>实现的搜索引擎。它提供了我们运行自己的搜索引擎所需的全部工具。包括全文搜索和</a:t>
            </a:r>
            <a:r>
              <a:rPr lang="en-US" altLang="zh-CN" dirty="0"/>
              <a:t>Web</a:t>
            </a:r>
            <a:r>
              <a:rPr lang="zh-CN" altLang="en-US" dirty="0"/>
              <a:t>爬虫。</a:t>
            </a:r>
            <a:r>
              <a:rPr lang="en-US" altLang="zh-CN" dirty="0" err="1"/>
              <a:t>Nutch</a:t>
            </a:r>
            <a:r>
              <a:rPr lang="zh-CN" altLang="en-US" dirty="0"/>
              <a:t>最新的版本为</a:t>
            </a:r>
            <a:r>
              <a:rPr lang="en-US" altLang="zh-CN" dirty="0"/>
              <a:t>version v2.3</a:t>
            </a:r>
            <a:r>
              <a:rPr lang="zh-CN" altLang="en-US" dirty="0"/>
              <a:t>。</a:t>
            </a:r>
            <a:endParaRPr lang="en-US" altLang="zh-CN" dirty="0"/>
          </a:p>
          <a:p>
            <a:r>
              <a:rPr lang="en-US" altLang="zh-CN" dirty="0" err="1"/>
              <a:t>Mapreduce</a:t>
            </a:r>
            <a:r>
              <a:rPr lang="zh-CN" altLang="en-US" dirty="0"/>
              <a:t>：简化大规模集群上的数据处理</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30</a:t>
            </a:fld>
            <a:endParaRPr lang="zh-CN" altLang="en-US"/>
          </a:p>
        </p:txBody>
      </p:sp>
    </p:spTree>
    <p:extLst>
      <p:ext uri="{BB962C8B-B14F-4D97-AF65-F5344CB8AC3E}">
        <p14:creationId xmlns:p14="http://schemas.microsoft.com/office/powerpoint/2010/main" val="2009351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HBase</a:t>
            </a:r>
            <a:r>
              <a:rPr lang="zh-CN" altLang="en-US" dirty="0"/>
              <a:t>采用</a:t>
            </a:r>
            <a:r>
              <a:rPr lang="en-US" altLang="zh-CN" dirty="0"/>
              <a:t>Master/Slave</a:t>
            </a:r>
            <a:r>
              <a:rPr lang="zh-CN" altLang="en-US" dirty="0"/>
              <a:t>架构搭建集群，它隶属于</a:t>
            </a:r>
            <a:r>
              <a:rPr lang="en-US" altLang="zh-CN" dirty="0"/>
              <a:t>Hadoop</a:t>
            </a:r>
            <a:r>
              <a:rPr lang="zh-CN" altLang="en-US" dirty="0"/>
              <a:t>生态系统，由以下类型节点组成：</a:t>
            </a:r>
            <a:r>
              <a:rPr lang="en-US" altLang="zh-CN" dirty="0" err="1"/>
              <a:t>HMaster</a:t>
            </a:r>
            <a:r>
              <a:rPr lang="zh-CN" altLang="en-US" dirty="0"/>
              <a:t>节点、</a:t>
            </a:r>
            <a:r>
              <a:rPr lang="en-US" altLang="zh-CN" dirty="0" err="1"/>
              <a:t>HRegionServer</a:t>
            </a:r>
            <a:r>
              <a:rPr lang="zh-CN" altLang="en-US" dirty="0"/>
              <a:t>节点、</a:t>
            </a:r>
            <a:r>
              <a:rPr lang="en-US" altLang="zh-CN" dirty="0" err="1"/>
              <a:t>ZooKeeper</a:t>
            </a:r>
            <a:r>
              <a:rPr lang="zh-CN" altLang="en-US" dirty="0"/>
              <a:t>集群，而在底层，它将数据存储于</a:t>
            </a:r>
            <a:r>
              <a:rPr lang="en-US" altLang="zh-CN" dirty="0"/>
              <a:t>HDFS</a:t>
            </a:r>
            <a:r>
              <a:rPr lang="zh-CN" altLang="en-US" dirty="0"/>
              <a:t>中，因而涉及到</a:t>
            </a:r>
            <a:r>
              <a:rPr lang="en-US" altLang="zh-CN" dirty="0"/>
              <a:t>HDFS</a:t>
            </a:r>
            <a:r>
              <a:rPr lang="zh-CN" altLang="en-US" dirty="0"/>
              <a:t>的</a:t>
            </a:r>
            <a:r>
              <a:rPr lang="en-US" altLang="zh-CN" dirty="0" err="1"/>
              <a:t>NameNode</a:t>
            </a:r>
            <a:r>
              <a:rPr lang="zh-CN" altLang="en-US" dirty="0"/>
              <a:t>、</a:t>
            </a:r>
            <a:r>
              <a:rPr lang="en-US" altLang="zh-CN" dirty="0" err="1"/>
              <a:t>DataNode</a:t>
            </a:r>
            <a:r>
              <a:rPr lang="zh-CN" altLang="en-US" dirty="0"/>
              <a:t>等</a:t>
            </a:r>
            <a:endParaRPr lang="en-US" altLang="zh-CN" dirty="0"/>
          </a:p>
          <a:p>
            <a:endParaRPr lang="en-US" altLang="zh-CN" dirty="0"/>
          </a:p>
          <a:p>
            <a:r>
              <a:rPr lang="en-US" altLang="zh-CN" sz="1200" b="0" i="0" kern="1200" dirty="0">
                <a:solidFill>
                  <a:schemeClr val="tx1"/>
                </a:solidFill>
                <a:effectLst/>
                <a:latin typeface="+mn-lt"/>
                <a:ea typeface="+mn-ea"/>
                <a:cs typeface="+mn-cs"/>
              </a:rPr>
              <a:t>Region Server</a:t>
            </a:r>
            <a:r>
              <a:rPr lang="zh-CN" altLang="en-US" sz="1200" b="0" i="0" kern="1200" dirty="0">
                <a:solidFill>
                  <a:schemeClr val="tx1"/>
                </a:solidFill>
                <a:effectLst/>
                <a:latin typeface="+mn-lt"/>
                <a:ea typeface="+mn-ea"/>
                <a:cs typeface="+mn-cs"/>
              </a:rPr>
              <a:t>，负责处理数据的读写请求，客户端请求数据时直接和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交互。</a:t>
            </a:r>
          </a:p>
          <a:p>
            <a:r>
              <a:rPr lang="en-US" altLang="zh-CN" sz="1200" b="0" i="0" kern="1200" dirty="0" err="1">
                <a:solidFill>
                  <a:schemeClr val="tx1"/>
                </a:solidFill>
                <a:effectLst/>
                <a:latin typeface="+mn-lt"/>
                <a:ea typeface="+mn-ea"/>
                <a:cs typeface="+mn-cs"/>
              </a:rPr>
              <a:t>HBase</a:t>
            </a:r>
            <a:r>
              <a:rPr lang="en-US" altLang="zh-CN" sz="1200" b="0" i="0" kern="1200" dirty="0">
                <a:solidFill>
                  <a:schemeClr val="tx1"/>
                </a:solidFill>
                <a:effectLst/>
                <a:latin typeface="+mn-lt"/>
                <a:ea typeface="+mn-ea"/>
                <a:cs typeface="+mn-cs"/>
              </a:rPr>
              <a:t> Master</a:t>
            </a:r>
            <a:r>
              <a:rPr lang="zh-CN" altLang="en-US" sz="1200" b="0" i="0" kern="1200" dirty="0">
                <a:solidFill>
                  <a:schemeClr val="tx1"/>
                </a:solidFill>
                <a:effectLst/>
                <a:latin typeface="+mn-lt"/>
                <a:ea typeface="+mn-ea"/>
                <a:cs typeface="+mn-cs"/>
              </a:rPr>
              <a:t>，负责 </a:t>
            </a:r>
            <a:r>
              <a:rPr lang="en-US" altLang="zh-CN" sz="1200" b="0" i="0" kern="1200" dirty="0">
                <a:solidFill>
                  <a:schemeClr val="tx1"/>
                </a:solidFill>
                <a:effectLst/>
                <a:latin typeface="+mn-lt"/>
                <a:ea typeface="+mn-ea"/>
                <a:cs typeface="+mn-cs"/>
              </a:rPr>
              <a:t>Region </a:t>
            </a:r>
            <a:r>
              <a:rPr lang="zh-CN" altLang="en-US" sz="1200" b="0" i="0" kern="1200" dirty="0">
                <a:solidFill>
                  <a:schemeClr val="tx1"/>
                </a:solidFill>
                <a:effectLst/>
                <a:latin typeface="+mn-lt"/>
                <a:ea typeface="+mn-ea"/>
                <a:cs typeface="+mn-cs"/>
              </a:rPr>
              <a:t>的分配，</a:t>
            </a:r>
            <a:r>
              <a:rPr lang="en-US" altLang="zh-CN" sz="1200" b="0" i="0" kern="1200" dirty="0">
                <a:solidFill>
                  <a:schemeClr val="tx1"/>
                </a:solidFill>
                <a:effectLst/>
                <a:latin typeface="+mn-lt"/>
                <a:ea typeface="+mn-ea"/>
                <a:cs typeface="+mn-cs"/>
              </a:rPr>
              <a:t>DDL(</a:t>
            </a:r>
            <a:r>
              <a:rPr lang="zh-CN" altLang="en-US" sz="1200" b="0" i="0" kern="1200" dirty="0">
                <a:solidFill>
                  <a:schemeClr val="tx1"/>
                </a:solidFill>
                <a:effectLst/>
                <a:latin typeface="+mn-lt"/>
                <a:ea typeface="+mn-ea"/>
                <a:cs typeface="+mn-cs"/>
              </a:rPr>
              <a:t>创建，删除 </a:t>
            </a:r>
            <a:r>
              <a:rPr lang="en-US" altLang="zh-CN" sz="1200" b="0" i="0" kern="1200" dirty="0">
                <a:solidFill>
                  <a:schemeClr val="tx1"/>
                </a:solidFill>
                <a:effectLst/>
                <a:latin typeface="+mn-lt"/>
                <a:ea typeface="+mn-ea"/>
                <a:cs typeface="+mn-cs"/>
              </a:rPr>
              <a:t>table)</a:t>
            </a:r>
            <a:r>
              <a:rPr lang="zh-CN" altLang="en-US" sz="1200" b="0" i="0" kern="1200" dirty="0">
                <a:solidFill>
                  <a:schemeClr val="tx1"/>
                </a:solidFill>
                <a:effectLst/>
                <a:latin typeface="+mn-lt"/>
                <a:ea typeface="+mn-ea"/>
                <a:cs typeface="+mn-cs"/>
              </a:rPr>
              <a:t>等操作。</a:t>
            </a:r>
          </a:p>
          <a:p>
            <a:r>
              <a:rPr lang="en-US" altLang="zh-CN" sz="1200" b="0" i="0" kern="1200" dirty="0">
                <a:solidFill>
                  <a:schemeClr val="tx1"/>
                </a:solidFill>
                <a:effectLst/>
                <a:latin typeface="+mn-lt"/>
                <a:ea typeface="+mn-ea"/>
                <a:cs typeface="+mn-cs"/>
              </a:rPr>
              <a:t>Zookeeper</a:t>
            </a:r>
            <a:r>
              <a:rPr lang="zh-CN" altLang="en-US" sz="1200" b="0" i="0" kern="1200" dirty="0">
                <a:solidFill>
                  <a:schemeClr val="tx1"/>
                </a:solidFill>
                <a:effectLst/>
                <a:latin typeface="+mn-lt"/>
                <a:ea typeface="+mn-ea"/>
                <a:cs typeface="+mn-cs"/>
              </a:rPr>
              <a:t>，作为 </a:t>
            </a:r>
            <a:r>
              <a:rPr lang="en-US" altLang="zh-CN" sz="1200" b="0" i="0" kern="1200" dirty="0">
                <a:solidFill>
                  <a:schemeClr val="tx1"/>
                </a:solidFill>
                <a:effectLst/>
                <a:latin typeface="+mn-lt"/>
                <a:ea typeface="+mn-ea"/>
                <a:cs typeface="+mn-cs"/>
              </a:rPr>
              <a:t>HDFS </a:t>
            </a:r>
            <a:r>
              <a:rPr lang="zh-CN" altLang="en-US" sz="1200" b="0" i="0" kern="1200" dirty="0">
                <a:solidFill>
                  <a:schemeClr val="tx1"/>
                </a:solidFill>
                <a:effectLst/>
                <a:latin typeface="+mn-lt"/>
                <a:ea typeface="+mn-ea"/>
                <a:cs typeface="+mn-cs"/>
              </a:rPr>
              <a:t>的一部分，负责维护集群状态。</a:t>
            </a:r>
          </a:p>
          <a:p>
            <a:endParaRPr lang="en-US" altLang="zh-CN" dirty="0"/>
          </a:p>
          <a:p>
            <a:r>
              <a:rPr lang="zh-CN" altLang="en-US" dirty="0"/>
              <a:t>黄色的部分：</a:t>
            </a:r>
            <a:r>
              <a:rPr lang="en-US" altLang="zh-CN" sz="1200" b="0" i="0" kern="1200" dirty="0">
                <a:solidFill>
                  <a:schemeClr val="tx1"/>
                </a:solidFill>
                <a:effectLst/>
                <a:latin typeface="+mn-lt"/>
                <a:ea typeface="+mn-ea"/>
                <a:cs typeface="+mn-cs"/>
              </a:rPr>
              <a:t>Hadoop </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维护了所有 </a:t>
            </a:r>
            <a:r>
              <a:rPr lang="en-US" altLang="zh-CN" sz="1200" b="0" i="0" kern="1200" dirty="0">
                <a:solidFill>
                  <a:schemeClr val="tx1"/>
                </a:solidFill>
                <a:effectLst/>
                <a:latin typeface="+mn-lt"/>
                <a:ea typeface="+mn-ea"/>
                <a:cs typeface="+mn-cs"/>
              </a:rPr>
              <a:t>HDFS </a:t>
            </a:r>
            <a:r>
              <a:rPr lang="zh-CN" altLang="en-US" sz="1200" b="0" i="0" kern="1200" dirty="0">
                <a:solidFill>
                  <a:schemeClr val="tx1"/>
                </a:solidFill>
                <a:effectLst/>
                <a:latin typeface="+mn-lt"/>
                <a:ea typeface="+mn-ea"/>
                <a:cs typeface="+mn-cs"/>
              </a:rPr>
              <a:t>物理 </a:t>
            </a:r>
            <a:r>
              <a:rPr lang="en-US" altLang="zh-CN" sz="1200" b="0" i="0" kern="1200" dirty="0">
                <a:solidFill>
                  <a:schemeClr val="tx1"/>
                </a:solidFill>
                <a:effectLst/>
                <a:latin typeface="+mn-lt"/>
                <a:ea typeface="+mn-ea"/>
                <a:cs typeface="+mn-cs"/>
              </a:rPr>
              <a:t>data block </a:t>
            </a:r>
            <a:r>
              <a:rPr lang="zh-CN" altLang="en-US" sz="1200" b="0" i="0" kern="1200" dirty="0">
                <a:solidFill>
                  <a:schemeClr val="tx1"/>
                </a:solidFill>
                <a:effectLst/>
                <a:latin typeface="+mn-lt"/>
                <a:ea typeface="+mn-ea"/>
                <a:cs typeface="+mn-cs"/>
              </a:rPr>
              <a:t>的元信息。</a:t>
            </a:r>
            <a:endParaRPr lang="zh-CN" altLang="en-US" dirty="0"/>
          </a:p>
          <a:p>
            <a:endParaRPr lang="en-US" altLang="zh-CN" dirty="0"/>
          </a:p>
          <a:p>
            <a:r>
              <a:rPr lang="zh-CN" altLang="en-US" dirty="0"/>
              <a:t>其中</a:t>
            </a:r>
            <a:r>
              <a:rPr lang="en-US" altLang="zh-CN" dirty="0" err="1"/>
              <a:t>HMaster</a:t>
            </a:r>
            <a:r>
              <a:rPr lang="zh-CN" altLang="en-US" dirty="0"/>
              <a:t>节点用于：管理</a:t>
            </a:r>
            <a:r>
              <a:rPr lang="en-US" altLang="zh-CN" dirty="0" err="1"/>
              <a:t>HRegionServer</a:t>
            </a:r>
            <a:r>
              <a:rPr lang="zh-CN" altLang="en-US" dirty="0"/>
              <a:t>，实现其负载均衡。</a:t>
            </a:r>
          </a:p>
          <a:p>
            <a:r>
              <a:rPr lang="en-US" altLang="zh-CN" dirty="0"/>
              <a:t>1</a:t>
            </a:r>
            <a:r>
              <a:rPr lang="zh-CN" altLang="en-US" dirty="0"/>
              <a:t>）管理和分配</a:t>
            </a:r>
            <a:r>
              <a:rPr lang="en-US" altLang="zh-CN" dirty="0" err="1"/>
              <a:t>HRegion</a:t>
            </a:r>
            <a:r>
              <a:rPr lang="zh-CN" altLang="en-US" dirty="0"/>
              <a:t>，比如在 </a:t>
            </a:r>
            <a:r>
              <a:rPr lang="en-US" altLang="zh-CN" dirty="0" err="1"/>
              <a:t>HRegion</a:t>
            </a:r>
            <a:r>
              <a:rPr lang="en-US" altLang="zh-CN" dirty="0"/>
              <a:t> split </a:t>
            </a:r>
            <a:r>
              <a:rPr lang="zh-CN" altLang="en-US" dirty="0"/>
              <a:t>时分配新的 </a:t>
            </a:r>
            <a:r>
              <a:rPr lang="en-US" altLang="zh-CN" dirty="0" err="1"/>
              <a:t>HRegion</a:t>
            </a:r>
            <a:r>
              <a:rPr lang="zh-CN" altLang="en-US" dirty="0"/>
              <a:t>；在</a:t>
            </a:r>
            <a:r>
              <a:rPr lang="en-US" altLang="zh-CN" dirty="0" err="1"/>
              <a:t>HRegionServer</a:t>
            </a:r>
            <a:r>
              <a:rPr lang="zh-CN" altLang="en-US" dirty="0"/>
              <a:t>退出时迁移其内的 </a:t>
            </a:r>
            <a:r>
              <a:rPr lang="en-US" altLang="zh-CN" dirty="0" err="1"/>
              <a:t>HRegion</a:t>
            </a:r>
            <a:r>
              <a:rPr lang="en-US" altLang="zh-CN" dirty="0"/>
              <a:t> </a:t>
            </a:r>
            <a:r>
              <a:rPr lang="zh-CN" altLang="en-US" dirty="0"/>
              <a:t>到其他 </a:t>
            </a:r>
            <a:r>
              <a:rPr lang="en-US" altLang="zh-CN" dirty="0" err="1"/>
              <a:t>HRegionServer</a:t>
            </a:r>
            <a:r>
              <a:rPr lang="en-US" altLang="zh-CN" dirty="0"/>
              <a:t> </a:t>
            </a:r>
            <a:r>
              <a:rPr lang="zh-CN" altLang="en-US" dirty="0"/>
              <a:t>上。</a:t>
            </a:r>
          </a:p>
          <a:p>
            <a:r>
              <a:rPr lang="en-US" altLang="zh-CN" dirty="0"/>
              <a:t>2</a:t>
            </a:r>
            <a:r>
              <a:rPr lang="zh-CN" altLang="en-US" dirty="0"/>
              <a:t>）实现 </a:t>
            </a:r>
            <a:r>
              <a:rPr lang="en-US" altLang="zh-CN" dirty="0"/>
              <a:t>DDL </a:t>
            </a:r>
            <a:r>
              <a:rPr lang="zh-CN" altLang="en-US" dirty="0"/>
              <a:t>操作（</a:t>
            </a:r>
            <a:r>
              <a:rPr lang="en-US" altLang="zh-CN" dirty="0"/>
              <a:t>Data Definition Language</a:t>
            </a:r>
            <a:r>
              <a:rPr lang="zh-CN" altLang="en-US" dirty="0"/>
              <a:t>，</a:t>
            </a:r>
            <a:r>
              <a:rPr lang="en-US" altLang="zh-CN" dirty="0"/>
              <a:t>namespace </a:t>
            </a:r>
            <a:r>
              <a:rPr lang="zh-CN" altLang="en-US" dirty="0"/>
              <a:t>和 </a:t>
            </a:r>
            <a:r>
              <a:rPr lang="en-US" altLang="zh-CN" dirty="0"/>
              <a:t>table </a:t>
            </a:r>
            <a:r>
              <a:rPr lang="zh-CN" altLang="en-US" dirty="0"/>
              <a:t>的增删改，</a:t>
            </a:r>
            <a:r>
              <a:rPr lang="en-US" altLang="zh-CN" dirty="0"/>
              <a:t>column </a:t>
            </a:r>
            <a:r>
              <a:rPr lang="en-US" altLang="zh-CN" dirty="0" err="1"/>
              <a:t>familiy</a:t>
            </a:r>
            <a:r>
              <a:rPr lang="en-US" altLang="zh-CN" dirty="0"/>
              <a:t> </a:t>
            </a:r>
            <a:r>
              <a:rPr lang="zh-CN" altLang="en-US" dirty="0"/>
              <a:t>的增删改等）。</a:t>
            </a:r>
          </a:p>
          <a:p>
            <a:r>
              <a:rPr lang="zh-CN" altLang="en-US" dirty="0"/>
              <a:t>管理 </a:t>
            </a:r>
            <a:r>
              <a:rPr lang="en-US" altLang="zh-CN" dirty="0"/>
              <a:t>namespace </a:t>
            </a:r>
            <a:r>
              <a:rPr lang="zh-CN" altLang="en-US" dirty="0"/>
              <a:t>和 </a:t>
            </a:r>
            <a:r>
              <a:rPr lang="en-US" altLang="zh-CN" dirty="0"/>
              <a:t>table </a:t>
            </a:r>
            <a:r>
              <a:rPr lang="zh-CN" altLang="en-US" dirty="0"/>
              <a:t>的元数据（实际存储在</a:t>
            </a:r>
            <a:r>
              <a:rPr lang="en-US" altLang="zh-CN" dirty="0"/>
              <a:t>HDFS</a:t>
            </a:r>
            <a:r>
              <a:rPr lang="zh-CN" altLang="en-US" dirty="0"/>
              <a:t>上）。</a:t>
            </a:r>
          </a:p>
          <a:p>
            <a:r>
              <a:rPr lang="zh-CN" altLang="en-US" dirty="0"/>
              <a:t>权限控制（</a:t>
            </a:r>
            <a:r>
              <a:rPr lang="en-US" altLang="zh-CN" dirty="0"/>
              <a:t>ACL</a:t>
            </a:r>
            <a:r>
              <a:rPr lang="zh-CN" altLang="en-US" dirty="0"/>
              <a:t>）。</a:t>
            </a:r>
          </a:p>
          <a:p>
            <a:r>
              <a:rPr lang="en-US" altLang="zh-CN" dirty="0"/>
              <a:t>3</a:t>
            </a:r>
            <a:r>
              <a:rPr lang="zh-CN" altLang="en-US" dirty="0"/>
              <a:t>）</a:t>
            </a:r>
            <a:r>
              <a:rPr lang="en-US" altLang="zh-CN" dirty="0" err="1"/>
              <a:t>HRegionServer</a:t>
            </a:r>
            <a:r>
              <a:rPr lang="zh-CN" altLang="en-US" dirty="0"/>
              <a:t>节点用于：存放和管理本地 </a:t>
            </a:r>
            <a:r>
              <a:rPr lang="en-US" altLang="zh-CN" dirty="0" err="1"/>
              <a:t>HRegion</a:t>
            </a:r>
            <a:r>
              <a:rPr lang="zh-CN" altLang="en-US" dirty="0"/>
              <a:t>。</a:t>
            </a:r>
            <a:r>
              <a:rPr lang="zh-CN" altLang="en-US" baseline="0" dirty="0"/>
              <a:t> </a:t>
            </a:r>
            <a:r>
              <a:rPr lang="zh-CN" altLang="en-US" dirty="0"/>
              <a:t>读写 </a:t>
            </a:r>
            <a:r>
              <a:rPr lang="en-US" altLang="zh-CN" dirty="0"/>
              <a:t>HDFS</a:t>
            </a:r>
            <a:r>
              <a:rPr lang="zh-CN" altLang="en-US" dirty="0"/>
              <a:t>，管理 </a:t>
            </a:r>
            <a:r>
              <a:rPr lang="en-US" altLang="zh-CN" dirty="0"/>
              <a:t>Table </a:t>
            </a:r>
            <a:r>
              <a:rPr lang="zh-CN" altLang="en-US" dirty="0"/>
              <a:t>中的数据。</a:t>
            </a:r>
          </a:p>
          <a:p>
            <a:r>
              <a:rPr lang="en-US" altLang="zh-CN" dirty="0"/>
              <a:t>Client </a:t>
            </a:r>
            <a:r>
              <a:rPr lang="zh-CN" altLang="en-US" dirty="0"/>
              <a:t>直接通过 </a:t>
            </a:r>
            <a:r>
              <a:rPr lang="en-US" altLang="zh-CN" dirty="0" err="1"/>
              <a:t>HRegionServer</a:t>
            </a:r>
            <a:r>
              <a:rPr lang="en-US" altLang="zh-CN" dirty="0"/>
              <a:t> </a:t>
            </a:r>
            <a:r>
              <a:rPr lang="zh-CN" altLang="en-US" dirty="0"/>
              <a:t>读写数据（从</a:t>
            </a:r>
            <a:r>
              <a:rPr lang="en-US" altLang="zh-CN" dirty="0" err="1"/>
              <a:t>HMaster</a:t>
            </a:r>
            <a:r>
              <a:rPr lang="zh-CN" altLang="en-US" dirty="0"/>
              <a:t>中获取元数据，找到</a:t>
            </a:r>
            <a:r>
              <a:rPr lang="en-US" altLang="zh-CN" dirty="0" err="1"/>
              <a:t>RowKey</a:t>
            </a:r>
            <a:r>
              <a:rPr lang="zh-CN" altLang="en-US" dirty="0"/>
              <a:t>所在的 </a:t>
            </a:r>
            <a:r>
              <a:rPr lang="en-US" altLang="zh-CN" dirty="0" err="1"/>
              <a:t>HRegion</a:t>
            </a:r>
            <a:r>
              <a:rPr lang="en-US" altLang="zh-CN" dirty="0"/>
              <a:t>/</a:t>
            </a:r>
            <a:r>
              <a:rPr lang="en-US" altLang="zh-CN" dirty="0" err="1"/>
              <a:t>HRegionServer</a:t>
            </a:r>
            <a:r>
              <a:rPr lang="en-US" altLang="zh-CN" dirty="0"/>
              <a:t> </a:t>
            </a:r>
            <a:r>
              <a:rPr lang="zh-CN" altLang="en-US" dirty="0"/>
              <a:t>后）。</a:t>
            </a:r>
          </a:p>
          <a:p>
            <a:r>
              <a:rPr lang="en-US" altLang="zh-CN" dirty="0" err="1"/>
              <a:t>ZooKeeper</a:t>
            </a:r>
            <a:r>
              <a:rPr lang="zh-CN" altLang="en-US" dirty="0"/>
              <a:t>集群是协调系统，用于：存放整个 </a:t>
            </a:r>
            <a:r>
              <a:rPr lang="en-US" altLang="zh-CN" dirty="0" err="1"/>
              <a:t>HBase</a:t>
            </a:r>
            <a:r>
              <a:rPr lang="zh-CN" altLang="en-US" dirty="0"/>
              <a:t>集群的元数据以及集群的状态信息。</a:t>
            </a:r>
          </a:p>
          <a:p>
            <a:r>
              <a:rPr lang="zh-CN" altLang="en-US" dirty="0"/>
              <a:t>实现</a:t>
            </a:r>
            <a:r>
              <a:rPr lang="en-US" altLang="zh-CN" dirty="0" err="1"/>
              <a:t>HMaster</a:t>
            </a:r>
            <a:r>
              <a:rPr lang="zh-CN" altLang="en-US" dirty="0"/>
              <a:t>主从节点的 </a:t>
            </a:r>
            <a:r>
              <a:rPr lang="en-US" altLang="zh-CN" dirty="0"/>
              <a:t>failover</a:t>
            </a:r>
            <a:r>
              <a:rPr lang="zh-CN" altLang="en-US" dirty="0"/>
              <a:t>。</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118</a:t>
            </a:fld>
            <a:endParaRPr lang="zh-CN" altLang="en-US"/>
          </a:p>
        </p:txBody>
      </p:sp>
    </p:spTree>
    <p:extLst>
      <p:ext uri="{BB962C8B-B14F-4D97-AF65-F5344CB8AC3E}">
        <p14:creationId xmlns:p14="http://schemas.microsoft.com/office/powerpoint/2010/main" val="348450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HBase</a:t>
            </a:r>
            <a:r>
              <a:rPr lang="en-US" altLang="zh-CN" dirty="0"/>
              <a:t> </a:t>
            </a:r>
            <a:r>
              <a:rPr lang="zh-CN" altLang="en-US" dirty="0"/>
              <a:t>使用 </a:t>
            </a:r>
            <a:r>
              <a:rPr lang="en-US" altLang="zh-CN" dirty="0" err="1"/>
              <a:t>RowKey</a:t>
            </a:r>
            <a:r>
              <a:rPr lang="en-US" altLang="zh-CN" dirty="0"/>
              <a:t> </a:t>
            </a:r>
            <a:r>
              <a:rPr lang="zh-CN" altLang="en-US" dirty="0"/>
              <a:t>将表水平切割成多个 </a:t>
            </a:r>
            <a:r>
              <a:rPr lang="en-US" altLang="zh-CN" dirty="0" err="1"/>
              <a:t>HRegion</a:t>
            </a:r>
            <a:r>
              <a:rPr lang="zh-CN" altLang="en-US" dirty="0"/>
              <a:t>，</a:t>
            </a:r>
            <a:endParaRPr lang="en-US" altLang="zh-CN" dirty="0"/>
          </a:p>
          <a:p>
            <a:r>
              <a:rPr lang="zh-CN" altLang="en-US" dirty="0"/>
              <a:t>从 </a:t>
            </a:r>
            <a:r>
              <a:rPr lang="en-US" altLang="zh-CN" dirty="0" err="1"/>
              <a:t>HMaster</a:t>
            </a:r>
            <a:r>
              <a:rPr lang="en-US" altLang="zh-CN" dirty="0"/>
              <a:t> </a:t>
            </a:r>
            <a:r>
              <a:rPr lang="zh-CN" altLang="en-US" dirty="0"/>
              <a:t>的角度，每个</a:t>
            </a:r>
            <a:r>
              <a:rPr lang="en-US" altLang="zh-CN" dirty="0" err="1"/>
              <a:t>HRegion</a:t>
            </a:r>
            <a:r>
              <a:rPr lang="en-US" altLang="zh-CN" dirty="0"/>
              <a:t> </a:t>
            </a:r>
            <a:r>
              <a:rPr lang="zh-CN" altLang="en-US" dirty="0"/>
              <a:t>都纪录了它的 </a:t>
            </a:r>
            <a:r>
              <a:rPr lang="en-US" altLang="zh-CN" dirty="0" err="1"/>
              <a:t>StartKey</a:t>
            </a:r>
            <a:r>
              <a:rPr lang="en-US" altLang="zh-CN" dirty="0"/>
              <a:t> </a:t>
            </a:r>
            <a:r>
              <a:rPr lang="zh-CN" altLang="en-US" dirty="0"/>
              <a:t>和 </a:t>
            </a:r>
            <a:r>
              <a:rPr lang="en-US" altLang="zh-CN" dirty="0" err="1"/>
              <a:t>EndKey</a:t>
            </a:r>
            <a:r>
              <a:rPr lang="zh-CN" altLang="en-US" dirty="0"/>
              <a:t>（</a:t>
            </a:r>
            <a:r>
              <a:rPr lang="zh-CN" altLang="en-US" dirty="0">
                <a:solidFill>
                  <a:srgbClr val="FF0000"/>
                </a:solidFill>
              </a:rPr>
              <a:t>第一个 </a:t>
            </a:r>
            <a:r>
              <a:rPr lang="en-US" altLang="zh-CN" dirty="0" err="1">
                <a:solidFill>
                  <a:srgbClr val="FF0000"/>
                </a:solidFill>
              </a:rPr>
              <a:t>HRegion</a:t>
            </a:r>
            <a:r>
              <a:rPr lang="en-US" altLang="zh-CN" dirty="0">
                <a:solidFill>
                  <a:srgbClr val="FF0000"/>
                </a:solidFill>
              </a:rPr>
              <a:t> </a:t>
            </a:r>
            <a:r>
              <a:rPr lang="zh-CN" altLang="en-US" dirty="0">
                <a:solidFill>
                  <a:srgbClr val="FF0000"/>
                </a:solidFill>
              </a:rPr>
              <a:t>的 </a:t>
            </a:r>
            <a:r>
              <a:rPr lang="en-US" altLang="zh-CN" dirty="0" err="1">
                <a:solidFill>
                  <a:srgbClr val="FF0000"/>
                </a:solidFill>
              </a:rPr>
              <a:t>StartKey</a:t>
            </a:r>
            <a:r>
              <a:rPr lang="en-US" altLang="zh-CN" dirty="0">
                <a:solidFill>
                  <a:srgbClr val="FF0000"/>
                </a:solidFill>
              </a:rPr>
              <a:t> </a:t>
            </a:r>
            <a:r>
              <a:rPr lang="zh-CN" altLang="en-US" dirty="0">
                <a:solidFill>
                  <a:srgbClr val="FF0000"/>
                </a:solidFill>
              </a:rPr>
              <a:t>为空，最后一个 </a:t>
            </a:r>
            <a:r>
              <a:rPr lang="en-US" altLang="zh-CN" dirty="0" err="1">
                <a:solidFill>
                  <a:srgbClr val="FF0000"/>
                </a:solidFill>
              </a:rPr>
              <a:t>HRegion</a:t>
            </a:r>
            <a:r>
              <a:rPr lang="en-US" altLang="zh-CN" dirty="0">
                <a:solidFill>
                  <a:srgbClr val="FF0000"/>
                </a:solidFill>
              </a:rPr>
              <a:t> </a:t>
            </a:r>
            <a:r>
              <a:rPr lang="zh-CN" altLang="en-US" dirty="0">
                <a:solidFill>
                  <a:srgbClr val="FF0000"/>
                </a:solidFill>
              </a:rPr>
              <a:t>的 </a:t>
            </a:r>
            <a:r>
              <a:rPr lang="en-US" altLang="zh-CN" dirty="0" err="1">
                <a:solidFill>
                  <a:srgbClr val="FF0000"/>
                </a:solidFill>
              </a:rPr>
              <a:t>EndKey</a:t>
            </a:r>
            <a:r>
              <a:rPr lang="en-US" altLang="zh-CN" dirty="0">
                <a:solidFill>
                  <a:srgbClr val="FF0000"/>
                </a:solidFill>
              </a:rPr>
              <a:t> </a:t>
            </a:r>
            <a:r>
              <a:rPr lang="zh-CN" altLang="en-US" dirty="0">
                <a:solidFill>
                  <a:srgbClr val="FF0000"/>
                </a:solidFill>
              </a:rPr>
              <a:t>为空</a:t>
            </a:r>
            <a:r>
              <a:rPr lang="zh-CN" altLang="en-US" dirty="0"/>
              <a:t>），由于 </a:t>
            </a:r>
            <a:r>
              <a:rPr lang="en-US" altLang="zh-CN" dirty="0" err="1"/>
              <a:t>RowKey</a:t>
            </a:r>
            <a:r>
              <a:rPr lang="en-US" altLang="zh-CN" dirty="0"/>
              <a:t> </a:t>
            </a:r>
            <a:r>
              <a:rPr lang="zh-CN" altLang="en-US" dirty="0"/>
              <a:t>是排序的，因而 </a:t>
            </a:r>
            <a:r>
              <a:rPr lang="en-US" altLang="zh-CN" dirty="0"/>
              <a:t>Client</a:t>
            </a:r>
            <a:r>
              <a:rPr lang="zh-CN" altLang="en-US" dirty="0"/>
              <a:t>可以通过 </a:t>
            </a:r>
            <a:r>
              <a:rPr lang="en-US" altLang="zh-CN" dirty="0" err="1"/>
              <a:t>HMaster</a:t>
            </a:r>
            <a:r>
              <a:rPr lang="en-US" altLang="zh-CN" dirty="0"/>
              <a:t> </a:t>
            </a:r>
            <a:r>
              <a:rPr lang="zh-CN" altLang="en-US" dirty="0"/>
              <a:t>快速的定位每个 </a:t>
            </a:r>
            <a:r>
              <a:rPr lang="en-US" altLang="zh-CN" dirty="0" err="1"/>
              <a:t>RowKey</a:t>
            </a:r>
            <a:r>
              <a:rPr lang="en-US" altLang="zh-CN" dirty="0"/>
              <a:t> </a:t>
            </a:r>
            <a:r>
              <a:rPr lang="zh-CN" altLang="en-US" dirty="0"/>
              <a:t>在哪个 </a:t>
            </a:r>
            <a:r>
              <a:rPr lang="en-US" altLang="zh-CN" dirty="0" err="1"/>
              <a:t>HRegion</a:t>
            </a:r>
            <a:r>
              <a:rPr lang="en-US" altLang="zh-CN" dirty="0"/>
              <a:t> </a:t>
            </a:r>
            <a:r>
              <a:rPr lang="zh-CN" altLang="en-US" dirty="0"/>
              <a:t>中。</a:t>
            </a:r>
            <a:endParaRPr lang="en-US" altLang="zh-CN" dirty="0"/>
          </a:p>
          <a:p>
            <a:endParaRPr lang="en-US" altLang="zh-CN" dirty="0"/>
          </a:p>
          <a:p>
            <a:r>
              <a:rPr lang="zh-CN" altLang="en-US" dirty="0"/>
              <a:t>需要注意的是：</a:t>
            </a:r>
            <a:r>
              <a:rPr lang="zh-CN" altLang="en-US" i="1" dirty="0"/>
              <a:t>这里</a:t>
            </a:r>
            <a:r>
              <a:rPr lang="en-US" altLang="zh-CN" i="1" dirty="0" err="1"/>
              <a:t>HRegion</a:t>
            </a:r>
            <a:r>
              <a:rPr lang="en-US" altLang="zh-CN" i="1" dirty="0"/>
              <a:t> </a:t>
            </a:r>
            <a:r>
              <a:rPr lang="zh-CN" altLang="en-US" i="1" dirty="0"/>
              <a:t>由 </a:t>
            </a:r>
            <a:r>
              <a:rPr lang="en-US" altLang="zh-CN" i="1" dirty="0" err="1"/>
              <a:t>HMaster</a:t>
            </a:r>
            <a:r>
              <a:rPr lang="en-US" altLang="zh-CN" i="1" dirty="0"/>
              <a:t> </a:t>
            </a:r>
            <a:r>
              <a:rPr lang="zh-CN" altLang="en-US" i="1" dirty="0"/>
              <a:t>分配到相应的 </a:t>
            </a:r>
            <a:r>
              <a:rPr lang="en-US" altLang="zh-CN" i="1" dirty="0" err="1"/>
              <a:t>HRegionServer</a:t>
            </a:r>
            <a:r>
              <a:rPr lang="en-US" altLang="zh-CN" i="1" dirty="0"/>
              <a:t> </a:t>
            </a:r>
            <a:r>
              <a:rPr lang="zh-CN" altLang="en-US" i="1" dirty="0"/>
              <a:t>中，然后由 </a:t>
            </a:r>
            <a:r>
              <a:rPr lang="en-US" altLang="zh-CN" i="1" dirty="0" err="1"/>
              <a:t>HRegionServer</a:t>
            </a:r>
            <a:r>
              <a:rPr lang="en-US" altLang="zh-CN" i="1" dirty="0"/>
              <a:t> </a:t>
            </a:r>
            <a:r>
              <a:rPr lang="zh-CN" altLang="en-US" i="1" dirty="0"/>
              <a:t>负责 </a:t>
            </a:r>
            <a:r>
              <a:rPr lang="en-US" altLang="zh-CN" i="1" dirty="0" err="1"/>
              <a:t>HRegion</a:t>
            </a:r>
            <a:r>
              <a:rPr lang="en-US" altLang="zh-CN" i="1" dirty="0"/>
              <a:t> </a:t>
            </a:r>
            <a:r>
              <a:rPr lang="zh-CN" altLang="en-US" i="1" dirty="0"/>
              <a:t>的启动和管理，和 </a:t>
            </a:r>
            <a:r>
              <a:rPr lang="en-US" altLang="zh-CN" i="1" dirty="0"/>
              <a:t>Client </a:t>
            </a:r>
            <a:r>
              <a:rPr lang="zh-CN" altLang="en-US" i="1" dirty="0"/>
              <a:t>的通信，负责数据的读</a:t>
            </a:r>
            <a:r>
              <a:rPr lang="en-US" altLang="zh-CN" i="1" dirty="0"/>
              <a:t>(</a:t>
            </a:r>
            <a:r>
              <a:rPr lang="zh-CN" altLang="en-US" i="1" dirty="0"/>
              <a:t>使用</a:t>
            </a:r>
            <a:r>
              <a:rPr lang="en-US" altLang="zh-CN" i="1" dirty="0"/>
              <a:t>HDFS)</a:t>
            </a:r>
            <a:r>
              <a:rPr lang="zh-CN" altLang="en-US" i="1" dirty="0"/>
              <a:t>。每个 </a:t>
            </a:r>
            <a:r>
              <a:rPr lang="en-US" altLang="zh-CN" i="1" dirty="0" err="1"/>
              <a:t>HRegionServer</a:t>
            </a:r>
            <a:r>
              <a:rPr lang="en-US" altLang="zh-CN" i="1" dirty="0"/>
              <a:t> </a:t>
            </a:r>
            <a:r>
              <a:rPr lang="zh-CN" altLang="en-US" i="1" dirty="0"/>
              <a:t>可以同时管理</a:t>
            </a:r>
            <a:r>
              <a:rPr lang="en-US" altLang="zh-CN" i="1" dirty="0"/>
              <a:t>1000</a:t>
            </a:r>
            <a:r>
              <a:rPr lang="zh-CN" altLang="en-US" i="1" dirty="0"/>
              <a:t>个左右的</a:t>
            </a:r>
            <a:r>
              <a:rPr lang="en-US" altLang="zh-CN" i="1" dirty="0" err="1"/>
              <a:t>HRegion</a:t>
            </a:r>
            <a:endParaRPr lang="zh-CN" altLang="en-US" i="1"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119</a:t>
            </a:fld>
            <a:endParaRPr lang="zh-CN" altLang="en-US"/>
          </a:p>
        </p:txBody>
      </p:sp>
    </p:spTree>
    <p:extLst>
      <p:ext uri="{BB962C8B-B14F-4D97-AF65-F5344CB8AC3E}">
        <p14:creationId xmlns:p14="http://schemas.microsoft.com/office/powerpoint/2010/main" val="2045206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HMaster</a:t>
            </a:r>
            <a:r>
              <a:rPr lang="en-US" altLang="zh-CN" dirty="0"/>
              <a:t> </a:t>
            </a:r>
            <a:r>
              <a:rPr lang="zh-CN" altLang="en-US" dirty="0"/>
              <a:t>没有单点故障问题，可以启动多个 </a:t>
            </a:r>
            <a:r>
              <a:rPr lang="en-US" altLang="zh-CN" dirty="0" err="1"/>
              <a:t>HMaster</a:t>
            </a:r>
            <a:r>
              <a:rPr lang="zh-CN" altLang="en-US" dirty="0"/>
              <a:t>，通过 </a:t>
            </a:r>
            <a:r>
              <a:rPr lang="en-US" altLang="zh-CN" dirty="0" err="1"/>
              <a:t>ZooKeeper</a:t>
            </a:r>
            <a:r>
              <a:rPr lang="en-US" altLang="zh-CN" dirty="0"/>
              <a:t> </a:t>
            </a:r>
            <a:r>
              <a:rPr lang="zh-CN" altLang="en-US" dirty="0"/>
              <a:t>的 </a:t>
            </a:r>
            <a:r>
              <a:rPr lang="en-US" altLang="zh-CN" dirty="0"/>
              <a:t>Master Election </a:t>
            </a:r>
            <a:r>
              <a:rPr lang="zh-CN" altLang="en-US" dirty="0"/>
              <a:t>机制保证同时只有一个 </a:t>
            </a:r>
            <a:r>
              <a:rPr lang="en-US" altLang="zh-CN" dirty="0" err="1"/>
              <a:t>HMaster</a:t>
            </a:r>
            <a:r>
              <a:rPr lang="en-US" altLang="zh-CN" dirty="0"/>
              <a:t> </a:t>
            </a:r>
            <a:r>
              <a:rPr lang="zh-CN" altLang="en-US" dirty="0"/>
              <a:t>出于 </a:t>
            </a:r>
            <a:r>
              <a:rPr lang="en-US" altLang="zh-CN" dirty="0"/>
              <a:t>Active </a:t>
            </a:r>
            <a:r>
              <a:rPr lang="zh-CN" altLang="en-US" dirty="0"/>
              <a:t>状态，其他的 </a:t>
            </a:r>
            <a:r>
              <a:rPr lang="en-US" altLang="zh-CN" dirty="0" err="1"/>
              <a:t>HMaster</a:t>
            </a:r>
            <a:r>
              <a:rPr lang="en-US" altLang="zh-CN" dirty="0"/>
              <a:t> </a:t>
            </a:r>
            <a:r>
              <a:rPr lang="zh-CN" altLang="en-US" dirty="0"/>
              <a:t>则处于热备份状态。一般情况下会启动两个 </a:t>
            </a:r>
            <a:r>
              <a:rPr lang="en-US" altLang="zh-CN" dirty="0" err="1"/>
              <a:t>HMaster</a:t>
            </a:r>
            <a:r>
              <a:rPr lang="zh-CN" altLang="en-US" dirty="0"/>
              <a:t>，非 </a:t>
            </a:r>
            <a:r>
              <a:rPr lang="en-US" altLang="zh-CN" dirty="0"/>
              <a:t>Active </a:t>
            </a:r>
            <a:r>
              <a:rPr lang="zh-CN" altLang="en-US" dirty="0"/>
              <a:t>的 </a:t>
            </a:r>
            <a:r>
              <a:rPr lang="en-US" altLang="zh-CN" dirty="0" err="1"/>
              <a:t>HMaster</a:t>
            </a:r>
            <a:r>
              <a:rPr lang="en-US" altLang="zh-CN" dirty="0"/>
              <a:t> </a:t>
            </a:r>
            <a:r>
              <a:rPr lang="zh-CN" altLang="en-US" dirty="0"/>
              <a:t>会定期的和</a:t>
            </a:r>
            <a:r>
              <a:rPr lang="en-US" altLang="zh-CN" dirty="0"/>
              <a:t>Active </a:t>
            </a:r>
            <a:r>
              <a:rPr lang="en-US" altLang="zh-CN" dirty="0" err="1"/>
              <a:t>HMaster</a:t>
            </a:r>
            <a:r>
              <a:rPr lang="en-US" altLang="zh-CN" dirty="0"/>
              <a:t> </a:t>
            </a:r>
            <a:r>
              <a:rPr lang="zh-CN" altLang="en-US" dirty="0"/>
              <a:t>通信以获取其最新状态，从而保证它是实时更新的，因而如果启动了多个 </a:t>
            </a:r>
            <a:r>
              <a:rPr lang="en-US" altLang="zh-CN" dirty="0" err="1"/>
              <a:t>HMaster</a:t>
            </a:r>
            <a:r>
              <a:rPr lang="en-US" altLang="zh-CN" dirty="0"/>
              <a:t> </a:t>
            </a:r>
            <a:r>
              <a:rPr lang="zh-CN" altLang="en-US" dirty="0"/>
              <a:t>反而增加了 </a:t>
            </a:r>
            <a:r>
              <a:rPr lang="en-US" altLang="zh-CN" dirty="0"/>
              <a:t>Active </a:t>
            </a:r>
            <a:r>
              <a:rPr lang="en-US" altLang="zh-CN" dirty="0" err="1"/>
              <a:t>HMaster</a:t>
            </a:r>
            <a:r>
              <a:rPr lang="en-US" altLang="zh-CN" dirty="0"/>
              <a:t> </a:t>
            </a:r>
            <a:r>
              <a:rPr lang="zh-CN" altLang="en-US" dirty="0"/>
              <a:t>的负担。前文已经介绍过了 </a:t>
            </a:r>
            <a:r>
              <a:rPr lang="en-US" altLang="zh-CN" dirty="0" err="1"/>
              <a:t>HMaster</a:t>
            </a:r>
            <a:r>
              <a:rPr lang="en-US" altLang="zh-CN" dirty="0"/>
              <a:t> </a:t>
            </a:r>
            <a:r>
              <a:rPr lang="zh-CN" altLang="en-US" dirty="0"/>
              <a:t>的主要用于 </a:t>
            </a:r>
            <a:r>
              <a:rPr lang="en-US" altLang="zh-CN" dirty="0" err="1"/>
              <a:t>HRegion</a:t>
            </a:r>
            <a:r>
              <a:rPr lang="en-US" altLang="zh-CN" dirty="0"/>
              <a:t> </a:t>
            </a:r>
            <a:r>
              <a:rPr lang="zh-CN" altLang="en-US" dirty="0"/>
              <a:t>的分配和管理，</a:t>
            </a:r>
            <a:r>
              <a:rPr lang="en-US" altLang="zh-CN" b="1" dirty="0"/>
              <a:t>DDL(Data Definition Language</a:t>
            </a:r>
            <a:r>
              <a:rPr lang="zh-CN" altLang="en-US" b="1" dirty="0"/>
              <a:t>，既</a:t>
            </a:r>
            <a:r>
              <a:rPr lang="en-US" altLang="zh-CN" b="1" dirty="0"/>
              <a:t>Table</a:t>
            </a:r>
            <a:r>
              <a:rPr lang="zh-CN" altLang="en-US" b="1" dirty="0"/>
              <a:t>的新建、删除、修改等</a:t>
            </a:r>
            <a:r>
              <a:rPr lang="en-US" altLang="zh-CN" b="1" dirty="0"/>
              <a:t>)</a:t>
            </a:r>
            <a:r>
              <a:rPr lang="zh-CN" altLang="en-US" dirty="0"/>
              <a:t>的实现等，</a:t>
            </a:r>
            <a:endParaRPr lang="en-US" altLang="zh-CN" dirty="0"/>
          </a:p>
          <a:p>
            <a:endParaRPr lang="en-US" altLang="zh-CN" dirty="0"/>
          </a:p>
          <a:p>
            <a:r>
              <a:rPr lang="zh-CN" altLang="en-US" dirty="0"/>
              <a:t>既它主要有两方面的职责：</a:t>
            </a:r>
            <a:endParaRPr lang="en-US" altLang="zh-CN" dirty="0"/>
          </a:p>
          <a:p>
            <a:r>
              <a:rPr lang="en-US" altLang="zh-CN" dirty="0"/>
              <a:t>1</a:t>
            </a:r>
            <a:r>
              <a:rPr lang="zh-CN" altLang="en-US" dirty="0"/>
              <a:t>，协调</a:t>
            </a:r>
            <a:r>
              <a:rPr lang="en-US" altLang="zh-CN" dirty="0" err="1"/>
              <a:t>HRegionServer</a:t>
            </a:r>
            <a:endParaRPr lang="en-US" altLang="zh-CN" dirty="0"/>
          </a:p>
          <a:p>
            <a:r>
              <a:rPr lang="zh-CN" altLang="en-US" dirty="0"/>
              <a:t>启动时 </a:t>
            </a:r>
            <a:r>
              <a:rPr lang="en-US" altLang="zh-CN" dirty="0" err="1"/>
              <a:t>HRegion</a:t>
            </a:r>
            <a:r>
              <a:rPr lang="en-US" altLang="zh-CN" dirty="0"/>
              <a:t> </a:t>
            </a:r>
            <a:r>
              <a:rPr lang="zh-CN" altLang="en-US" dirty="0"/>
              <a:t>的分配，以及负载均衡和修复时 </a:t>
            </a:r>
            <a:r>
              <a:rPr lang="en-US" altLang="zh-CN" dirty="0" err="1"/>
              <a:t>HRegion</a:t>
            </a:r>
            <a:r>
              <a:rPr lang="en-US" altLang="zh-CN" dirty="0"/>
              <a:t> </a:t>
            </a:r>
            <a:r>
              <a:rPr lang="zh-CN" altLang="en-US" dirty="0"/>
              <a:t>的重新分配。</a:t>
            </a:r>
          </a:p>
          <a:p>
            <a:r>
              <a:rPr lang="zh-CN" altLang="en-US" dirty="0"/>
              <a:t>监控集群中所有 </a:t>
            </a:r>
            <a:r>
              <a:rPr lang="en-US" altLang="zh-CN" dirty="0" err="1"/>
              <a:t>HRegionServer</a:t>
            </a:r>
            <a:r>
              <a:rPr lang="en-US" altLang="zh-CN" dirty="0"/>
              <a:t> </a:t>
            </a:r>
            <a:r>
              <a:rPr lang="zh-CN" altLang="en-US" dirty="0"/>
              <a:t>的状态</a:t>
            </a:r>
            <a:r>
              <a:rPr lang="en-US" altLang="zh-CN" dirty="0"/>
              <a:t>(</a:t>
            </a:r>
            <a:r>
              <a:rPr lang="zh-CN" altLang="en-US" dirty="0"/>
              <a:t>通过 </a:t>
            </a:r>
            <a:r>
              <a:rPr lang="en-US" altLang="zh-CN" dirty="0"/>
              <a:t>Heartbeat </a:t>
            </a:r>
            <a:r>
              <a:rPr lang="zh-CN" altLang="en-US" dirty="0"/>
              <a:t>和监听 </a:t>
            </a:r>
            <a:r>
              <a:rPr lang="en-US" altLang="zh-CN" dirty="0" err="1"/>
              <a:t>ZooKeeper</a:t>
            </a:r>
            <a:r>
              <a:rPr lang="en-US" altLang="zh-CN" dirty="0"/>
              <a:t> </a:t>
            </a:r>
            <a:r>
              <a:rPr lang="zh-CN" altLang="en-US" dirty="0"/>
              <a:t>中的状态</a:t>
            </a:r>
            <a:r>
              <a:rPr lang="en-US" altLang="zh-CN" dirty="0"/>
              <a:t>)</a:t>
            </a:r>
            <a:r>
              <a:rPr lang="zh-CN" altLang="en-US" dirty="0"/>
              <a:t>。</a:t>
            </a:r>
          </a:p>
          <a:p>
            <a:r>
              <a:rPr lang="en-US" altLang="zh-CN" dirty="0"/>
              <a:t>Admin</a:t>
            </a:r>
            <a:r>
              <a:rPr lang="zh-CN" altLang="en-US" dirty="0"/>
              <a:t>职能</a:t>
            </a:r>
          </a:p>
          <a:p>
            <a:r>
              <a:rPr lang="en-US" altLang="zh-CN" dirty="0"/>
              <a:t>2</a:t>
            </a:r>
            <a:r>
              <a:rPr lang="zh-CN" altLang="en-US" dirty="0"/>
              <a:t>，创建、删除、修改 </a:t>
            </a:r>
            <a:r>
              <a:rPr lang="en-US" altLang="zh-CN" dirty="0"/>
              <a:t>Table </a:t>
            </a:r>
            <a:r>
              <a:rPr lang="zh-CN" altLang="en-US" dirty="0"/>
              <a:t>的定义。</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120</a:t>
            </a:fld>
            <a:endParaRPr lang="zh-CN" altLang="en-US"/>
          </a:p>
        </p:txBody>
      </p:sp>
    </p:spTree>
    <p:extLst>
      <p:ext uri="{BB962C8B-B14F-4D97-AF65-F5344CB8AC3E}">
        <p14:creationId xmlns:p14="http://schemas.microsoft.com/office/powerpoint/2010/main" val="2710394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ZooKeeper</a:t>
            </a:r>
            <a:r>
              <a:rPr lang="en-US" altLang="zh-CN" dirty="0"/>
              <a:t> </a:t>
            </a:r>
            <a:r>
              <a:rPr lang="zh-CN" altLang="en-US" dirty="0"/>
              <a:t>为 </a:t>
            </a:r>
            <a:r>
              <a:rPr lang="en-US" altLang="zh-CN" dirty="0" err="1"/>
              <a:t>HBase</a:t>
            </a:r>
            <a:r>
              <a:rPr lang="en-US" altLang="zh-CN" dirty="0"/>
              <a:t> </a:t>
            </a:r>
            <a:r>
              <a:rPr lang="zh-CN" altLang="en-US" dirty="0"/>
              <a:t>集群提供协调服务，它管理着 </a:t>
            </a:r>
            <a:r>
              <a:rPr lang="en-US" altLang="zh-CN" dirty="0" err="1"/>
              <a:t>HMaster</a:t>
            </a:r>
            <a:r>
              <a:rPr lang="en-US" altLang="zh-CN" dirty="0"/>
              <a:t> </a:t>
            </a:r>
            <a:r>
              <a:rPr lang="zh-CN" altLang="en-US" dirty="0"/>
              <a:t>和 </a:t>
            </a:r>
            <a:r>
              <a:rPr lang="en-US" altLang="zh-CN" dirty="0" err="1"/>
              <a:t>HRegionServer</a:t>
            </a:r>
            <a:r>
              <a:rPr lang="en-US" altLang="zh-CN" dirty="0"/>
              <a:t> </a:t>
            </a:r>
            <a:r>
              <a:rPr lang="zh-CN" altLang="en-US" dirty="0"/>
              <a:t>的状态</a:t>
            </a:r>
            <a:r>
              <a:rPr lang="en-US" altLang="zh-CN" dirty="0"/>
              <a:t>(available/alive</a:t>
            </a:r>
            <a:r>
              <a:rPr lang="zh-CN" altLang="en-US" dirty="0"/>
              <a:t>等</a:t>
            </a:r>
            <a:r>
              <a:rPr lang="en-US" altLang="zh-CN" dirty="0"/>
              <a:t>)</a:t>
            </a:r>
            <a:r>
              <a:rPr lang="zh-CN" altLang="en-US" dirty="0"/>
              <a:t>，并且会在它们宕机时通知给 </a:t>
            </a:r>
            <a:r>
              <a:rPr lang="en-US" altLang="zh-CN" dirty="0" err="1"/>
              <a:t>HMaster</a:t>
            </a:r>
            <a:r>
              <a:rPr lang="zh-CN" altLang="en-US" dirty="0"/>
              <a:t>，从而 </a:t>
            </a:r>
            <a:r>
              <a:rPr lang="en-US" altLang="zh-CN" dirty="0" err="1"/>
              <a:t>HMaster</a:t>
            </a:r>
            <a:r>
              <a:rPr lang="en-US" altLang="zh-CN" dirty="0"/>
              <a:t> </a:t>
            </a:r>
            <a:r>
              <a:rPr lang="zh-CN" altLang="en-US" dirty="0"/>
              <a:t>可以实现 </a:t>
            </a:r>
            <a:r>
              <a:rPr lang="en-US" altLang="zh-CN" dirty="0" err="1"/>
              <a:t>HMaster</a:t>
            </a:r>
            <a:r>
              <a:rPr lang="en-US" altLang="zh-CN" dirty="0"/>
              <a:t> </a:t>
            </a:r>
            <a:r>
              <a:rPr lang="zh-CN" altLang="en-US" dirty="0"/>
              <a:t>之间的 </a:t>
            </a:r>
            <a:r>
              <a:rPr lang="en-US" altLang="zh-CN" dirty="0"/>
              <a:t>failover</a:t>
            </a:r>
            <a:r>
              <a:rPr lang="zh-CN" altLang="en-US" dirty="0"/>
              <a:t>，或对宕机的 </a:t>
            </a:r>
            <a:r>
              <a:rPr lang="en-US" altLang="zh-CN" dirty="0" err="1"/>
              <a:t>HRegionServer</a:t>
            </a:r>
            <a:r>
              <a:rPr lang="en-US" altLang="zh-CN" dirty="0"/>
              <a:t> </a:t>
            </a:r>
            <a:r>
              <a:rPr lang="zh-CN" altLang="en-US" dirty="0"/>
              <a:t>中的 </a:t>
            </a:r>
            <a:r>
              <a:rPr lang="en-US" altLang="zh-CN" dirty="0" err="1"/>
              <a:t>HRegion</a:t>
            </a:r>
            <a:r>
              <a:rPr lang="en-US" altLang="zh-CN" dirty="0"/>
              <a:t> </a:t>
            </a:r>
            <a:r>
              <a:rPr lang="zh-CN" altLang="en-US" dirty="0"/>
              <a:t>集合的修复</a:t>
            </a:r>
            <a:r>
              <a:rPr lang="en-US" altLang="zh-CN" dirty="0"/>
              <a:t>(</a:t>
            </a:r>
            <a:r>
              <a:rPr lang="zh-CN" altLang="en-US" dirty="0"/>
              <a:t>将它们分配给其他的 </a:t>
            </a:r>
            <a:r>
              <a:rPr lang="en-US" altLang="zh-CN" dirty="0" err="1"/>
              <a:t>HRegionServer</a:t>
            </a:r>
            <a:r>
              <a:rPr lang="en-US" altLang="zh-CN" dirty="0"/>
              <a:t>)</a:t>
            </a:r>
            <a:r>
              <a:rPr lang="zh-CN" altLang="en-US" dirty="0"/>
              <a:t>。</a:t>
            </a:r>
            <a:r>
              <a:rPr lang="en-US" altLang="zh-CN" dirty="0" err="1"/>
              <a:t>ZooKeeper</a:t>
            </a:r>
            <a:r>
              <a:rPr lang="en-US" altLang="zh-CN" dirty="0"/>
              <a:t> </a:t>
            </a:r>
            <a:r>
              <a:rPr lang="zh-CN" altLang="en-US" dirty="0"/>
              <a:t>集群本身使用一致性协议</a:t>
            </a:r>
            <a:r>
              <a:rPr lang="en-US" altLang="zh-CN" dirty="0"/>
              <a:t>(PAXOS</a:t>
            </a:r>
            <a:r>
              <a:rPr lang="zh-CN" altLang="en-US" dirty="0"/>
              <a:t>协议</a:t>
            </a:r>
            <a:r>
              <a:rPr lang="en-US" altLang="zh-CN" dirty="0"/>
              <a:t>)</a:t>
            </a:r>
            <a:r>
              <a:rPr lang="zh-CN" altLang="en-US" dirty="0"/>
              <a:t>保证每个节点状态的一致性。</a:t>
            </a:r>
          </a:p>
          <a:p>
            <a:br>
              <a:rPr lang="zh-CN" altLang="en-US" dirty="0"/>
            </a:br>
            <a:r>
              <a:rPr lang="en-US" altLang="zh-CN" dirty="0"/>
              <a:t>2</a:t>
            </a:r>
            <a:r>
              <a:rPr lang="zh-CN" altLang="en-US" dirty="0"/>
              <a:t>，</a:t>
            </a:r>
            <a:r>
              <a:rPr lang="en-US" altLang="zh-CN" dirty="0" err="1"/>
              <a:t>ZooKeeper</a:t>
            </a:r>
            <a:r>
              <a:rPr lang="zh-CN" altLang="en-US" dirty="0"/>
              <a:t>协调集群所有节点的共享信息，在</a:t>
            </a:r>
            <a:r>
              <a:rPr lang="en-US" altLang="zh-CN" dirty="0" err="1"/>
              <a:t>HMaster</a:t>
            </a:r>
            <a:r>
              <a:rPr lang="zh-CN" altLang="en-US" dirty="0"/>
              <a:t>和</a:t>
            </a:r>
            <a:r>
              <a:rPr lang="en-US" altLang="zh-CN" dirty="0" err="1"/>
              <a:t>HRegionServer</a:t>
            </a:r>
            <a:r>
              <a:rPr lang="zh-CN" altLang="en-US" dirty="0"/>
              <a:t>连接到</a:t>
            </a:r>
            <a:r>
              <a:rPr lang="en-US" altLang="zh-CN" dirty="0" err="1"/>
              <a:t>ZooKeeper</a:t>
            </a:r>
            <a:r>
              <a:rPr lang="zh-CN" altLang="en-US" dirty="0"/>
              <a:t>后创建</a:t>
            </a:r>
            <a:r>
              <a:rPr lang="en-US" altLang="zh-CN" dirty="0"/>
              <a:t>Ephemeral</a:t>
            </a:r>
            <a:r>
              <a:rPr lang="zh-CN" altLang="en-US" dirty="0"/>
              <a:t>节点，并使用</a:t>
            </a:r>
            <a:r>
              <a:rPr lang="en-US" altLang="zh-CN" dirty="0"/>
              <a:t>Heartbeat</a:t>
            </a:r>
            <a:r>
              <a:rPr lang="zh-CN" altLang="en-US" dirty="0"/>
              <a:t>机制维持这个节点的存活状态，如果某个</a:t>
            </a:r>
            <a:r>
              <a:rPr lang="en-US" altLang="zh-CN" dirty="0"/>
              <a:t>Ephemeral</a:t>
            </a:r>
            <a:r>
              <a:rPr lang="zh-CN" altLang="en-US" dirty="0"/>
              <a:t>节点实效，则</a:t>
            </a:r>
            <a:r>
              <a:rPr lang="en-US" altLang="zh-CN" dirty="0" err="1"/>
              <a:t>HMaster</a:t>
            </a:r>
            <a:r>
              <a:rPr lang="zh-CN" altLang="en-US" dirty="0"/>
              <a:t>会收到通知，并做相应的处理。</a:t>
            </a: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121</a:t>
            </a:fld>
            <a:endParaRPr lang="zh-CN" altLang="en-US"/>
          </a:p>
        </p:txBody>
      </p:sp>
    </p:spTree>
    <p:extLst>
      <p:ext uri="{BB962C8B-B14F-4D97-AF65-F5344CB8AC3E}">
        <p14:creationId xmlns:p14="http://schemas.microsoft.com/office/powerpoint/2010/main" val="3217334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用来协调分布式系统中集群状态信息的共享。</a:t>
            </a:r>
            <a:r>
              <a:rPr lang="en-US" altLang="zh-CN" sz="1200" b="0" i="0" kern="1200" dirty="0">
                <a:solidFill>
                  <a:schemeClr val="tx1"/>
                </a:solidFill>
                <a:effectLst/>
                <a:latin typeface="+mn-lt"/>
                <a:ea typeface="+mn-ea"/>
                <a:cs typeface="+mn-cs"/>
              </a:rPr>
              <a:t>Region Servers </a:t>
            </a:r>
            <a:r>
              <a:rPr lang="zh-CN" altLang="en-US" sz="1200" b="0" i="0" kern="1200" dirty="0">
                <a:solidFill>
                  <a:schemeClr val="tx1"/>
                </a:solidFill>
                <a:effectLst/>
                <a:latin typeface="+mn-lt"/>
                <a:ea typeface="+mn-ea"/>
                <a:cs typeface="+mn-cs"/>
              </a:rPr>
              <a:t>和 在线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保持会话</a:t>
            </a:r>
            <a:r>
              <a:rPr lang="en-US" altLang="zh-CN" sz="1200" b="0" i="0" kern="1200" dirty="0">
                <a:solidFill>
                  <a:schemeClr val="tx1"/>
                </a:solidFill>
                <a:effectLst/>
                <a:latin typeface="+mn-lt"/>
                <a:ea typeface="+mn-ea"/>
                <a:cs typeface="+mn-cs"/>
              </a:rPr>
              <a:t>(session)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通过心跳检测来维护所有临时节点</a:t>
            </a:r>
            <a:r>
              <a:rPr lang="en-US" altLang="zh-CN" sz="1200" b="0" i="0" kern="1200" dirty="0">
                <a:solidFill>
                  <a:schemeClr val="tx1"/>
                </a:solidFill>
                <a:effectLst/>
                <a:latin typeface="+mn-lt"/>
                <a:ea typeface="+mn-ea"/>
                <a:cs typeface="+mn-cs"/>
              </a:rPr>
              <a:t>(ephemeral nodes)</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都会创建一个 </a:t>
            </a:r>
            <a:r>
              <a:rPr lang="en-US" altLang="zh-CN" sz="1200" b="0" i="0" kern="1200" dirty="0">
                <a:solidFill>
                  <a:schemeClr val="tx1"/>
                </a:solidFill>
                <a:effectLst/>
                <a:latin typeface="+mn-lt"/>
                <a:ea typeface="+mn-ea"/>
                <a:cs typeface="+mn-cs"/>
              </a:rPr>
              <a:t>ephemeral </a:t>
            </a:r>
            <a:r>
              <a:rPr lang="zh-CN" altLang="en-US" sz="1200" b="0" i="0" kern="1200" dirty="0">
                <a:solidFill>
                  <a:schemeClr val="tx1"/>
                </a:solidFill>
                <a:effectLst/>
                <a:latin typeface="+mn-lt"/>
                <a:ea typeface="+mn-ea"/>
                <a:cs typeface="+mn-cs"/>
              </a:rPr>
              <a:t>节点。</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会监控这些节点来发现可用的 </a:t>
            </a:r>
            <a:r>
              <a:rPr lang="en-US" altLang="zh-CN" sz="1200" b="0" i="0" kern="1200" dirty="0">
                <a:solidFill>
                  <a:schemeClr val="tx1"/>
                </a:solidFill>
                <a:effectLst/>
                <a:latin typeface="+mn-lt"/>
                <a:ea typeface="+mn-ea"/>
                <a:cs typeface="+mn-cs"/>
              </a:rPr>
              <a:t>Region Servers</a:t>
            </a:r>
            <a:r>
              <a:rPr lang="zh-CN" altLang="en-US" sz="1200" b="0" i="0" kern="1200" dirty="0">
                <a:solidFill>
                  <a:schemeClr val="tx1"/>
                </a:solidFill>
                <a:effectLst/>
                <a:latin typeface="+mn-lt"/>
                <a:ea typeface="+mn-ea"/>
                <a:cs typeface="+mn-cs"/>
              </a:rPr>
              <a:t>，同样它也会监控这些节点是否出现故障。</a:t>
            </a:r>
            <a:br>
              <a:rPr lang="zh-CN" altLang="en-US" dirty="0"/>
            </a:b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们会竞争创建 </a:t>
            </a:r>
            <a:r>
              <a:rPr lang="en-US" altLang="zh-CN" sz="1200" b="0" i="0" kern="1200" dirty="0">
                <a:solidFill>
                  <a:schemeClr val="tx1"/>
                </a:solidFill>
                <a:effectLst/>
                <a:latin typeface="+mn-lt"/>
                <a:ea typeface="+mn-ea"/>
                <a:cs typeface="+mn-cs"/>
              </a:rPr>
              <a:t>ephemeral </a:t>
            </a:r>
            <a:r>
              <a:rPr lang="zh-CN" altLang="en-US" sz="1200" b="0" i="0" kern="1200" dirty="0">
                <a:solidFill>
                  <a:schemeClr val="tx1"/>
                </a:solidFill>
                <a:effectLst/>
                <a:latin typeface="+mn-lt"/>
                <a:ea typeface="+mn-ea"/>
                <a:cs typeface="+mn-cs"/>
              </a:rPr>
              <a:t>节点，而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决定谁是第一个作为在线 </a:t>
            </a:r>
            <a:r>
              <a:rPr lang="en-US" altLang="zh-CN" sz="1200" b="0" i="0" kern="1200" dirty="0" err="1">
                <a:solidFill>
                  <a:schemeClr val="tx1"/>
                </a:solidFill>
                <a:effectLst/>
                <a:latin typeface="+mn-lt"/>
                <a:ea typeface="+mn-ea"/>
                <a:cs typeface="+mn-cs"/>
              </a:rPr>
              <a:t>HMaster</a:t>
            </a:r>
            <a:r>
              <a:rPr lang="zh-CN" altLang="en-US" sz="1200" b="0" i="0" kern="1200" dirty="0">
                <a:solidFill>
                  <a:schemeClr val="tx1"/>
                </a:solidFill>
                <a:effectLst/>
                <a:latin typeface="+mn-lt"/>
                <a:ea typeface="+mn-ea"/>
                <a:cs typeface="+mn-cs"/>
              </a:rPr>
              <a:t>，保证线上只有一个 </a:t>
            </a:r>
            <a:r>
              <a:rPr lang="en-US" altLang="zh-CN" sz="1200" b="0" i="0" kern="1200" dirty="0" err="1">
                <a:solidFill>
                  <a:schemeClr val="tx1"/>
                </a:solidFill>
                <a:effectLst/>
                <a:latin typeface="+mn-lt"/>
                <a:ea typeface="+mn-ea"/>
                <a:cs typeface="+mn-cs"/>
              </a:rPr>
              <a:t>HMaster</a:t>
            </a:r>
            <a:r>
              <a:rPr lang="zh-CN" altLang="en-US" sz="1200" b="0" i="0" kern="1200" dirty="0">
                <a:solidFill>
                  <a:schemeClr val="tx1"/>
                </a:solidFill>
                <a:effectLst/>
                <a:latin typeface="+mn-lt"/>
                <a:ea typeface="+mn-ea"/>
                <a:cs typeface="+mn-cs"/>
              </a:rPr>
              <a:t>。在线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会给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发送心跳，不在线的待机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(inactive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会监听 </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可能出现的故障并随时准备上位。</a:t>
            </a:r>
            <a:br>
              <a:rPr lang="zh-CN" altLang="en-US" dirty="0"/>
            </a:br>
            <a:r>
              <a:rPr lang="zh-CN" altLang="en-US" sz="1200" b="0" i="0" kern="1200" dirty="0">
                <a:solidFill>
                  <a:schemeClr val="tx1"/>
                </a:solidFill>
                <a:effectLst/>
                <a:latin typeface="+mn-lt"/>
                <a:ea typeface="+mn-ea"/>
                <a:cs typeface="+mn-cs"/>
              </a:rPr>
              <a:t>如果有一个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或者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出现故障或各种原因导致发送心跳失败，它们与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session </a:t>
            </a:r>
            <a:r>
              <a:rPr lang="zh-CN" altLang="en-US" sz="1200" b="0" i="0" kern="1200" dirty="0">
                <a:solidFill>
                  <a:schemeClr val="tx1"/>
                </a:solidFill>
                <a:effectLst/>
                <a:latin typeface="+mn-lt"/>
                <a:ea typeface="+mn-ea"/>
                <a:cs typeface="+mn-cs"/>
              </a:rPr>
              <a:t>就会过期，这个 </a:t>
            </a:r>
            <a:r>
              <a:rPr lang="en-US" altLang="zh-CN" sz="1200" b="0" i="0" kern="1200" dirty="0">
                <a:solidFill>
                  <a:schemeClr val="tx1"/>
                </a:solidFill>
                <a:effectLst/>
                <a:latin typeface="+mn-lt"/>
                <a:ea typeface="+mn-ea"/>
                <a:cs typeface="+mn-cs"/>
              </a:rPr>
              <a:t>ephemeral </a:t>
            </a:r>
            <a:r>
              <a:rPr lang="zh-CN" altLang="en-US" sz="1200" b="0" i="0" kern="1200" dirty="0">
                <a:solidFill>
                  <a:schemeClr val="tx1"/>
                </a:solidFill>
                <a:effectLst/>
                <a:latin typeface="+mn-lt"/>
                <a:ea typeface="+mn-ea"/>
                <a:cs typeface="+mn-cs"/>
              </a:rPr>
              <a:t>节点就会被删除下线，监听者们就会收到这个消息。</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监听的是 </a:t>
            </a:r>
            <a:r>
              <a:rPr lang="en-US" altLang="zh-CN" sz="1200" b="0" i="0" kern="1200" dirty="0">
                <a:solidFill>
                  <a:schemeClr val="tx1"/>
                </a:solidFill>
                <a:effectLst/>
                <a:latin typeface="+mn-lt"/>
                <a:ea typeface="+mn-ea"/>
                <a:cs typeface="+mn-cs"/>
              </a:rPr>
              <a:t>region servers </a:t>
            </a:r>
            <a:r>
              <a:rPr lang="zh-CN" altLang="en-US" sz="1200" b="0" i="0" kern="1200" dirty="0">
                <a:solidFill>
                  <a:schemeClr val="tx1"/>
                </a:solidFill>
                <a:effectLst/>
                <a:latin typeface="+mn-lt"/>
                <a:ea typeface="+mn-ea"/>
                <a:cs typeface="+mn-cs"/>
              </a:rPr>
              <a:t>下线的消息，然后会恢复故障的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以及它所负责的 </a:t>
            </a:r>
            <a:r>
              <a:rPr lang="en-US" altLang="zh-CN" sz="1200" b="0" i="0" kern="1200" dirty="0">
                <a:solidFill>
                  <a:schemeClr val="tx1"/>
                </a:solidFill>
                <a:effectLst/>
                <a:latin typeface="+mn-lt"/>
                <a:ea typeface="+mn-ea"/>
                <a:cs typeface="+mn-cs"/>
              </a:rPr>
              <a:t>region </a:t>
            </a:r>
            <a:r>
              <a:rPr lang="zh-CN" altLang="en-US" sz="1200" b="0" i="0" kern="1200" dirty="0">
                <a:solidFill>
                  <a:schemeClr val="tx1"/>
                </a:solidFill>
                <a:effectLst/>
                <a:latin typeface="+mn-lt"/>
                <a:ea typeface="+mn-ea"/>
                <a:cs typeface="+mn-cs"/>
              </a:rPr>
              <a:t>数据。而 </a:t>
            </a:r>
            <a:r>
              <a:rPr lang="en-US" altLang="zh-CN" sz="1200" b="0" i="0" kern="1200" dirty="0">
                <a:solidFill>
                  <a:schemeClr val="tx1"/>
                </a:solidFill>
                <a:effectLst/>
                <a:latin typeface="+mn-lt"/>
                <a:ea typeface="+mn-ea"/>
                <a:cs typeface="+mn-cs"/>
              </a:rPr>
              <a:t>Inactive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关心的则是 </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下线的消息，然后竞争上线变成 </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点评：</a:t>
            </a:r>
            <a:r>
              <a:rPr lang="zh-CN" altLang="en-US" sz="1200" b="0" i="0" kern="1200" dirty="0">
                <a:solidFill>
                  <a:schemeClr val="tx1"/>
                </a:solidFill>
                <a:effectLst/>
                <a:latin typeface="+mn-lt"/>
                <a:ea typeface="+mn-ea"/>
                <a:cs typeface="+mn-cs"/>
              </a:rPr>
              <a:t>这一段非常重要，涉及到分布式系统设计中的一些核心概念，包括集群状态、一致性等。可以看到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是沟通一切的桥梁，所有的参与者都和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保持心跳会话，并从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获取它们需要的集群状态信息，来管理其它节点，转换角色，这也是分布式系统设计中很重要的思想，由专门的服务来维护分布式集群状态信息。</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122</a:t>
            </a:fld>
            <a:endParaRPr lang="zh-CN" altLang="en-US"/>
          </a:p>
        </p:txBody>
      </p:sp>
    </p:spTree>
    <p:extLst>
      <p:ext uri="{BB962C8B-B14F-4D97-AF65-F5344CB8AC3E}">
        <p14:creationId xmlns:p14="http://schemas.microsoft.com/office/powerpoint/2010/main" val="1625249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读和写操作</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有一个特殊的 </a:t>
            </a:r>
            <a:r>
              <a:rPr lang="en-US" altLang="zh-CN" sz="1200" b="0" i="0" kern="1200" dirty="0" err="1">
                <a:solidFill>
                  <a:schemeClr val="tx1"/>
                </a:solidFill>
                <a:effectLst/>
                <a:latin typeface="+mn-lt"/>
                <a:ea typeface="+mn-ea"/>
                <a:cs typeface="+mn-cs"/>
              </a:rPr>
              <a:t>HBase</a:t>
            </a:r>
            <a:r>
              <a:rPr lang="en-US" altLang="zh-CN" sz="1200" b="0" i="0" kern="1200" dirty="0">
                <a:solidFill>
                  <a:schemeClr val="tx1"/>
                </a:solidFill>
                <a:effectLst/>
                <a:latin typeface="+mn-lt"/>
                <a:ea typeface="+mn-ea"/>
                <a:cs typeface="+mn-cs"/>
              </a:rPr>
              <a:t> Catalog </a:t>
            </a:r>
            <a:r>
              <a:rPr lang="zh-CN" altLang="en-US" sz="1200" b="0" i="0" kern="1200" dirty="0">
                <a:solidFill>
                  <a:schemeClr val="tx1"/>
                </a:solidFill>
                <a:effectLst/>
                <a:latin typeface="+mn-lt"/>
                <a:ea typeface="+mn-ea"/>
                <a:cs typeface="+mn-cs"/>
              </a:rPr>
              <a:t>表叫 </a:t>
            </a:r>
            <a:r>
              <a:rPr lang="en-US" altLang="zh-CN" sz="1200" b="0" i="0" kern="1200" dirty="0">
                <a:solidFill>
                  <a:schemeClr val="tx1"/>
                </a:solidFill>
                <a:effectLst/>
                <a:latin typeface="+mn-lt"/>
                <a:ea typeface="+mn-ea"/>
                <a:cs typeface="+mn-cs"/>
              </a:rPr>
              <a:t>Meta table(</a:t>
            </a:r>
            <a:r>
              <a:rPr lang="zh-CN" altLang="en-US" sz="1200" b="0" i="0" kern="1200" dirty="0">
                <a:solidFill>
                  <a:schemeClr val="tx1"/>
                </a:solidFill>
                <a:effectLst/>
                <a:latin typeface="+mn-lt"/>
                <a:ea typeface="+mn-ea"/>
                <a:cs typeface="+mn-cs"/>
              </a:rPr>
              <a:t>它其实是一张特殊的 </a:t>
            </a:r>
            <a:r>
              <a:rPr lang="en-US" altLang="zh-CN" sz="1200" b="0" i="0" kern="1200" dirty="0" err="1">
                <a:solidFill>
                  <a:schemeClr val="tx1"/>
                </a:solidFill>
                <a:effectLst/>
                <a:latin typeface="+mn-lt"/>
                <a:ea typeface="+mn-ea"/>
                <a:cs typeface="+mn-cs"/>
              </a:rPr>
              <a:t>HBase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当 </a:t>
            </a:r>
            <a:r>
              <a:rPr lang="en-US" altLang="zh-CN" sz="1200" b="0" i="0" kern="1200" dirty="0" err="1">
                <a:solidFill>
                  <a:schemeClr val="tx1"/>
                </a:solidFill>
                <a:effectLst/>
                <a:latin typeface="+mn-lt"/>
                <a:ea typeface="+mn-ea"/>
                <a:cs typeface="+mn-cs"/>
              </a:rPr>
              <a:t>HBase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第一次读或者写操作到来时：包含了集群中所有 </a:t>
            </a:r>
            <a:r>
              <a:rPr lang="en-US" altLang="zh-CN" sz="1200" b="0" i="0" kern="1200" dirty="0">
                <a:solidFill>
                  <a:schemeClr val="tx1"/>
                </a:solidFill>
                <a:effectLst/>
                <a:latin typeface="+mn-lt"/>
                <a:ea typeface="+mn-ea"/>
                <a:cs typeface="+mn-cs"/>
              </a:rPr>
              <a:t>regions </a:t>
            </a:r>
            <a:r>
              <a:rPr lang="zh-CN" altLang="en-US" sz="1200" b="0" i="0" kern="1200" dirty="0">
                <a:solidFill>
                  <a:schemeClr val="tx1"/>
                </a:solidFill>
                <a:effectLst/>
                <a:latin typeface="+mn-lt"/>
                <a:ea typeface="+mn-ea"/>
                <a:cs typeface="+mn-cs"/>
              </a:rPr>
              <a:t>的位置信息。</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保存了这个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的位置。</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客户端从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那里获取是哪一台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负责管理 </a:t>
            </a:r>
            <a:r>
              <a:rPr lang="en-US" altLang="zh-CN" sz="1200" b="0" i="0" kern="1200" dirty="0">
                <a:solidFill>
                  <a:schemeClr val="tx1"/>
                </a:solidFill>
                <a:effectLst/>
                <a:latin typeface="+mn-lt"/>
                <a:ea typeface="+mn-ea"/>
                <a:cs typeface="+mn-cs"/>
              </a:rPr>
              <a:t>Meta table</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客户端会查询那台管理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Region Server</a:t>
            </a:r>
            <a:r>
              <a:rPr lang="zh-CN" altLang="en-US" sz="1200" b="0" i="0" kern="1200" dirty="0">
                <a:solidFill>
                  <a:schemeClr val="tx1"/>
                </a:solidFill>
                <a:effectLst/>
                <a:latin typeface="+mn-lt"/>
                <a:ea typeface="+mn-ea"/>
                <a:cs typeface="+mn-cs"/>
              </a:rPr>
              <a:t>，进而获知是哪负责管理本次数据请求所需要的 </a:t>
            </a:r>
            <a:r>
              <a:rPr lang="en-US" altLang="zh-CN" sz="1200" b="0" i="0" kern="1200" dirty="0" err="1">
                <a:solidFill>
                  <a:schemeClr val="tx1"/>
                </a:solidFill>
                <a:effectLst/>
                <a:latin typeface="+mn-lt"/>
                <a:ea typeface="+mn-ea"/>
                <a:cs typeface="+mn-cs"/>
              </a:rPr>
              <a:t>rowkey</a:t>
            </a:r>
            <a:r>
              <a:rPr lang="zh-CN" altLang="en-US" sz="1200" b="0" i="0" kern="1200" dirty="0">
                <a:solidFill>
                  <a:schemeClr val="tx1"/>
                </a:solidFill>
                <a:effectLst/>
                <a:latin typeface="+mn-lt"/>
                <a:ea typeface="+mn-ea"/>
                <a:cs typeface="+mn-cs"/>
              </a:rPr>
              <a:t>。客户端会缓存这个信息，以及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的位置信息本身。一台 </a:t>
            </a:r>
            <a:r>
              <a:rPr lang="en-US" altLang="zh-CN" sz="1200" b="0" i="0" kern="1200" dirty="0">
                <a:solidFill>
                  <a:schemeClr val="tx1"/>
                </a:solidFill>
                <a:effectLst/>
                <a:latin typeface="+mn-lt"/>
                <a:ea typeface="+mn-ea"/>
                <a:cs typeface="+mn-cs"/>
              </a:rPr>
              <a:t>Region Server </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然后客户端回去访问那台 </a:t>
            </a:r>
            <a:r>
              <a:rPr lang="en-US" altLang="zh-CN" sz="1200" b="0" i="0" kern="1200" dirty="0">
                <a:solidFill>
                  <a:schemeClr val="tx1"/>
                </a:solidFill>
                <a:effectLst/>
                <a:latin typeface="+mn-lt"/>
                <a:ea typeface="+mn-ea"/>
                <a:cs typeface="+mn-cs"/>
              </a:rPr>
              <a:t>Region Server</a:t>
            </a:r>
            <a:r>
              <a:rPr lang="zh-CN" altLang="en-US" sz="1200" b="0" i="0" kern="1200" dirty="0">
                <a:solidFill>
                  <a:schemeClr val="tx1"/>
                </a:solidFill>
                <a:effectLst/>
                <a:latin typeface="+mn-lt"/>
                <a:ea typeface="+mn-ea"/>
                <a:cs typeface="+mn-cs"/>
              </a:rPr>
              <a:t>，获取数据。</a:t>
            </a:r>
          </a:p>
          <a:p>
            <a:r>
              <a:rPr lang="zh-CN" altLang="en-US" sz="1200" b="0" i="0" kern="1200" dirty="0">
                <a:solidFill>
                  <a:schemeClr val="tx1"/>
                </a:solidFill>
                <a:effectLst/>
                <a:latin typeface="+mn-lt"/>
                <a:ea typeface="+mn-ea"/>
                <a:cs typeface="+mn-cs"/>
              </a:rPr>
              <a:t>对于以后的的读请求，客户端可以从缓存中直接获取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的位置信息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在哪一台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，以及之前访问过的 </a:t>
            </a:r>
            <a:r>
              <a:rPr lang="en-US" altLang="zh-CN" sz="1200" b="0" i="0" kern="1200" dirty="0" err="1">
                <a:solidFill>
                  <a:schemeClr val="tx1"/>
                </a:solidFill>
                <a:effectLst/>
                <a:latin typeface="+mn-lt"/>
                <a:ea typeface="+mn-ea"/>
                <a:cs typeface="+mn-cs"/>
              </a:rPr>
              <a:t>rowkey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的位置信息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哪一台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，除非因为 </a:t>
            </a:r>
            <a:r>
              <a:rPr lang="en-US" altLang="zh-CN" sz="1200" b="0" i="0" kern="1200" dirty="0">
                <a:solidFill>
                  <a:schemeClr val="tx1"/>
                </a:solidFill>
                <a:effectLst/>
                <a:latin typeface="+mn-lt"/>
                <a:ea typeface="+mn-ea"/>
                <a:cs typeface="+mn-cs"/>
              </a:rPr>
              <a:t>Region </a:t>
            </a:r>
            <a:r>
              <a:rPr lang="zh-CN" altLang="en-US" sz="1200" b="0" i="0" kern="1200" dirty="0">
                <a:solidFill>
                  <a:schemeClr val="tx1"/>
                </a:solidFill>
                <a:effectLst/>
                <a:latin typeface="+mn-lt"/>
                <a:ea typeface="+mn-ea"/>
                <a:cs typeface="+mn-cs"/>
              </a:rPr>
              <a:t>被迁移了导致缓存失效。这时客户端会重复上面的步骤，重新获取相关位置信息并更新缓存。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点评：</a:t>
            </a:r>
            <a:r>
              <a:rPr lang="zh-CN" altLang="en-US" sz="1200" b="0" i="0" kern="1200" dirty="0">
                <a:solidFill>
                  <a:schemeClr val="tx1"/>
                </a:solidFill>
                <a:effectLst/>
                <a:latin typeface="+mn-lt"/>
                <a:ea typeface="+mn-ea"/>
                <a:cs typeface="+mn-cs"/>
              </a:rPr>
              <a:t>客户端读写数据，实际上分了两步：第一步是定位，从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获取 </a:t>
            </a:r>
            <a:r>
              <a:rPr lang="en-US" altLang="zh-CN" sz="1200" b="0" i="0" kern="1200" dirty="0" err="1">
                <a:solidFill>
                  <a:schemeClr val="tx1"/>
                </a:solidFill>
                <a:effectLst/>
                <a:latin typeface="+mn-lt"/>
                <a:ea typeface="+mn-ea"/>
                <a:cs typeface="+mn-cs"/>
              </a:rPr>
              <a:t>rowkey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属于哪个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管理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第二步再去相应的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读写数据。这里涉及到了两个 </a:t>
            </a:r>
            <a:r>
              <a:rPr lang="en-US" altLang="zh-CN" sz="1200" b="0" i="0" kern="1200" dirty="0">
                <a:solidFill>
                  <a:schemeClr val="tx1"/>
                </a:solidFill>
                <a:effectLst/>
                <a:latin typeface="+mn-lt"/>
                <a:ea typeface="+mn-ea"/>
                <a:cs typeface="+mn-cs"/>
              </a:rPr>
              <a:t>Region Server</a:t>
            </a:r>
            <a:r>
              <a:rPr lang="zh-CN" altLang="en-US" sz="1200" b="0" i="0" kern="1200" dirty="0">
                <a:solidFill>
                  <a:schemeClr val="tx1"/>
                </a:solidFill>
                <a:effectLst/>
                <a:latin typeface="+mn-lt"/>
                <a:ea typeface="+mn-ea"/>
                <a:cs typeface="+mn-cs"/>
              </a:rPr>
              <a:t>，要理解它们各自的角色功能。关于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下面会详细介绍。</a:t>
            </a: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125</a:t>
            </a:fld>
            <a:endParaRPr lang="zh-CN" altLang="en-US"/>
          </a:p>
        </p:txBody>
      </p:sp>
    </p:spTree>
    <p:extLst>
      <p:ext uri="{BB962C8B-B14F-4D97-AF65-F5344CB8AC3E}">
        <p14:creationId xmlns:p14="http://schemas.microsoft.com/office/powerpoint/2010/main" val="2436114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err="1">
                <a:solidFill>
                  <a:schemeClr val="tx1"/>
                </a:solidFill>
                <a:effectLst/>
                <a:latin typeface="+mn-lt"/>
                <a:ea typeface="+mn-ea"/>
                <a:cs typeface="+mn-cs"/>
              </a:rPr>
              <a:t>HBase</a:t>
            </a:r>
            <a:r>
              <a:rPr lang="en-US" altLang="zh-CN" sz="1200" b="1" i="0" kern="1200" dirty="0">
                <a:solidFill>
                  <a:schemeClr val="tx1"/>
                </a:solidFill>
                <a:effectLst/>
                <a:latin typeface="+mn-lt"/>
                <a:ea typeface="+mn-ea"/>
                <a:cs typeface="+mn-cs"/>
              </a:rPr>
              <a:t> Meta Table</a:t>
            </a: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是一个特殊的 </a:t>
            </a:r>
            <a:r>
              <a:rPr lang="en-US" altLang="zh-CN" sz="1200" b="0" i="0" kern="1200" dirty="0" err="1">
                <a:solidFill>
                  <a:schemeClr val="tx1"/>
                </a:solidFill>
                <a:effectLst/>
                <a:latin typeface="+mn-lt"/>
                <a:ea typeface="+mn-ea"/>
                <a:cs typeface="+mn-cs"/>
              </a:rPr>
              <a:t>HBase</a:t>
            </a:r>
            <a:r>
              <a:rPr lang="en-US" altLang="zh-CN" sz="1200" b="0" i="0" kern="1200" dirty="0">
                <a:solidFill>
                  <a:schemeClr val="tx1"/>
                </a:solidFill>
                <a:effectLst/>
                <a:latin typeface="+mn-lt"/>
                <a:ea typeface="+mn-ea"/>
                <a:cs typeface="+mn-cs"/>
              </a:rPr>
              <a:t> table</a:t>
            </a:r>
            <a:r>
              <a:rPr lang="zh-CN" altLang="en-US" sz="1200" b="0" i="0" kern="1200" dirty="0">
                <a:solidFill>
                  <a:schemeClr val="tx1"/>
                </a:solidFill>
                <a:effectLst/>
                <a:latin typeface="+mn-lt"/>
                <a:ea typeface="+mn-ea"/>
                <a:cs typeface="+mn-cs"/>
              </a:rPr>
              <a:t>，它保存了系统中所有的 </a:t>
            </a:r>
            <a:r>
              <a:rPr lang="en-US" altLang="zh-CN" sz="1200" b="0" i="0" kern="1200" dirty="0">
                <a:solidFill>
                  <a:schemeClr val="tx1"/>
                </a:solidFill>
                <a:effectLst/>
                <a:latin typeface="+mn-lt"/>
                <a:ea typeface="+mn-ea"/>
                <a:cs typeface="+mn-cs"/>
              </a:rPr>
              <a:t>region </a:t>
            </a:r>
            <a:r>
              <a:rPr lang="zh-CN" altLang="en-US" sz="1200" b="0" i="0" kern="1200" dirty="0">
                <a:solidFill>
                  <a:schemeClr val="tx1"/>
                </a:solidFill>
                <a:effectLst/>
                <a:latin typeface="+mn-lt"/>
                <a:ea typeface="+mn-ea"/>
                <a:cs typeface="+mn-cs"/>
              </a:rPr>
              <a:t>列表。这张 </a:t>
            </a:r>
            <a:r>
              <a:rPr lang="en-US" altLang="zh-CN" sz="1200" b="0" i="0" kern="1200" dirty="0">
                <a:solidFill>
                  <a:schemeClr val="tx1"/>
                </a:solidFill>
                <a:effectLst/>
                <a:latin typeface="+mn-lt"/>
                <a:ea typeface="+mn-ea"/>
                <a:cs typeface="+mn-cs"/>
              </a:rPr>
              <a:t>table </a:t>
            </a:r>
            <a:r>
              <a:rPr lang="zh-CN" altLang="en-US" sz="1200" b="0" i="0" kern="1200" dirty="0">
                <a:solidFill>
                  <a:schemeClr val="tx1"/>
                </a:solidFill>
                <a:effectLst/>
                <a:latin typeface="+mn-lt"/>
                <a:ea typeface="+mn-ea"/>
                <a:cs typeface="+mn-cs"/>
              </a:rPr>
              <a:t>类似一个 </a:t>
            </a:r>
            <a:r>
              <a:rPr lang="en-US" altLang="zh-CN" sz="1200" b="0" i="0" kern="1200" dirty="0">
                <a:solidFill>
                  <a:schemeClr val="tx1"/>
                </a:solidFill>
                <a:effectLst/>
                <a:latin typeface="+mn-lt"/>
                <a:ea typeface="+mn-ea"/>
                <a:cs typeface="+mn-cs"/>
              </a:rPr>
              <a:t>b-tree</a:t>
            </a:r>
            <a:r>
              <a:rPr lang="zh-CN" altLang="en-US" sz="1200" b="0" i="0" kern="1200" dirty="0">
                <a:solidFill>
                  <a:schemeClr val="tx1"/>
                </a:solidFill>
                <a:effectLst/>
                <a:latin typeface="+mn-lt"/>
                <a:ea typeface="+mn-ea"/>
                <a:cs typeface="+mn-cs"/>
              </a:rPr>
              <a:t>，结构大致如下：</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table, region start key, region id</a:t>
            </a:r>
          </a:p>
          <a:p>
            <a:r>
              <a:rPr lang="en-US" altLang="zh-CN" sz="1200" b="0" i="0" kern="1200" dirty="0">
                <a:solidFill>
                  <a:schemeClr val="tx1"/>
                </a:solidFill>
                <a:effectLst/>
                <a:latin typeface="+mn-lt"/>
                <a:ea typeface="+mn-ea"/>
                <a:cs typeface="+mn-cs"/>
              </a:rPr>
              <a:t>Value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region server</a:t>
            </a: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126</a:t>
            </a:fld>
            <a:endParaRPr lang="zh-CN" altLang="en-US"/>
          </a:p>
        </p:txBody>
      </p:sp>
    </p:spTree>
    <p:extLst>
      <p:ext uri="{BB962C8B-B14F-4D97-AF65-F5344CB8AC3E}">
        <p14:creationId xmlns:p14="http://schemas.microsoft.com/office/powerpoint/2010/main" val="2690743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WAL </a:t>
            </a:r>
            <a:r>
              <a:rPr lang="zh-CN" altLang="en-US" dirty="0"/>
              <a:t>即 </a:t>
            </a:r>
            <a:r>
              <a:rPr lang="en-US" altLang="zh-CN" dirty="0"/>
              <a:t>Write Ahead Log</a:t>
            </a:r>
            <a:r>
              <a:rPr lang="zh-CN" altLang="en-US" dirty="0"/>
              <a:t>，在早期版本中称为 </a:t>
            </a:r>
            <a:r>
              <a:rPr lang="en-US" altLang="zh-CN" dirty="0" err="1"/>
              <a:t>HLog</a:t>
            </a:r>
            <a:r>
              <a:rPr lang="zh-CN" altLang="en-US" dirty="0"/>
              <a:t>，它是 </a:t>
            </a:r>
            <a:r>
              <a:rPr lang="en-US" altLang="zh-CN" dirty="0"/>
              <a:t>HDFS </a:t>
            </a:r>
            <a:r>
              <a:rPr lang="zh-CN" altLang="en-US" dirty="0"/>
              <a:t>上的一个文件，如其名字所表示的，所有写操作都会先保证将数据写入这个 </a:t>
            </a:r>
            <a:r>
              <a:rPr lang="en-US" altLang="zh-CN" dirty="0"/>
              <a:t>Log </a:t>
            </a:r>
            <a:r>
              <a:rPr lang="zh-CN" altLang="en-US" dirty="0"/>
              <a:t>文件后，才会真正更新 </a:t>
            </a:r>
            <a:r>
              <a:rPr lang="en-US" altLang="zh-CN" dirty="0" err="1"/>
              <a:t>MemStore</a:t>
            </a:r>
            <a:r>
              <a:rPr lang="zh-CN" altLang="en-US" dirty="0"/>
              <a:t>（内存），最后写入 </a:t>
            </a:r>
            <a:r>
              <a:rPr lang="en-US" altLang="zh-CN" dirty="0" err="1"/>
              <a:t>HFile</a:t>
            </a:r>
            <a:r>
              <a:rPr lang="en-US" altLang="zh-CN" dirty="0"/>
              <a:t> </a:t>
            </a:r>
            <a:r>
              <a:rPr lang="zh-CN" altLang="en-US" dirty="0"/>
              <a:t>（硬盘）中。采用这种模式，可以保证</a:t>
            </a:r>
            <a:r>
              <a:rPr lang="en-US" altLang="zh-CN" dirty="0" err="1"/>
              <a:t>HRegionServer</a:t>
            </a:r>
            <a:r>
              <a:rPr lang="en-US" altLang="zh-CN" dirty="0"/>
              <a:t> </a:t>
            </a:r>
            <a:r>
              <a:rPr lang="zh-CN" altLang="en-US" dirty="0"/>
              <a:t>宕机后，我们依然可以从该 </a:t>
            </a:r>
            <a:r>
              <a:rPr lang="en-US" altLang="zh-CN" dirty="0"/>
              <a:t>Log </a:t>
            </a:r>
            <a:r>
              <a:rPr lang="zh-CN" altLang="en-US" dirty="0"/>
              <a:t>文件中读取数据，</a:t>
            </a:r>
            <a:r>
              <a:rPr lang="en-US" altLang="zh-CN" dirty="0"/>
              <a:t>Replay </a:t>
            </a:r>
            <a:r>
              <a:rPr lang="zh-CN" altLang="en-US" dirty="0"/>
              <a:t>所有的操作，而不至于数据丢失。这个 </a:t>
            </a:r>
            <a:r>
              <a:rPr lang="en-US" altLang="zh-CN" dirty="0"/>
              <a:t>Log </a:t>
            </a:r>
            <a:r>
              <a:rPr lang="zh-CN" altLang="en-US" dirty="0"/>
              <a:t>文件会定期 </a:t>
            </a:r>
            <a:r>
              <a:rPr lang="en-US" altLang="zh-CN" dirty="0"/>
              <a:t>Roll </a:t>
            </a:r>
            <a:r>
              <a:rPr lang="zh-CN" altLang="en-US" dirty="0"/>
              <a:t>出新的文件而删除旧的文件</a:t>
            </a:r>
            <a:r>
              <a:rPr lang="en-US" altLang="zh-CN" dirty="0"/>
              <a:t>(</a:t>
            </a:r>
            <a:r>
              <a:rPr lang="zh-CN" altLang="en-US" dirty="0"/>
              <a:t>那些已持久化到 </a:t>
            </a:r>
            <a:r>
              <a:rPr lang="en-US" altLang="zh-CN" dirty="0" err="1"/>
              <a:t>HFile</a:t>
            </a:r>
            <a:r>
              <a:rPr lang="en-US" altLang="zh-CN" dirty="0"/>
              <a:t> </a:t>
            </a:r>
            <a:r>
              <a:rPr lang="zh-CN" altLang="en-US" dirty="0"/>
              <a:t>中的 </a:t>
            </a:r>
            <a:r>
              <a:rPr lang="en-US" altLang="zh-CN" dirty="0"/>
              <a:t>Log </a:t>
            </a:r>
            <a:r>
              <a:rPr lang="zh-CN" altLang="en-US" dirty="0"/>
              <a:t>可以删除</a:t>
            </a:r>
            <a:r>
              <a:rPr lang="en-US" altLang="zh-CN" dirty="0"/>
              <a:t>)</a:t>
            </a:r>
            <a:r>
              <a:rPr lang="zh-CN" altLang="en-US" dirty="0"/>
              <a:t>。</a:t>
            </a:r>
            <a:r>
              <a:rPr lang="en-US" altLang="zh-CN" dirty="0"/>
              <a:t>WAL </a:t>
            </a:r>
            <a:r>
              <a:rPr lang="zh-CN" altLang="en-US" dirty="0"/>
              <a:t>文件存储在 </a:t>
            </a:r>
            <a:r>
              <a:rPr lang="en-US" altLang="zh-CN" dirty="0"/>
              <a:t>/</a:t>
            </a:r>
            <a:r>
              <a:rPr lang="en-US" altLang="zh-CN" dirty="0" err="1"/>
              <a:t>hbase</a:t>
            </a:r>
            <a:r>
              <a:rPr lang="en-US" altLang="zh-CN" dirty="0"/>
              <a:t>/WALs/${</a:t>
            </a:r>
            <a:r>
              <a:rPr lang="en-US" altLang="zh-CN" dirty="0" err="1"/>
              <a:t>HRegionServer_Name</a:t>
            </a:r>
            <a:r>
              <a:rPr lang="en-US" altLang="zh-CN" dirty="0"/>
              <a:t>} </a:t>
            </a:r>
            <a:r>
              <a:rPr lang="zh-CN" altLang="en-US" dirty="0"/>
              <a:t>的目录中。一般一个 </a:t>
            </a:r>
            <a:r>
              <a:rPr lang="en-US" altLang="zh-CN" dirty="0" err="1"/>
              <a:t>HRegionServer</a:t>
            </a:r>
            <a:r>
              <a:rPr lang="en-US" altLang="zh-CN" dirty="0"/>
              <a:t> </a:t>
            </a:r>
            <a:r>
              <a:rPr lang="zh-CN" altLang="en-US" dirty="0"/>
              <a:t>只有一个 </a:t>
            </a:r>
            <a:r>
              <a:rPr lang="en-US" altLang="zh-CN" dirty="0"/>
              <a:t>WAL </a:t>
            </a:r>
            <a:r>
              <a:rPr lang="zh-CN" altLang="en-US" dirty="0"/>
              <a:t>实例，也就是说一个 </a:t>
            </a:r>
            <a:r>
              <a:rPr lang="en-US" altLang="zh-CN" dirty="0" err="1"/>
              <a:t>HRegionServer</a:t>
            </a:r>
            <a:r>
              <a:rPr lang="en-US" altLang="zh-CN" dirty="0"/>
              <a:t> </a:t>
            </a:r>
            <a:r>
              <a:rPr lang="zh-CN" altLang="en-US" dirty="0"/>
              <a:t>的所有 </a:t>
            </a:r>
            <a:r>
              <a:rPr lang="en-US" altLang="zh-CN" dirty="0"/>
              <a:t>WAL </a:t>
            </a:r>
            <a:r>
              <a:rPr lang="zh-CN" altLang="en-US" dirty="0"/>
              <a:t>写都是串行的</a:t>
            </a:r>
            <a:r>
              <a:rPr lang="en-US" altLang="zh-CN" dirty="0"/>
              <a:t>(</a:t>
            </a:r>
            <a:r>
              <a:rPr lang="zh-CN" altLang="en-US" dirty="0"/>
              <a:t>就像 </a:t>
            </a:r>
            <a:r>
              <a:rPr lang="en-US" altLang="zh-CN" dirty="0"/>
              <a:t>log4j </a:t>
            </a:r>
            <a:r>
              <a:rPr lang="zh-CN" altLang="en-US" dirty="0"/>
              <a:t>的日志写也是串行的</a:t>
            </a:r>
            <a:r>
              <a:rPr lang="en-US" altLang="zh-CN" dirty="0"/>
              <a:t>)</a:t>
            </a:r>
            <a:r>
              <a:rPr lang="zh-CN" altLang="en-US" dirty="0"/>
              <a:t>，这当然会引起性能问题，因而在</a:t>
            </a:r>
            <a:r>
              <a:rPr lang="en-US" altLang="zh-CN" dirty="0" err="1"/>
              <a:t>HBase</a:t>
            </a:r>
            <a:r>
              <a:rPr lang="en-US" altLang="zh-CN" dirty="0"/>
              <a:t> 1.0</a:t>
            </a:r>
            <a:r>
              <a:rPr lang="zh-CN" altLang="en-US" dirty="0"/>
              <a:t>之后，通过</a:t>
            </a:r>
            <a:r>
              <a:rPr lang="en-US" altLang="zh-CN" dirty="0"/>
              <a:t>HBASE-5699</a:t>
            </a:r>
            <a:r>
              <a:rPr lang="zh-CN" altLang="en-US" dirty="0"/>
              <a:t>实现了 多个</a:t>
            </a:r>
            <a:r>
              <a:rPr lang="en-US" altLang="zh-CN" dirty="0"/>
              <a:t>WAL</a:t>
            </a:r>
            <a:r>
              <a:rPr lang="zh-CN" altLang="en-US" dirty="0"/>
              <a:t>并行写</a:t>
            </a:r>
            <a:r>
              <a:rPr lang="en-US" altLang="zh-CN" dirty="0"/>
              <a:t>(</a:t>
            </a:r>
            <a:r>
              <a:rPr lang="en-US" altLang="zh-CN" dirty="0" err="1"/>
              <a:t>MultiWAL</a:t>
            </a:r>
            <a:r>
              <a:rPr lang="en-US" altLang="zh-CN" dirty="0"/>
              <a:t>) </a:t>
            </a:r>
            <a:r>
              <a:rPr lang="zh-CN" altLang="en-US" dirty="0"/>
              <a:t>，该实现采用</a:t>
            </a:r>
            <a:r>
              <a:rPr lang="en-US" altLang="zh-CN" dirty="0"/>
              <a:t>HDFS</a:t>
            </a:r>
            <a:r>
              <a:rPr lang="zh-CN" altLang="en-US" dirty="0"/>
              <a:t>的多个管道写，以单个</a:t>
            </a:r>
            <a:r>
              <a:rPr lang="en-US" altLang="zh-CN" dirty="0" err="1"/>
              <a:t>HRegion</a:t>
            </a:r>
            <a:r>
              <a:rPr lang="zh-CN" altLang="en-US" dirty="0"/>
              <a:t>为单位。关于 </a:t>
            </a:r>
            <a:r>
              <a:rPr lang="en-US" altLang="zh-CN" dirty="0"/>
              <a:t>WAL </a:t>
            </a:r>
            <a:r>
              <a:rPr lang="zh-CN" altLang="en-US" dirty="0"/>
              <a:t>可以参考 </a:t>
            </a:r>
            <a:r>
              <a:rPr lang="en-US" altLang="zh-CN" dirty="0"/>
              <a:t>Wikipedia </a:t>
            </a:r>
            <a:r>
              <a:rPr lang="zh-CN" altLang="en-US" dirty="0"/>
              <a:t>的 </a:t>
            </a:r>
            <a:r>
              <a:rPr lang="en-US" altLang="zh-CN" dirty="0"/>
              <a:t>Write-Ahead Logging</a:t>
            </a:r>
            <a:r>
              <a:rPr lang="zh-CN" altLang="en-US" dirty="0"/>
              <a:t>。</a:t>
            </a:r>
          </a:p>
          <a:p>
            <a:br>
              <a:rPr lang="zh-CN" altLang="en-US" dirty="0"/>
            </a:br>
            <a:r>
              <a:rPr lang="en-US" altLang="zh-CN" dirty="0"/>
              <a:t>2</a:t>
            </a:r>
            <a:r>
              <a:rPr lang="zh-CN" altLang="en-US" dirty="0"/>
              <a:t>，</a:t>
            </a:r>
            <a:r>
              <a:rPr lang="en-US" altLang="zh-CN" dirty="0" err="1"/>
              <a:t>BlockCache</a:t>
            </a:r>
            <a:r>
              <a:rPr lang="en-US" altLang="zh-CN" dirty="0"/>
              <a:t> </a:t>
            </a:r>
            <a:r>
              <a:rPr lang="zh-CN" altLang="en-US" dirty="0"/>
              <a:t>是一个读缓存（读性能的关键在于缓存），即“引用局部性”原理（也应用于 </a:t>
            </a:r>
            <a:r>
              <a:rPr lang="en-US" altLang="zh-CN" dirty="0"/>
              <a:t>CPU</a:t>
            </a:r>
            <a:r>
              <a:rPr lang="zh-CN" altLang="en-US" dirty="0"/>
              <a:t>，分空间局部性和时间局部性，空间局部性是指 </a:t>
            </a:r>
            <a:r>
              <a:rPr lang="en-US" altLang="zh-CN" dirty="0"/>
              <a:t>CPU </a:t>
            </a:r>
            <a:r>
              <a:rPr lang="zh-CN" altLang="en-US" dirty="0"/>
              <a:t>在某一时刻需要某个数据，那么有很大的概率在一下时刻它需要的数据在其附近；时间局部性是指某个数据在被访问过一次后，它有很大的概率在不久的将来会被再次的访问），将数据预读取到内存中，以提升读的性能。</a:t>
            </a:r>
            <a:endParaRPr lang="en-US" altLang="zh-CN" dirty="0"/>
          </a:p>
          <a:p>
            <a:endParaRPr lang="en-US" altLang="zh-CN" dirty="0"/>
          </a:p>
          <a:p>
            <a:r>
              <a:rPr lang="en-US" altLang="zh-CN" dirty="0"/>
              <a:t>3</a:t>
            </a:r>
            <a:r>
              <a:rPr lang="zh-CN" altLang="en-US" dirty="0"/>
              <a:t>，</a:t>
            </a:r>
            <a:r>
              <a:rPr lang="en-US" altLang="zh-CN" dirty="0" err="1"/>
              <a:t>HRegion</a:t>
            </a:r>
            <a:r>
              <a:rPr lang="en-US" altLang="zh-CN" dirty="0"/>
              <a:t> </a:t>
            </a:r>
            <a:r>
              <a:rPr lang="zh-CN" altLang="en-US" dirty="0"/>
              <a:t>是一个 </a:t>
            </a:r>
            <a:r>
              <a:rPr lang="en-US" altLang="zh-CN" dirty="0"/>
              <a:t>Table </a:t>
            </a:r>
            <a:r>
              <a:rPr lang="zh-CN" altLang="en-US" dirty="0"/>
              <a:t>中的一个 </a:t>
            </a:r>
            <a:r>
              <a:rPr lang="en-US" altLang="zh-CN" dirty="0"/>
              <a:t>Region </a:t>
            </a:r>
            <a:r>
              <a:rPr lang="zh-CN" altLang="en-US" dirty="0"/>
              <a:t>在一个 </a:t>
            </a:r>
            <a:r>
              <a:rPr lang="en-US" altLang="zh-CN" dirty="0" err="1"/>
              <a:t>HRegionServer</a:t>
            </a:r>
            <a:r>
              <a:rPr lang="zh-CN" altLang="en-US" dirty="0"/>
              <a:t>中的表达。一个</a:t>
            </a:r>
            <a:r>
              <a:rPr lang="en-US" altLang="zh-CN" dirty="0"/>
              <a:t>Table </a:t>
            </a:r>
            <a:r>
              <a:rPr lang="zh-CN" altLang="en-US" dirty="0"/>
              <a:t>可以有一个或多个 </a:t>
            </a:r>
            <a:r>
              <a:rPr lang="en-US" altLang="zh-CN" dirty="0"/>
              <a:t>Region</a:t>
            </a:r>
            <a:r>
              <a:rPr lang="zh-CN" altLang="en-US" dirty="0"/>
              <a:t>，他们可以在一个相同的 </a:t>
            </a:r>
            <a:r>
              <a:rPr lang="en-US" altLang="zh-CN" dirty="0" err="1"/>
              <a:t>HRegionServer</a:t>
            </a:r>
            <a:r>
              <a:rPr lang="en-US" altLang="zh-CN" dirty="0"/>
              <a:t> </a:t>
            </a:r>
            <a:r>
              <a:rPr lang="zh-CN" altLang="en-US" dirty="0"/>
              <a:t>上，也可以分布在不同的 </a:t>
            </a:r>
            <a:r>
              <a:rPr lang="en-US" altLang="zh-CN" dirty="0" err="1"/>
              <a:t>HRegionServer</a:t>
            </a:r>
            <a:r>
              <a:rPr lang="en-US" altLang="zh-CN" dirty="0"/>
              <a:t> </a:t>
            </a:r>
            <a:r>
              <a:rPr lang="zh-CN" altLang="en-US" dirty="0"/>
              <a:t>上，一个 </a:t>
            </a:r>
            <a:r>
              <a:rPr lang="en-US" altLang="zh-CN" dirty="0" err="1"/>
              <a:t>HRegionServer</a:t>
            </a:r>
            <a:r>
              <a:rPr lang="en-US" altLang="zh-CN" dirty="0"/>
              <a:t> </a:t>
            </a:r>
            <a:r>
              <a:rPr lang="zh-CN" altLang="en-US" dirty="0"/>
              <a:t>可以有多个 </a:t>
            </a:r>
            <a:r>
              <a:rPr lang="en-US" altLang="zh-CN" dirty="0" err="1"/>
              <a:t>HRegion</a:t>
            </a:r>
            <a:r>
              <a:rPr lang="zh-CN" altLang="en-US" dirty="0"/>
              <a:t>，他们分别属于不同的 </a:t>
            </a:r>
            <a:r>
              <a:rPr lang="en-US" altLang="zh-CN" dirty="0"/>
              <a:t>Table</a:t>
            </a:r>
            <a:r>
              <a:rPr lang="zh-CN" altLang="en-US" dirty="0"/>
              <a:t>。</a:t>
            </a:r>
            <a:r>
              <a:rPr lang="en-US" altLang="zh-CN" dirty="0" err="1"/>
              <a:t>HRegion</a:t>
            </a:r>
            <a:r>
              <a:rPr lang="en-US" altLang="zh-CN" dirty="0"/>
              <a:t> </a:t>
            </a:r>
            <a:r>
              <a:rPr lang="zh-CN" altLang="en-US" dirty="0"/>
              <a:t>由多个 </a:t>
            </a:r>
            <a:r>
              <a:rPr lang="en-US" altLang="zh-CN" dirty="0"/>
              <a:t>Store(</a:t>
            </a:r>
            <a:r>
              <a:rPr lang="en-US" altLang="zh-CN" dirty="0" err="1"/>
              <a:t>HStore</a:t>
            </a:r>
            <a:r>
              <a:rPr lang="en-US" altLang="zh-CN" dirty="0"/>
              <a:t>) </a:t>
            </a:r>
            <a:r>
              <a:rPr lang="zh-CN" altLang="en-US" dirty="0"/>
              <a:t>构成，每个 </a:t>
            </a:r>
            <a:r>
              <a:rPr lang="en-US" altLang="zh-CN" dirty="0" err="1"/>
              <a:t>HStore</a:t>
            </a:r>
            <a:r>
              <a:rPr lang="en-US" altLang="zh-CN" dirty="0"/>
              <a:t> </a:t>
            </a:r>
            <a:r>
              <a:rPr lang="zh-CN" altLang="en-US" dirty="0"/>
              <a:t>对应了一个 </a:t>
            </a:r>
            <a:r>
              <a:rPr lang="en-US" altLang="zh-CN" dirty="0"/>
              <a:t>Table </a:t>
            </a:r>
            <a:r>
              <a:rPr lang="zh-CN" altLang="en-US" dirty="0"/>
              <a:t>在这个 </a:t>
            </a:r>
            <a:r>
              <a:rPr lang="en-US" altLang="zh-CN" dirty="0" err="1"/>
              <a:t>HRegion</a:t>
            </a:r>
            <a:r>
              <a:rPr lang="en-US" altLang="zh-CN" dirty="0"/>
              <a:t> </a:t>
            </a:r>
            <a:r>
              <a:rPr lang="zh-CN" altLang="en-US" dirty="0"/>
              <a:t>中的一个 </a:t>
            </a:r>
            <a:r>
              <a:rPr lang="en-US" altLang="zh-CN" dirty="0"/>
              <a:t>Column Family</a:t>
            </a:r>
            <a:r>
              <a:rPr lang="zh-CN" altLang="en-US" dirty="0"/>
              <a:t>（所以同属同一个 </a:t>
            </a:r>
            <a:r>
              <a:rPr lang="en-US" altLang="zh-CN" dirty="0"/>
              <a:t>Column Family </a:t>
            </a:r>
            <a:r>
              <a:rPr lang="zh-CN" altLang="en-US" dirty="0"/>
              <a:t>的列必定存在同一个 </a:t>
            </a:r>
            <a:r>
              <a:rPr lang="en-US" altLang="zh-CN" dirty="0" err="1"/>
              <a:t>HRegion</a:t>
            </a:r>
            <a:r>
              <a:rPr lang="en-US" altLang="zh-CN" dirty="0"/>
              <a:t> </a:t>
            </a:r>
            <a:r>
              <a:rPr lang="zh-CN" altLang="en-US" dirty="0"/>
              <a:t>上），即每个 </a:t>
            </a:r>
            <a:r>
              <a:rPr lang="en-US" altLang="zh-CN" dirty="0"/>
              <a:t>Column Family </a:t>
            </a:r>
            <a:r>
              <a:rPr lang="zh-CN" altLang="en-US" dirty="0"/>
              <a:t>就是一个集中的存储单元，因而最好将具有相近 </a:t>
            </a:r>
            <a:r>
              <a:rPr lang="en-US" altLang="zh-CN" dirty="0"/>
              <a:t>IO </a:t>
            </a:r>
            <a:r>
              <a:rPr lang="zh-CN" altLang="en-US" dirty="0"/>
              <a:t>特性的 </a:t>
            </a:r>
            <a:r>
              <a:rPr lang="en-US" altLang="zh-CN" dirty="0"/>
              <a:t>Column </a:t>
            </a:r>
            <a:r>
              <a:rPr lang="zh-CN" altLang="en-US" dirty="0"/>
              <a:t>存储在一个 </a:t>
            </a:r>
            <a:r>
              <a:rPr lang="en-US" altLang="zh-CN" dirty="0"/>
              <a:t>Column Family</a:t>
            </a:r>
            <a:r>
              <a:rPr lang="zh-CN" altLang="en-US" dirty="0"/>
              <a:t>，以实现高效读取</a:t>
            </a:r>
            <a:r>
              <a:rPr lang="en-US" altLang="zh-CN" dirty="0"/>
              <a:t>(</a:t>
            </a:r>
            <a:r>
              <a:rPr lang="zh-CN" altLang="en-US" dirty="0"/>
              <a:t>数据局部性原理，可以提高缓存的命中率</a:t>
            </a:r>
            <a:r>
              <a:rPr lang="en-US" altLang="zh-CN" dirty="0"/>
              <a:t>)</a:t>
            </a:r>
            <a:r>
              <a:rPr lang="zh-CN" altLang="en-US" dirty="0"/>
              <a:t>。</a:t>
            </a:r>
            <a:r>
              <a:rPr lang="en-US" altLang="zh-CN" dirty="0" err="1"/>
              <a:t>HStore</a:t>
            </a:r>
            <a:r>
              <a:rPr lang="en-US" altLang="zh-CN" dirty="0"/>
              <a:t> </a:t>
            </a:r>
            <a:r>
              <a:rPr lang="zh-CN" altLang="en-US" dirty="0"/>
              <a:t>是</a:t>
            </a:r>
            <a:r>
              <a:rPr lang="en-US" altLang="zh-CN" dirty="0" err="1"/>
              <a:t>HBase</a:t>
            </a:r>
            <a:r>
              <a:rPr lang="en-US" altLang="zh-CN" dirty="0"/>
              <a:t> </a:t>
            </a:r>
            <a:r>
              <a:rPr lang="zh-CN" altLang="en-US" dirty="0"/>
              <a:t>中存储的核心，它实现了读写 </a:t>
            </a:r>
            <a:r>
              <a:rPr lang="en-US" altLang="zh-CN" dirty="0"/>
              <a:t>HDFS </a:t>
            </a:r>
            <a:r>
              <a:rPr lang="zh-CN" altLang="en-US" dirty="0"/>
              <a:t>功能，一个 </a:t>
            </a:r>
            <a:r>
              <a:rPr lang="en-US" altLang="zh-CN" dirty="0" err="1"/>
              <a:t>HStore</a:t>
            </a:r>
            <a:r>
              <a:rPr lang="en-US" altLang="zh-CN" dirty="0"/>
              <a:t> </a:t>
            </a:r>
            <a:r>
              <a:rPr lang="zh-CN" altLang="en-US" dirty="0"/>
              <a:t>由一个 </a:t>
            </a:r>
            <a:r>
              <a:rPr lang="en-US" altLang="zh-CN" dirty="0" err="1"/>
              <a:t>MemStore</a:t>
            </a:r>
            <a:r>
              <a:rPr lang="en-US" altLang="zh-CN" dirty="0"/>
              <a:t> </a:t>
            </a:r>
            <a:r>
              <a:rPr lang="zh-CN" altLang="en-US" dirty="0"/>
              <a:t>和</a:t>
            </a:r>
            <a:r>
              <a:rPr lang="en-US" altLang="zh-CN" dirty="0"/>
              <a:t>0</a:t>
            </a:r>
            <a:r>
              <a:rPr lang="zh-CN" altLang="en-US" dirty="0"/>
              <a:t>个或多个 </a:t>
            </a:r>
            <a:r>
              <a:rPr lang="en-US" altLang="zh-CN" dirty="0" err="1"/>
              <a:t>StoreFile</a:t>
            </a:r>
            <a:r>
              <a:rPr lang="en-US" altLang="zh-CN" dirty="0"/>
              <a:t> </a:t>
            </a:r>
            <a:r>
              <a:rPr lang="zh-CN" altLang="en-US" dirty="0"/>
              <a:t>组成。</a:t>
            </a:r>
            <a:endParaRPr lang="en-US" altLang="zh-CN" dirty="0"/>
          </a:p>
          <a:p>
            <a:endParaRPr lang="en-US" altLang="zh-CN" dirty="0"/>
          </a:p>
          <a:p>
            <a:r>
              <a:rPr lang="en-US" altLang="zh-CN" dirty="0"/>
              <a:t>4, </a:t>
            </a:r>
            <a:r>
              <a:rPr lang="en-US" altLang="zh-CN" dirty="0" err="1"/>
              <a:t>MemStore</a:t>
            </a:r>
            <a:r>
              <a:rPr lang="en-US" altLang="zh-CN" dirty="0"/>
              <a:t> </a:t>
            </a:r>
            <a:r>
              <a:rPr lang="zh-CN" altLang="en-US" dirty="0"/>
              <a:t>是一个写缓存 </a:t>
            </a:r>
            <a:r>
              <a:rPr lang="en-US" altLang="zh-CN" dirty="0"/>
              <a:t>(In Memory Sorted Buffer) </a:t>
            </a:r>
            <a:r>
              <a:rPr lang="zh-CN" altLang="en-US" dirty="0"/>
              <a:t>，所有数据的写在完成 </a:t>
            </a:r>
            <a:r>
              <a:rPr lang="en-US" altLang="zh-CN" dirty="0"/>
              <a:t>WAL </a:t>
            </a:r>
            <a:r>
              <a:rPr lang="zh-CN" altLang="en-US" dirty="0"/>
              <a:t>日志写后，会写入 </a:t>
            </a:r>
            <a:r>
              <a:rPr lang="en-US" altLang="zh-CN" dirty="0" err="1"/>
              <a:t>MemStore</a:t>
            </a:r>
            <a:r>
              <a:rPr lang="en-US" altLang="zh-CN" dirty="0"/>
              <a:t> </a:t>
            </a:r>
            <a:r>
              <a:rPr lang="zh-CN" altLang="en-US" dirty="0"/>
              <a:t>中，由 </a:t>
            </a:r>
            <a:r>
              <a:rPr lang="en-US" altLang="zh-CN" dirty="0" err="1"/>
              <a:t>MemStore</a:t>
            </a:r>
            <a:r>
              <a:rPr lang="en-US" altLang="zh-CN" dirty="0"/>
              <a:t> </a:t>
            </a:r>
            <a:r>
              <a:rPr lang="zh-CN" altLang="en-US" dirty="0"/>
              <a:t>根据一定的算法将数据 </a:t>
            </a:r>
            <a:r>
              <a:rPr lang="en-US" altLang="zh-CN" dirty="0"/>
              <a:t>Flush </a:t>
            </a:r>
            <a:r>
              <a:rPr lang="zh-CN" altLang="en-US" dirty="0"/>
              <a:t>到地层 </a:t>
            </a:r>
            <a:r>
              <a:rPr lang="en-US" altLang="zh-CN" dirty="0"/>
              <a:t>HDFS </a:t>
            </a:r>
            <a:r>
              <a:rPr lang="zh-CN" altLang="en-US" dirty="0"/>
              <a:t>文件中 </a:t>
            </a:r>
            <a:r>
              <a:rPr lang="en-US" altLang="zh-CN" dirty="0"/>
              <a:t>(</a:t>
            </a:r>
            <a:r>
              <a:rPr lang="en-US" altLang="zh-CN" dirty="0" err="1"/>
              <a:t>HFile</a:t>
            </a:r>
            <a:r>
              <a:rPr lang="en-US" altLang="zh-CN" dirty="0"/>
              <a:t>)</a:t>
            </a:r>
            <a:r>
              <a:rPr lang="zh-CN" altLang="en-US" dirty="0"/>
              <a:t>，通常每个 </a:t>
            </a:r>
            <a:r>
              <a:rPr lang="en-US" altLang="zh-CN" dirty="0" err="1"/>
              <a:t>HRegion</a:t>
            </a:r>
            <a:r>
              <a:rPr lang="en-US" altLang="zh-CN" dirty="0"/>
              <a:t> </a:t>
            </a:r>
            <a:r>
              <a:rPr lang="zh-CN" altLang="en-US" dirty="0"/>
              <a:t>中的每个 </a:t>
            </a:r>
            <a:r>
              <a:rPr lang="en-US" altLang="zh-CN" dirty="0"/>
              <a:t>Column Family </a:t>
            </a:r>
            <a:r>
              <a:rPr lang="zh-CN" altLang="en-US" dirty="0"/>
              <a:t>有一个自己的</a:t>
            </a:r>
            <a:r>
              <a:rPr lang="en-US" altLang="zh-CN" dirty="0" err="1"/>
              <a:t>MemStore</a:t>
            </a:r>
            <a:r>
              <a:rPr lang="zh-CN" altLang="en-US" dirty="0"/>
              <a:t>。</a:t>
            </a:r>
            <a:endParaRPr lang="en-US" altLang="zh-CN" dirty="0"/>
          </a:p>
          <a:p>
            <a:endParaRPr lang="en-US" altLang="zh-CN" dirty="0"/>
          </a:p>
          <a:p>
            <a:r>
              <a:rPr lang="en-US" altLang="zh-CN" dirty="0"/>
              <a:t>5, </a:t>
            </a:r>
            <a:r>
              <a:rPr lang="en-US" altLang="zh-CN" dirty="0" err="1"/>
              <a:t>HFile</a:t>
            </a:r>
            <a:r>
              <a:rPr lang="en-US" altLang="zh-CN" dirty="0"/>
              <a:t>(</a:t>
            </a:r>
            <a:r>
              <a:rPr lang="en-US" altLang="zh-CN" dirty="0" err="1"/>
              <a:t>StoreFile</a:t>
            </a:r>
            <a:r>
              <a:rPr lang="en-US" altLang="zh-CN" dirty="0"/>
              <a:t>) </a:t>
            </a:r>
            <a:r>
              <a:rPr lang="zh-CN" altLang="en-US" dirty="0"/>
              <a:t>用于存储 </a:t>
            </a:r>
            <a:r>
              <a:rPr lang="en-US" altLang="zh-CN" dirty="0" err="1"/>
              <a:t>HBase</a:t>
            </a:r>
            <a:r>
              <a:rPr lang="en-US" altLang="zh-CN" dirty="0"/>
              <a:t> </a:t>
            </a:r>
            <a:r>
              <a:rPr lang="zh-CN" altLang="en-US" dirty="0"/>
              <a:t>的数据 </a:t>
            </a:r>
            <a:r>
              <a:rPr lang="en-US" altLang="zh-CN" dirty="0"/>
              <a:t>(Cell/</a:t>
            </a:r>
            <a:r>
              <a:rPr lang="en-US" altLang="zh-CN" dirty="0" err="1"/>
              <a:t>KeyValue</a:t>
            </a:r>
            <a:r>
              <a:rPr lang="en-US" altLang="zh-CN" dirty="0"/>
              <a:t>)</a:t>
            </a:r>
            <a:r>
              <a:rPr lang="zh-CN" altLang="en-US" dirty="0"/>
              <a:t>。在 </a:t>
            </a:r>
            <a:r>
              <a:rPr lang="en-US" altLang="zh-CN" dirty="0" err="1"/>
              <a:t>HFile</a:t>
            </a:r>
            <a:r>
              <a:rPr lang="en-US" altLang="zh-CN" dirty="0"/>
              <a:t> </a:t>
            </a:r>
            <a:r>
              <a:rPr lang="zh-CN" altLang="en-US" dirty="0"/>
              <a:t>中的数据是按</a:t>
            </a:r>
            <a:r>
              <a:rPr lang="en-US" altLang="zh-CN" dirty="0" err="1"/>
              <a:t>RowKey</a:t>
            </a:r>
            <a:r>
              <a:rPr lang="zh-CN" altLang="en-US" dirty="0"/>
              <a:t>、</a:t>
            </a:r>
            <a:r>
              <a:rPr lang="en-US" altLang="zh-CN" dirty="0"/>
              <a:t>Column Family</a:t>
            </a:r>
            <a:r>
              <a:rPr lang="zh-CN" altLang="en-US" dirty="0"/>
              <a:t>、</a:t>
            </a:r>
            <a:r>
              <a:rPr lang="en-US" altLang="zh-CN" dirty="0"/>
              <a:t>Column</a:t>
            </a:r>
            <a:r>
              <a:rPr lang="zh-CN" altLang="en-US" dirty="0"/>
              <a:t>排序，相同的 </a:t>
            </a:r>
            <a:r>
              <a:rPr lang="en-US" altLang="zh-CN" dirty="0"/>
              <a:t>Cell(</a:t>
            </a:r>
            <a:r>
              <a:rPr lang="zh-CN" altLang="en-US" dirty="0"/>
              <a:t>即这三个值都一样</a:t>
            </a:r>
            <a:r>
              <a:rPr lang="en-US" altLang="zh-CN" dirty="0"/>
              <a:t>)</a:t>
            </a:r>
            <a:r>
              <a:rPr lang="zh-CN" altLang="en-US" dirty="0"/>
              <a:t>，则按</a:t>
            </a:r>
            <a:r>
              <a:rPr lang="en-US" altLang="zh-CN" dirty="0"/>
              <a:t>timestamp</a:t>
            </a:r>
            <a:r>
              <a:rPr lang="zh-CN" altLang="en-US" dirty="0"/>
              <a:t>倒序排列。</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128</a:t>
            </a:fld>
            <a:endParaRPr lang="zh-CN" altLang="en-US"/>
          </a:p>
        </p:txBody>
      </p:sp>
    </p:spTree>
    <p:extLst>
      <p:ext uri="{BB962C8B-B14F-4D97-AF65-F5344CB8AC3E}">
        <p14:creationId xmlns:p14="http://schemas.microsoft.com/office/powerpoint/2010/main" val="64208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，当客户端发起一个 </a:t>
            </a:r>
            <a:r>
              <a:rPr lang="en-US" altLang="zh-CN" dirty="0"/>
              <a:t>Put </a:t>
            </a:r>
            <a:r>
              <a:rPr lang="zh-CN" altLang="en-US" dirty="0"/>
              <a:t>请求时，首先它从 </a:t>
            </a:r>
            <a:r>
              <a:rPr lang="en-US" altLang="zh-CN" dirty="0" err="1"/>
              <a:t>hbase:meta</a:t>
            </a:r>
            <a:r>
              <a:rPr lang="en-US" altLang="zh-CN" dirty="0"/>
              <a:t> </a:t>
            </a:r>
            <a:r>
              <a:rPr lang="zh-CN" altLang="en-US" dirty="0"/>
              <a:t>表中查出该 </a:t>
            </a:r>
            <a:r>
              <a:rPr lang="en-US" altLang="zh-CN" dirty="0"/>
              <a:t>Put </a:t>
            </a:r>
            <a:r>
              <a:rPr lang="zh-CN" altLang="en-US" dirty="0"/>
              <a:t>数据最终需要去的 </a:t>
            </a:r>
            <a:r>
              <a:rPr lang="en-US" altLang="zh-CN" dirty="0" err="1"/>
              <a:t>HRegionServer</a:t>
            </a:r>
            <a:r>
              <a:rPr lang="zh-CN" altLang="en-US" dirty="0"/>
              <a:t>。然后客户端将 </a:t>
            </a:r>
            <a:r>
              <a:rPr lang="en-US" altLang="zh-CN" dirty="0"/>
              <a:t>Put </a:t>
            </a:r>
            <a:r>
              <a:rPr lang="zh-CN" altLang="en-US" dirty="0"/>
              <a:t>请求发送给相应的 </a:t>
            </a:r>
            <a:r>
              <a:rPr lang="en-US" altLang="zh-CN" dirty="0" err="1"/>
              <a:t>HRegionServer</a:t>
            </a:r>
            <a:r>
              <a:rPr lang="zh-CN" altLang="en-US" dirty="0"/>
              <a:t>，在 </a:t>
            </a:r>
            <a:r>
              <a:rPr lang="en-US" altLang="zh-CN" dirty="0" err="1"/>
              <a:t>HRegionServer</a:t>
            </a:r>
            <a:r>
              <a:rPr lang="en-US" altLang="zh-CN" dirty="0"/>
              <a:t> </a:t>
            </a:r>
            <a:r>
              <a:rPr lang="zh-CN" altLang="en-US" dirty="0"/>
              <a:t>中它首先会将该 </a:t>
            </a:r>
            <a:r>
              <a:rPr lang="en-US" altLang="zh-CN" dirty="0"/>
              <a:t>Put </a:t>
            </a:r>
            <a:r>
              <a:rPr lang="zh-CN" altLang="en-US" dirty="0"/>
              <a:t>操作写入 </a:t>
            </a:r>
            <a:r>
              <a:rPr lang="en-US" altLang="zh-CN" dirty="0"/>
              <a:t>WAL </a:t>
            </a:r>
            <a:r>
              <a:rPr lang="zh-CN" altLang="en-US" dirty="0"/>
              <a:t>日志文件中</a:t>
            </a:r>
            <a:r>
              <a:rPr lang="en-US" altLang="zh-CN" dirty="0"/>
              <a:t>( Flush</a:t>
            </a:r>
            <a:r>
              <a:rPr lang="zh-CN" altLang="en-US" dirty="0"/>
              <a:t>到磁盘中</a:t>
            </a:r>
            <a:r>
              <a:rPr lang="en-US" altLang="zh-CN" dirty="0"/>
              <a:t>)</a:t>
            </a:r>
            <a:r>
              <a:rPr lang="zh-CN" altLang="en-US" dirty="0"/>
              <a:t>。</a:t>
            </a:r>
            <a:endParaRPr lang="en-US" altLang="zh-CN" dirty="0"/>
          </a:p>
          <a:p>
            <a:endParaRPr lang="en-US" altLang="zh-CN" dirty="0"/>
          </a:p>
          <a:p>
            <a:r>
              <a:rPr lang="en-US" altLang="zh-CN" dirty="0"/>
              <a:t>2</a:t>
            </a:r>
            <a:r>
              <a:rPr lang="zh-CN" altLang="en-US" dirty="0"/>
              <a:t>，写完 </a:t>
            </a:r>
            <a:r>
              <a:rPr lang="en-US" altLang="zh-CN" dirty="0"/>
              <a:t>WAL </a:t>
            </a:r>
            <a:r>
              <a:rPr lang="zh-CN" altLang="en-US" dirty="0"/>
              <a:t>日志文件后，</a:t>
            </a:r>
            <a:r>
              <a:rPr lang="en-US" altLang="zh-CN" dirty="0" err="1"/>
              <a:t>HRegionServer</a:t>
            </a:r>
            <a:r>
              <a:rPr lang="en-US" altLang="zh-CN" dirty="0"/>
              <a:t> </a:t>
            </a:r>
            <a:r>
              <a:rPr lang="zh-CN" altLang="en-US" dirty="0"/>
              <a:t>根据 </a:t>
            </a:r>
            <a:r>
              <a:rPr lang="en-US" altLang="zh-CN" dirty="0"/>
              <a:t>Put </a:t>
            </a:r>
            <a:r>
              <a:rPr lang="zh-CN" altLang="en-US" dirty="0"/>
              <a:t>中的 </a:t>
            </a:r>
            <a:r>
              <a:rPr lang="en-US" altLang="zh-CN" dirty="0" err="1"/>
              <a:t>TableName</a:t>
            </a:r>
            <a:r>
              <a:rPr lang="en-US" altLang="zh-CN" dirty="0"/>
              <a:t> </a:t>
            </a:r>
            <a:r>
              <a:rPr lang="zh-CN" altLang="en-US" dirty="0"/>
              <a:t>和 </a:t>
            </a:r>
            <a:r>
              <a:rPr lang="en-US" altLang="zh-CN" dirty="0" err="1"/>
              <a:t>RowKey</a:t>
            </a:r>
            <a:r>
              <a:rPr lang="en-US" altLang="zh-CN" dirty="0"/>
              <a:t> </a:t>
            </a:r>
            <a:r>
              <a:rPr lang="zh-CN" altLang="en-US" dirty="0"/>
              <a:t>找到对应的 </a:t>
            </a:r>
            <a:r>
              <a:rPr lang="en-US" altLang="zh-CN" dirty="0" err="1"/>
              <a:t>HRegion</a:t>
            </a:r>
            <a:r>
              <a:rPr lang="zh-CN" altLang="en-US" dirty="0"/>
              <a:t>，并根据 </a:t>
            </a:r>
            <a:r>
              <a:rPr lang="en-US" altLang="zh-CN" dirty="0"/>
              <a:t>Column Family </a:t>
            </a:r>
            <a:r>
              <a:rPr lang="zh-CN" altLang="en-US" dirty="0"/>
              <a:t>找到对应的 </a:t>
            </a:r>
            <a:r>
              <a:rPr lang="en-US" altLang="zh-CN" dirty="0" err="1"/>
              <a:t>HStore</a:t>
            </a:r>
            <a:r>
              <a:rPr lang="zh-CN" altLang="en-US" dirty="0"/>
              <a:t>，并将 </a:t>
            </a:r>
            <a:r>
              <a:rPr lang="en-US" altLang="zh-CN" dirty="0"/>
              <a:t>Put </a:t>
            </a:r>
            <a:r>
              <a:rPr lang="zh-CN" altLang="en-US" dirty="0"/>
              <a:t>写入到该 </a:t>
            </a:r>
            <a:r>
              <a:rPr lang="en-US" altLang="zh-CN" dirty="0" err="1"/>
              <a:t>HStore</a:t>
            </a:r>
            <a:r>
              <a:rPr lang="en-US" altLang="zh-CN" dirty="0"/>
              <a:t> </a:t>
            </a:r>
            <a:r>
              <a:rPr lang="zh-CN" altLang="en-US" dirty="0"/>
              <a:t>的 </a:t>
            </a:r>
            <a:r>
              <a:rPr lang="en-US" altLang="zh-CN" dirty="0" err="1"/>
              <a:t>MemStore</a:t>
            </a:r>
            <a:r>
              <a:rPr lang="en-US" altLang="zh-CN" dirty="0"/>
              <a:t> </a:t>
            </a:r>
            <a:r>
              <a:rPr lang="zh-CN" altLang="en-US" dirty="0"/>
              <a:t>中。此时写成功，并返回通知客户端。</a:t>
            </a:r>
            <a:endParaRPr lang="en-US" altLang="zh-CN" dirty="0"/>
          </a:p>
          <a:p>
            <a:endParaRPr lang="en-US" altLang="zh-CN" dirty="0"/>
          </a:p>
          <a:p>
            <a:r>
              <a:rPr lang="en-US" altLang="zh-CN" dirty="0"/>
              <a:t>3</a:t>
            </a:r>
            <a:r>
              <a:rPr lang="zh-CN" altLang="en-US" dirty="0"/>
              <a:t>，每一次 </a:t>
            </a:r>
            <a:r>
              <a:rPr lang="en-US" altLang="zh-CN" dirty="0"/>
              <a:t>Put/Delete </a:t>
            </a:r>
            <a:r>
              <a:rPr lang="zh-CN" altLang="en-US" dirty="0"/>
              <a:t>请求都是先写入到 </a:t>
            </a:r>
            <a:r>
              <a:rPr lang="en-US" altLang="zh-CN" dirty="0" err="1"/>
              <a:t>MemStore</a:t>
            </a:r>
            <a:r>
              <a:rPr lang="en-US" altLang="zh-CN" dirty="0"/>
              <a:t> </a:t>
            </a:r>
            <a:r>
              <a:rPr lang="zh-CN" altLang="en-US" dirty="0"/>
              <a:t>中，当 </a:t>
            </a:r>
            <a:r>
              <a:rPr lang="en-US" altLang="zh-CN" dirty="0" err="1"/>
              <a:t>MemStore</a:t>
            </a:r>
            <a:r>
              <a:rPr lang="en-US" altLang="zh-CN" dirty="0"/>
              <a:t> </a:t>
            </a:r>
            <a:r>
              <a:rPr lang="zh-CN" altLang="en-US" dirty="0"/>
              <a:t>满后会 </a:t>
            </a:r>
            <a:r>
              <a:rPr lang="en-US" altLang="zh-CN" dirty="0"/>
              <a:t>Flush </a:t>
            </a:r>
            <a:r>
              <a:rPr lang="zh-CN" altLang="en-US" dirty="0"/>
              <a:t>成一个新的 </a:t>
            </a:r>
            <a:r>
              <a:rPr lang="en-US" altLang="zh-CN" dirty="0" err="1"/>
              <a:t>StoreFile</a:t>
            </a:r>
            <a:r>
              <a:rPr lang="en-US" altLang="zh-CN" dirty="0"/>
              <a:t>(</a:t>
            </a:r>
            <a:r>
              <a:rPr lang="zh-CN" altLang="en-US" dirty="0"/>
              <a:t>底层实现是</a:t>
            </a:r>
            <a:r>
              <a:rPr lang="en-US" altLang="zh-CN" dirty="0" err="1"/>
              <a:t>HFile</a:t>
            </a:r>
            <a:r>
              <a:rPr lang="en-US" altLang="zh-CN" dirty="0"/>
              <a:t>)</a:t>
            </a:r>
            <a:r>
              <a:rPr lang="zh-CN" altLang="en-US" dirty="0"/>
              <a:t>，即一个 </a:t>
            </a:r>
            <a:r>
              <a:rPr lang="en-US" altLang="zh-CN" dirty="0" err="1"/>
              <a:t>HStore</a:t>
            </a:r>
            <a:r>
              <a:rPr lang="en-US" altLang="zh-CN" dirty="0"/>
              <a:t>(Column Family) </a:t>
            </a:r>
            <a:r>
              <a:rPr lang="zh-CN" altLang="en-US" dirty="0"/>
              <a:t>可以有</a:t>
            </a:r>
            <a:r>
              <a:rPr lang="en-US" altLang="zh-CN" dirty="0"/>
              <a:t>0</a:t>
            </a:r>
            <a:r>
              <a:rPr lang="zh-CN" altLang="en-US" dirty="0"/>
              <a:t>个或多个 </a:t>
            </a:r>
            <a:r>
              <a:rPr lang="en-US" altLang="zh-CN" dirty="0" err="1"/>
              <a:t>StoreFile</a:t>
            </a:r>
            <a:r>
              <a:rPr lang="en-US" altLang="zh-CN" dirty="0"/>
              <a:t>(</a:t>
            </a:r>
            <a:r>
              <a:rPr lang="en-US" altLang="zh-CN" dirty="0" err="1"/>
              <a:t>HFile</a:t>
            </a:r>
            <a:r>
              <a:rPr lang="en-US" altLang="zh-CN" dirty="0"/>
              <a:t>)</a:t>
            </a:r>
            <a:r>
              <a:rPr lang="zh-CN" altLang="en-US" dirty="0"/>
              <a:t>。有以下三种情况可以触发 </a:t>
            </a:r>
            <a:r>
              <a:rPr lang="en-US" altLang="zh-CN" dirty="0" err="1"/>
              <a:t>MemStore</a:t>
            </a:r>
            <a:r>
              <a:rPr lang="en-US" altLang="zh-CN" dirty="0"/>
              <a:t> </a:t>
            </a:r>
            <a:r>
              <a:rPr lang="zh-CN" altLang="en-US" dirty="0"/>
              <a:t>的 </a:t>
            </a:r>
            <a:r>
              <a:rPr lang="en-US" altLang="zh-CN" dirty="0"/>
              <a:t>Flush </a:t>
            </a:r>
            <a:r>
              <a:rPr lang="zh-CN" altLang="en-US" dirty="0"/>
              <a:t>动作，需要注意的是 </a:t>
            </a:r>
            <a:r>
              <a:rPr lang="en-US" altLang="zh-CN" dirty="0" err="1"/>
              <a:t>MemStore</a:t>
            </a:r>
            <a:r>
              <a:rPr lang="en-US" altLang="zh-CN" dirty="0"/>
              <a:t> </a:t>
            </a:r>
            <a:r>
              <a:rPr lang="zh-CN" altLang="en-US" dirty="0"/>
              <a:t>的最小 </a:t>
            </a:r>
            <a:r>
              <a:rPr lang="en-US" altLang="zh-CN" dirty="0"/>
              <a:t>Flush </a:t>
            </a:r>
            <a:r>
              <a:rPr lang="zh-CN" altLang="en-US" dirty="0"/>
              <a:t>单元是 </a:t>
            </a:r>
            <a:r>
              <a:rPr lang="en-US" altLang="zh-CN" dirty="0" err="1"/>
              <a:t>HRegion</a:t>
            </a:r>
            <a:r>
              <a:rPr lang="en-US" altLang="zh-CN" dirty="0"/>
              <a:t> </a:t>
            </a:r>
            <a:r>
              <a:rPr lang="zh-CN" altLang="en-US" dirty="0"/>
              <a:t>而不是单个 </a:t>
            </a:r>
            <a:r>
              <a:rPr lang="en-US" altLang="zh-CN" dirty="0" err="1"/>
              <a:t>MemStore</a:t>
            </a:r>
            <a:r>
              <a:rPr lang="zh-CN" altLang="en-US" dirty="0"/>
              <a:t>。（比如：当一个 </a:t>
            </a:r>
            <a:r>
              <a:rPr lang="en-US" altLang="zh-CN" dirty="0" err="1"/>
              <a:t>MemStore</a:t>
            </a:r>
            <a:r>
              <a:rPr lang="en-US" altLang="zh-CN" dirty="0"/>
              <a:t> </a:t>
            </a:r>
            <a:r>
              <a:rPr lang="zh-CN" altLang="en-US" dirty="0"/>
              <a:t>的大小超过了 </a:t>
            </a:r>
            <a:r>
              <a:rPr lang="en-US" altLang="zh-CN" dirty="0" err="1"/>
              <a:t>hbase.hregion.memstore.flush.size</a:t>
            </a:r>
            <a:r>
              <a:rPr lang="en-US" altLang="zh-CN" dirty="0"/>
              <a:t> </a:t>
            </a:r>
            <a:r>
              <a:rPr lang="zh-CN" altLang="en-US" dirty="0"/>
              <a:t>的大小，默认</a:t>
            </a:r>
            <a:r>
              <a:rPr lang="en-US" altLang="zh-CN" dirty="0"/>
              <a:t>128MB</a:t>
            </a:r>
            <a:r>
              <a:rPr lang="zh-CN" altLang="en-US" dirty="0"/>
              <a:t>。此时当前的 </a:t>
            </a:r>
            <a:r>
              <a:rPr lang="en-US" altLang="zh-CN" dirty="0" err="1"/>
              <a:t>HRegion</a:t>
            </a:r>
            <a:r>
              <a:rPr lang="en-US" altLang="zh-CN" dirty="0"/>
              <a:t> </a:t>
            </a:r>
            <a:r>
              <a:rPr lang="zh-CN" altLang="en-US" dirty="0"/>
              <a:t>中所有的 </a:t>
            </a:r>
            <a:r>
              <a:rPr lang="en-US" altLang="zh-CN" dirty="0" err="1"/>
              <a:t>MemStore</a:t>
            </a:r>
            <a:r>
              <a:rPr lang="en-US" altLang="zh-CN" dirty="0"/>
              <a:t> </a:t>
            </a:r>
            <a:r>
              <a:rPr lang="zh-CN" altLang="en-US" dirty="0"/>
              <a:t>会 </a:t>
            </a:r>
            <a:r>
              <a:rPr lang="en-US" altLang="zh-CN" dirty="0"/>
              <a:t>Flush </a:t>
            </a:r>
            <a:r>
              <a:rPr lang="zh-CN" altLang="en-US" dirty="0"/>
              <a:t>到 </a:t>
            </a:r>
            <a:r>
              <a:rPr lang="en-US" altLang="zh-CN" dirty="0"/>
              <a:t>HDFS </a:t>
            </a:r>
            <a:r>
              <a:rPr lang="zh-CN" altLang="en-US" dirty="0"/>
              <a:t>中。）</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129</a:t>
            </a:fld>
            <a:endParaRPr lang="zh-CN" altLang="en-US"/>
          </a:p>
        </p:txBody>
      </p:sp>
    </p:spTree>
    <p:extLst>
      <p:ext uri="{BB962C8B-B14F-4D97-AF65-F5344CB8AC3E}">
        <p14:creationId xmlns:p14="http://schemas.microsoft.com/office/powerpoint/2010/main" val="385472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我们知道在 </a:t>
            </a:r>
            <a:r>
              <a:rPr lang="en-US" altLang="zh-CN" dirty="0" err="1"/>
              <a:t>HBase</a:t>
            </a:r>
            <a:r>
              <a:rPr lang="en-US" altLang="zh-CN" dirty="0"/>
              <a:t> </a:t>
            </a:r>
            <a:r>
              <a:rPr lang="zh-CN" altLang="en-US" dirty="0"/>
              <a:t>写时，相同 </a:t>
            </a:r>
            <a:r>
              <a:rPr lang="en-US" altLang="zh-CN" dirty="0"/>
              <a:t>Cell(</a:t>
            </a:r>
            <a:r>
              <a:rPr lang="en-US" altLang="zh-CN" dirty="0" err="1"/>
              <a:t>RowKey</a:t>
            </a:r>
            <a:r>
              <a:rPr lang="en-US" altLang="zh-CN" dirty="0"/>
              <a:t>/</a:t>
            </a:r>
            <a:r>
              <a:rPr lang="en-US" altLang="zh-CN" dirty="0" err="1"/>
              <a:t>ColumnFamily</a:t>
            </a:r>
            <a:r>
              <a:rPr lang="en-US" altLang="zh-CN" dirty="0"/>
              <a:t>/Column</a:t>
            </a:r>
            <a:r>
              <a:rPr lang="zh-CN" altLang="en-US" dirty="0"/>
              <a:t>相同</a:t>
            </a:r>
            <a:r>
              <a:rPr lang="en-US" altLang="zh-CN" dirty="0"/>
              <a:t>) </a:t>
            </a:r>
            <a:r>
              <a:rPr lang="zh-CN" altLang="en-US" dirty="0"/>
              <a:t>并不保证在一起，甚至删除一个 </a:t>
            </a:r>
            <a:r>
              <a:rPr lang="en-US" altLang="zh-CN" dirty="0"/>
              <a:t>Cell </a:t>
            </a:r>
            <a:r>
              <a:rPr lang="zh-CN" altLang="en-US" dirty="0"/>
              <a:t>也只是写入一个新的 </a:t>
            </a:r>
            <a:r>
              <a:rPr lang="en-US" altLang="zh-CN" dirty="0"/>
              <a:t>Cell</a:t>
            </a:r>
            <a:r>
              <a:rPr lang="zh-CN" altLang="en-US" dirty="0"/>
              <a:t>，它含有 </a:t>
            </a:r>
            <a:r>
              <a:rPr lang="en-US" altLang="zh-CN" dirty="0"/>
              <a:t>Delete </a:t>
            </a:r>
            <a:r>
              <a:rPr lang="zh-CN" altLang="en-US" dirty="0"/>
              <a:t>标记，而不一定将一个 </a:t>
            </a:r>
            <a:r>
              <a:rPr lang="en-US" altLang="zh-CN" dirty="0"/>
              <a:t>Cell </a:t>
            </a:r>
            <a:r>
              <a:rPr lang="zh-CN" altLang="en-US" dirty="0"/>
              <a:t>真正删除了，因而这就引起了一个问题，如何实现读的问题？要解决这个问题，我们先来分析一下相同的</a:t>
            </a:r>
            <a:r>
              <a:rPr lang="en-US" altLang="zh-CN" dirty="0"/>
              <a:t>Cell </a:t>
            </a:r>
            <a:r>
              <a:rPr lang="zh-CN" altLang="en-US" dirty="0"/>
              <a:t>可能存在的位置：首先对新写入的 </a:t>
            </a:r>
            <a:r>
              <a:rPr lang="en-US" altLang="zh-CN" dirty="0"/>
              <a:t>Cell</a:t>
            </a:r>
            <a:r>
              <a:rPr lang="zh-CN" altLang="en-US" dirty="0"/>
              <a:t>，它会存在于 </a:t>
            </a:r>
            <a:r>
              <a:rPr lang="en-US" altLang="zh-CN" dirty="0" err="1"/>
              <a:t>MemStore</a:t>
            </a:r>
            <a:r>
              <a:rPr lang="en-US" altLang="zh-CN" dirty="0"/>
              <a:t> </a:t>
            </a:r>
            <a:r>
              <a:rPr lang="zh-CN" altLang="en-US" dirty="0"/>
              <a:t>中；然后对之前已经 </a:t>
            </a:r>
            <a:r>
              <a:rPr lang="en-US" altLang="zh-CN" dirty="0"/>
              <a:t>Flush </a:t>
            </a:r>
            <a:r>
              <a:rPr lang="zh-CN" altLang="en-US" dirty="0"/>
              <a:t>到 </a:t>
            </a:r>
            <a:r>
              <a:rPr lang="en-US" altLang="zh-CN" dirty="0"/>
              <a:t>HDFS </a:t>
            </a:r>
            <a:r>
              <a:rPr lang="zh-CN" altLang="en-US" dirty="0"/>
              <a:t>中的 </a:t>
            </a:r>
            <a:r>
              <a:rPr lang="en-US" altLang="zh-CN" dirty="0"/>
              <a:t>Cell</a:t>
            </a:r>
            <a:r>
              <a:rPr lang="zh-CN" altLang="en-US" dirty="0"/>
              <a:t>，它会存在于某个或某些 </a:t>
            </a:r>
            <a:r>
              <a:rPr lang="en-US" altLang="zh-CN" dirty="0" err="1"/>
              <a:t>StoreFile</a:t>
            </a:r>
            <a:r>
              <a:rPr lang="en-US" altLang="zh-CN" dirty="0"/>
              <a:t>(</a:t>
            </a:r>
            <a:r>
              <a:rPr lang="en-US" altLang="zh-CN" dirty="0" err="1"/>
              <a:t>HFile</a:t>
            </a:r>
            <a:r>
              <a:rPr lang="en-US" altLang="zh-CN" dirty="0"/>
              <a:t>) </a:t>
            </a:r>
            <a:r>
              <a:rPr lang="zh-CN" altLang="en-US" dirty="0"/>
              <a:t>中；最后，对刚读取过的 </a:t>
            </a:r>
            <a:r>
              <a:rPr lang="en-US" altLang="zh-CN" dirty="0"/>
              <a:t>Cell</a:t>
            </a:r>
            <a:r>
              <a:rPr lang="zh-CN" altLang="en-US" dirty="0"/>
              <a:t>，它可能存在于 </a:t>
            </a:r>
            <a:r>
              <a:rPr lang="en-US" altLang="zh-CN" dirty="0" err="1"/>
              <a:t>BlockCache</a:t>
            </a:r>
            <a:r>
              <a:rPr lang="en-US" altLang="zh-CN" dirty="0"/>
              <a:t> </a:t>
            </a:r>
            <a:r>
              <a:rPr lang="zh-CN" altLang="en-US" dirty="0"/>
              <a:t>中。既然相同的</a:t>
            </a:r>
            <a:r>
              <a:rPr lang="en-US" altLang="zh-CN" dirty="0"/>
              <a:t>Cell</a:t>
            </a:r>
            <a:r>
              <a:rPr lang="zh-CN" altLang="en-US" dirty="0"/>
              <a:t>可能存储在三个地方，在读取的时候只需要扫瞄这三个地方，然后将结果合并即可 </a:t>
            </a:r>
            <a:r>
              <a:rPr lang="en-US" altLang="zh-CN" dirty="0"/>
              <a:t>(Merge Read)</a:t>
            </a:r>
            <a:r>
              <a:rPr lang="zh-CN" altLang="en-US" dirty="0"/>
              <a:t>，在 </a:t>
            </a:r>
            <a:r>
              <a:rPr lang="en-US" altLang="zh-CN" dirty="0" err="1"/>
              <a:t>HBase</a:t>
            </a:r>
            <a:r>
              <a:rPr lang="en-US" altLang="zh-CN" dirty="0"/>
              <a:t> </a:t>
            </a:r>
            <a:r>
              <a:rPr lang="zh-CN" altLang="en-US" dirty="0"/>
              <a:t>中扫瞄的顺序依次是：</a:t>
            </a:r>
            <a:r>
              <a:rPr lang="en-US" altLang="zh-CN" dirty="0" err="1"/>
              <a:t>BlockCache</a:t>
            </a:r>
            <a:r>
              <a:rPr lang="zh-CN" altLang="en-US" dirty="0"/>
              <a:t>、</a:t>
            </a:r>
            <a:r>
              <a:rPr lang="en-US" altLang="zh-CN" dirty="0" err="1"/>
              <a:t>MemStore</a:t>
            </a:r>
            <a:r>
              <a:rPr lang="zh-CN" altLang="en-US" dirty="0"/>
              <a:t>、</a:t>
            </a:r>
            <a:r>
              <a:rPr lang="en-US" altLang="zh-CN" dirty="0" err="1"/>
              <a:t>StoreFile</a:t>
            </a:r>
            <a:r>
              <a:rPr lang="en-US" altLang="zh-CN" dirty="0"/>
              <a:t>(</a:t>
            </a:r>
            <a:r>
              <a:rPr lang="en-US" altLang="zh-CN" dirty="0" err="1"/>
              <a:t>HFile</a:t>
            </a:r>
            <a:r>
              <a:rPr lang="en-US" altLang="zh-CN" dirty="0"/>
              <a:t>)</a:t>
            </a:r>
            <a:r>
              <a:rPr lang="zh-CN" altLang="en-US" dirty="0"/>
              <a:t>。</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130</a:t>
            </a:fld>
            <a:endParaRPr lang="zh-CN" altLang="en-US"/>
          </a:p>
        </p:txBody>
      </p:sp>
    </p:spTree>
    <p:extLst>
      <p:ext uri="{BB962C8B-B14F-4D97-AF65-F5344CB8AC3E}">
        <p14:creationId xmlns:p14="http://schemas.microsoft.com/office/powerpoint/2010/main" val="2981365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New York Times Faced Challenge in 2007:</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Challenging and Complicated Computing Chore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http://www.greenm3.com/</a:t>
            </a:r>
            <a:r>
              <a:rPr lang="en-US" dirty="0" err="1"/>
              <a:t>gdcblog</a:t>
            </a:r>
            <a:r>
              <a:rPr lang="en-US" dirty="0"/>
              <a:t>/2008/11/5/nytimes-aws-cloud-computing-mistake-cost-240.html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C64CD30-58B9-E340-85C8-3A7E6909C79B}" type="slidenum">
              <a:rPr lang="en-US" smtClean="0"/>
              <a:t>44</a:t>
            </a:fld>
            <a:endParaRPr lang="en-US"/>
          </a:p>
        </p:txBody>
      </p:sp>
    </p:spTree>
    <p:extLst>
      <p:ext uri="{BB962C8B-B14F-4D97-AF65-F5344CB8AC3E}">
        <p14:creationId xmlns:p14="http://schemas.microsoft.com/office/powerpoint/2010/main" val="3003967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最初，一个 </a:t>
            </a:r>
            <a:r>
              <a:rPr lang="en-US" altLang="zh-CN" dirty="0"/>
              <a:t>Table </a:t>
            </a:r>
            <a:r>
              <a:rPr lang="zh-CN" altLang="en-US" dirty="0"/>
              <a:t>只有一个 </a:t>
            </a:r>
            <a:r>
              <a:rPr lang="en-US" altLang="zh-CN" dirty="0" err="1"/>
              <a:t>HRegion</a:t>
            </a:r>
            <a:r>
              <a:rPr lang="zh-CN" altLang="en-US" dirty="0"/>
              <a:t>，随着数据写入增加，如果一个 </a:t>
            </a:r>
            <a:r>
              <a:rPr lang="en-US" altLang="zh-CN" dirty="0" err="1"/>
              <a:t>HRegion</a:t>
            </a:r>
            <a:r>
              <a:rPr lang="en-US" altLang="zh-CN" dirty="0"/>
              <a:t> </a:t>
            </a:r>
            <a:r>
              <a:rPr lang="zh-CN" altLang="en-US" dirty="0"/>
              <a:t>到达一定的大小，就需要 </a:t>
            </a:r>
            <a:r>
              <a:rPr lang="en-US" altLang="zh-CN" dirty="0"/>
              <a:t>Split </a:t>
            </a:r>
            <a:r>
              <a:rPr lang="zh-CN" altLang="en-US" dirty="0"/>
              <a:t>成两个 </a:t>
            </a:r>
            <a:r>
              <a:rPr lang="en-US" altLang="zh-CN" dirty="0" err="1"/>
              <a:t>HRegion</a:t>
            </a:r>
            <a:r>
              <a:rPr lang="zh-CN" altLang="en-US" dirty="0"/>
              <a:t>，这个大小由 </a:t>
            </a:r>
            <a:r>
              <a:rPr lang="en-US" altLang="zh-CN" dirty="0" err="1"/>
              <a:t>hbase.hregion.max.filesize</a:t>
            </a:r>
            <a:r>
              <a:rPr lang="en-US" altLang="zh-CN" dirty="0"/>
              <a:t> </a:t>
            </a:r>
            <a:r>
              <a:rPr lang="zh-CN" altLang="en-US" dirty="0"/>
              <a:t>指定，默认为</a:t>
            </a:r>
            <a:r>
              <a:rPr lang="en-US" altLang="zh-CN" dirty="0"/>
              <a:t>10GB</a:t>
            </a:r>
            <a:r>
              <a:rPr lang="zh-CN" altLang="en-US" dirty="0"/>
              <a:t>。当 </a:t>
            </a:r>
            <a:r>
              <a:rPr lang="en-US" altLang="zh-CN" dirty="0"/>
              <a:t>split </a:t>
            </a:r>
            <a:r>
              <a:rPr lang="zh-CN" altLang="en-US" dirty="0"/>
              <a:t>时，两个新的 </a:t>
            </a:r>
            <a:r>
              <a:rPr lang="en-US" altLang="zh-CN" dirty="0" err="1"/>
              <a:t>HRegion</a:t>
            </a:r>
            <a:r>
              <a:rPr lang="en-US" altLang="zh-CN" dirty="0"/>
              <a:t> </a:t>
            </a:r>
            <a:r>
              <a:rPr lang="zh-CN" altLang="en-US" dirty="0"/>
              <a:t>会在同一个 </a:t>
            </a:r>
            <a:r>
              <a:rPr lang="en-US" altLang="zh-CN" dirty="0" err="1"/>
              <a:t>HRegionServer</a:t>
            </a:r>
            <a:r>
              <a:rPr lang="en-US" altLang="zh-CN" dirty="0"/>
              <a:t> </a:t>
            </a:r>
            <a:r>
              <a:rPr lang="zh-CN" altLang="en-US" dirty="0"/>
              <a:t>中创建，它们各自包含父 </a:t>
            </a:r>
            <a:r>
              <a:rPr lang="en-US" altLang="zh-CN" dirty="0" err="1"/>
              <a:t>HRegion</a:t>
            </a:r>
            <a:r>
              <a:rPr lang="en-US" altLang="zh-CN" dirty="0"/>
              <a:t> </a:t>
            </a:r>
            <a:r>
              <a:rPr lang="zh-CN" altLang="en-US" dirty="0"/>
              <a:t>一半的数据，当 </a:t>
            </a:r>
            <a:r>
              <a:rPr lang="en-US" altLang="zh-CN" dirty="0"/>
              <a:t>Split </a:t>
            </a:r>
            <a:r>
              <a:rPr lang="zh-CN" altLang="en-US" dirty="0"/>
              <a:t>完成后，父 </a:t>
            </a:r>
            <a:r>
              <a:rPr lang="en-US" altLang="zh-CN" dirty="0" err="1"/>
              <a:t>HRegion</a:t>
            </a:r>
            <a:r>
              <a:rPr lang="en-US" altLang="zh-CN" dirty="0"/>
              <a:t> </a:t>
            </a:r>
            <a:r>
              <a:rPr lang="zh-CN" altLang="en-US" dirty="0"/>
              <a:t>会下线，而新的两个子 </a:t>
            </a:r>
            <a:r>
              <a:rPr lang="en-US" altLang="zh-CN" dirty="0" err="1"/>
              <a:t>HRegion</a:t>
            </a:r>
            <a:r>
              <a:rPr lang="en-US" altLang="zh-CN" dirty="0"/>
              <a:t> </a:t>
            </a:r>
            <a:r>
              <a:rPr lang="zh-CN" altLang="en-US" dirty="0"/>
              <a:t>会向 </a:t>
            </a:r>
            <a:r>
              <a:rPr lang="en-US" altLang="zh-CN" dirty="0" err="1"/>
              <a:t>HMaster</a:t>
            </a:r>
            <a:r>
              <a:rPr lang="en-US" altLang="zh-CN" dirty="0"/>
              <a:t> </a:t>
            </a:r>
            <a:r>
              <a:rPr lang="zh-CN" altLang="en-US" dirty="0"/>
              <a:t>注册上线，处于负载均衡的考虑，这两个新的 </a:t>
            </a:r>
            <a:r>
              <a:rPr lang="en-US" altLang="zh-CN" dirty="0" err="1"/>
              <a:t>HRegion</a:t>
            </a:r>
            <a:r>
              <a:rPr lang="en-US" altLang="zh-CN" dirty="0"/>
              <a:t> </a:t>
            </a:r>
            <a:r>
              <a:rPr lang="zh-CN" altLang="en-US" dirty="0"/>
              <a:t>可能会被 </a:t>
            </a:r>
            <a:r>
              <a:rPr lang="en-US" altLang="zh-CN" dirty="0" err="1"/>
              <a:t>HMaster</a:t>
            </a:r>
            <a:r>
              <a:rPr lang="en-US" altLang="zh-CN" dirty="0"/>
              <a:t> </a:t>
            </a:r>
            <a:r>
              <a:rPr lang="zh-CN" altLang="en-US" dirty="0"/>
              <a:t>分配到其他的 </a:t>
            </a:r>
            <a:r>
              <a:rPr lang="en-US" altLang="zh-CN" dirty="0" err="1"/>
              <a:t>HRegionServer</a:t>
            </a:r>
            <a:r>
              <a:rPr lang="en-US" altLang="zh-CN" dirty="0"/>
              <a:t> </a:t>
            </a:r>
            <a:r>
              <a:rPr lang="zh-CN" altLang="en-US" dirty="0"/>
              <a:t>中。</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131</a:t>
            </a:fld>
            <a:endParaRPr lang="zh-CN" altLang="en-US"/>
          </a:p>
        </p:txBody>
      </p:sp>
    </p:spTree>
    <p:extLst>
      <p:ext uri="{BB962C8B-B14F-4D97-AF65-F5344CB8AC3E}">
        <p14:creationId xmlns:p14="http://schemas.microsoft.com/office/powerpoint/2010/main" val="1534661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 </a:t>
            </a:r>
            <a:r>
              <a:rPr lang="en-US" altLang="zh-CN" dirty="0" err="1"/>
              <a:t>HRegion</a:t>
            </a:r>
            <a:r>
              <a:rPr lang="en-US" altLang="zh-CN" dirty="0"/>
              <a:t> Split </a:t>
            </a:r>
            <a:r>
              <a:rPr lang="zh-CN" altLang="en-US" dirty="0"/>
              <a:t>后，两个新的 </a:t>
            </a:r>
            <a:r>
              <a:rPr lang="en-US" altLang="zh-CN" dirty="0" err="1"/>
              <a:t>HRegion</a:t>
            </a:r>
            <a:r>
              <a:rPr lang="en-US" altLang="zh-CN" dirty="0"/>
              <a:t> </a:t>
            </a:r>
            <a:r>
              <a:rPr lang="zh-CN" altLang="en-US" dirty="0"/>
              <a:t>最初会和之前的父 </a:t>
            </a:r>
            <a:r>
              <a:rPr lang="en-US" altLang="zh-CN" dirty="0" err="1"/>
              <a:t>HRegion</a:t>
            </a:r>
            <a:r>
              <a:rPr lang="en-US" altLang="zh-CN" dirty="0"/>
              <a:t> </a:t>
            </a:r>
            <a:r>
              <a:rPr lang="zh-CN" altLang="en-US" dirty="0"/>
              <a:t>在相同的 </a:t>
            </a:r>
            <a:r>
              <a:rPr lang="en-US" altLang="zh-CN" dirty="0" err="1"/>
              <a:t>HRegionServer</a:t>
            </a:r>
            <a:r>
              <a:rPr lang="en-US" altLang="zh-CN" dirty="0"/>
              <a:t> </a:t>
            </a:r>
            <a:r>
              <a:rPr lang="zh-CN" altLang="en-US" dirty="0"/>
              <a:t>上，出于负载均衡的考虑，</a:t>
            </a:r>
            <a:r>
              <a:rPr lang="en-US" altLang="zh-CN" dirty="0" err="1"/>
              <a:t>HMaster</a:t>
            </a:r>
            <a:r>
              <a:rPr lang="en-US" altLang="zh-CN" dirty="0"/>
              <a:t> </a:t>
            </a:r>
            <a:r>
              <a:rPr lang="zh-CN" altLang="en-US" dirty="0"/>
              <a:t>可能会将其中的一个甚至两个重新分配的其他的 </a:t>
            </a:r>
            <a:r>
              <a:rPr lang="en-US" altLang="zh-CN" dirty="0" err="1"/>
              <a:t>HRegionServer</a:t>
            </a:r>
            <a:r>
              <a:rPr lang="zh-CN" altLang="en-US" dirty="0"/>
              <a:t>中，此时会引起有些</a:t>
            </a:r>
            <a:r>
              <a:rPr lang="en-US" altLang="zh-CN" dirty="0" err="1"/>
              <a:t>HRegionServer</a:t>
            </a:r>
            <a:r>
              <a:rPr lang="en-US" altLang="zh-CN" dirty="0"/>
              <a:t> </a:t>
            </a:r>
            <a:r>
              <a:rPr lang="zh-CN" altLang="en-US" dirty="0"/>
              <a:t>处理的数据在其他节点上，直到下一次 </a:t>
            </a:r>
            <a:r>
              <a:rPr lang="en-US" altLang="zh-CN" dirty="0"/>
              <a:t>Major Compaction </a:t>
            </a:r>
            <a:r>
              <a:rPr lang="zh-CN" altLang="en-US" dirty="0"/>
              <a:t>（大合并）将数据从远端的节点移动到本地节点。</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132</a:t>
            </a:fld>
            <a:endParaRPr lang="zh-CN" altLang="en-US"/>
          </a:p>
        </p:txBody>
      </p:sp>
    </p:spTree>
    <p:extLst>
      <p:ext uri="{BB962C8B-B14F-4D97-AF65-F5344CB8AC3E}">
        <p14:creationId xmlns:p14="http://schemas.microsoft.com/office/powerpoint/2010/main" val="3607613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当一台 </a:t>
            </a:r>
            <a:r>
              <a:rPr lang="en-US" altLang="zh-CN" dirty="0" err="1"/>
              <a:t>HRegionServer</a:t>
            </a:r>
            <a:r>
              <a:rPr lang="en-US" altLang="zh-CN" dirty="0"/>
              <a:t> </a:t>
            </a:r>
            <a:r>
              <a:rPr lang="zh-CN" altLang="en-US" dirty="0"/>
              <a:t>宕机时，由于它不再发送 </a:t>
            </a:r>
            <a:r>
              <a:rPr lang="en-US" altLang="zh-CN" dirty="0"/>
              <a:t>Heartbeat </a:t>
            </a:r>
            <a:r>
              <a:rPr lang="zh-CN" altLang="en-US" dirty="0"/>
              <a:t>给 </a:t>
            </a:r>
            <a:r>
              <a:rPr lang="en-US" altLang="zh-CN" dirty="0" err="1"/>
              <a:t>ZooKeeper</a:t>
            </a:r>
            <a:r>
              <a:rPr lang="en-US" altLang="zh-CN" dirty="0"/>
              <a:t> </a:t>
            </a:r>
            <a:r>
              <a:rPr lang="zh-CN" altLang="en-US" dirty="0"/>
              <a:t>而被监测到，此时 </a:t>
            </a:r>
            <a:r>
              <a:rPr lang="en-US" altLang="zh-CN" dirty="0" err="1"/>
              <a:t>ZooKeeper</a:t>
            </a:r>
            <a:r>
              <a:rPr lang="en-US" altLang="zh-CN" dirty="0"/>
              <a:t> </a:t>
            </a:r>
            <a:r>
              <a:rPr lang="zh-CN" altLang="en-US" dirty="0"/>
              <a:t>会通知 </a:t>
            </a:r>
            <a:r>
              <a:rPr lang="en-US" altLang="zh-CN" dirty="0" err="1"/>
              <a:t>HMaster</a:t>
            </a:r>
            <a:r>
              <a:rPr lang="zh-CN" altLang="en-US" dirty="0"/>
              <a:t>，</a:t>
            </a:r>
            <a:r>
              <a:rPr lang="en-US" altLang="zh-CN" dirty="0" err="1"/>
              <a:t>HMaster</a:t>
            </a:r>
            <a:r>
              <a:rPr lang="en-US" altLang="zh-CN" dirty="0"/>
              <a:t> </a:t>
            </a:r>
            <a:r>
              <a:rPr lang="zh-CN" altLang="en-US" dirty="0"/>
              <a:t>会检测到哪台 </a:t>
            </a:r>
            <a:r>
              <a:rPr lang="en-US" altLang="zh-CN" dirty="0" err="1"/>
              <a:t>HRegionServer</a:t>
            </a:r>
            <a:r>
              <a:rPr lang="en-US" altLang="zh-CN" dirty="0"/>
              <a:t> </a:t>
            </a:r>
            <a:r>
              <a:rPr lang="zh-CN" altLang="en-US" dirty="0"/>
              <a:t>宕机，它将宕机的 </a:t>
            </a:r>
            <a:r>
              <a:rPr lang="en-US" altLang="zh-CN" dirty="0" err="1"/>
              <a:t>HRegionServer</a:t>
            </a:r>
            <a:r>
              <a:rPr lang="en-US" altLang="zh-CN" dirty="0"/>
              <a:t> </a:t>
            </a:r>
            <a:r>
              <a:rPr lang="zh-CN" altLang="en-US" dirty="0"/>
              <a:t>中的 </a:t>
            </a:r>
            <a:r>
              <a:rPr lang="en-US" altLang="zh-CN" dirty="0" err="1"/>
              <a:t>HRegion</a:t>
            </a:r>
            <a:r>
              <a:rPr lang="en-US" altLang="zh-CN" dirty="0"/>
              <a:t> </a:t>
            </a:r>
            <a:r>
              <a:rPr lang="zh-CN" altLang="en-US" dirty="0"/>
              <a:t>重新分配给其他的 </a:t>
            </a:r>
            <a:r>
              <a:rPr lang="en-US" altLang="zh-CN" dirty="0" err="1"/>
              <a:t>HRegionServer</a:t>
            </a:r>
            <a:r>
              <a:rPr lang="zh-CN" altLang="en-US" dirty="0"/>
              <a:t>，同时 </a:t>
            </a:r>
            <a:r>
              <a:rPr lang="en-US" altLang="zh-CN" dirty="0" err="1"/>
              <a:t>HMaster</a:t>
            </a:r>
            <a:r>
              <a:rPr lang="en-US" altLang="zh-CN" dirty="0"/>
              <a:t> </a:t>
            </a:r>
            <a:r>
              <a:rPr lang="zh-CN" altLang="en-US" dirty="0"/>
              <a:t>会把宕机的 </a:t>
            </a:r>
            <a:r>
              <a:rPr lang="en-US" altLang="zh-CN" dirty="0" err="1"/>
              <a:t>HRegionServer</a:t>
            </a:r>
            <a:r>
              <a:rPr lang="en-US" altLang="zh-CN" dirty="0"/>
              <a:t> </a:t>
            </a:r>
            <a:r>
              <a:rPr lang="zh-CN" altLang="en-US" dirty="0"/>
              <a:t>相关的 </a:t>
            </a:r>
            <a:r>
              <a:rPr lang="en-US" altLang="zh-CN" dirty="0"/>
              <a:t>WAL </a:t>
            </a:r>
            <a:r>
              <a:rPr lang="zh-CN" altLang="en-US" dirty="0"/>
              <a:t>拆分分配给相应的</a:t>
            </a:r>
            <a:r>
              <a:rPr lang="en-US" altLang="zh-CN" dirty="0" err="1"/>
              <a:t>HRegionServer</a:t>
            </a:r>
            <a:r>
              <a:rPr lang="en-US" altLang="zh-CN" dirty="0"/>
              <a:t> (</a:t>
            </a:r>
            <a:r>
              <a:rPr lang="zh-CN" altLang="en-US" dirty="0"/>
              <a:t>将拆分出的</a:t>
            </a:r>
            <a:r>
              <a:rPr lang="en-US" altLang="zh-CN" dirty="0"/>
              <a:t>WAL</a:t>
            </a:r>
            <a:r>
              <a:rPr lang="zh-CN" altLang="en-US" dirty="0"/>
              <a:t>文件写入对应的目的 </a:t>
            </a:r>
            <a:r>
              <a:rPr lang="en-US" altLang="zh-CN" dirty="0" err="1"/>
              <a:t>HRegionServer</a:t>
            </a:r>
            <a:r>
              <a:rPr lang="en-US" altLang="zh-CN" dirty="0"/>
              <a:t> </a:t>
            </a:r>
            <a:r>
              <a:rPr lang="zh-CN" altLang="en-US" dirty="0"/>
              <a:t>的 </a:t>
            </a:r>
            <a:r>
              <a:rPr lang="en-US" altLang="zh-CN" dirty="0"/>
              <a:t>WAL </a:t>
            </a:r>
            <a:r>
              <a:rPr lang="zh-CN" altLang="en-US" dirty="0"/>
              <a:t>目录中，并写入对应的 </a:t>
            </a:r>
            <a:r>
              <a:rPr lang="en-US" altLang="zh-CN" dirty="0" err="1"/>
              <a:t>DataNode</a:t>
            </a:r>
            <a:r>
              <a:rPr lang="zh-CN" altLang="en-US" dirty="0"/>
              <a:t>中），从而这些 </a:t>
            </a:r>
            <a:r>
              <a:rPr lang="en-US" altLang="zh-CN" dirty="0" err="1"/>
              <a:t>HRegionServer</a:t>
            </a:r>
            <a:r>
              <a:rPr lang="en-US" altLang="zh-CN" dirty="0"/>
              <a:t> </a:t>
            </a:r>
            <a:r>
              <a:rPr lang="zh-CN" altLang="en-US" dirty="0"/>
              <a:t>可以 </a:t>
            </a:r>
            <a:r>
              <a:rPr lang="en-US" altLang="zh-CN" dirty="0"/>
              <a:t>Replay </a:t>
            </a:r>
            <a:r>
              <a:rPr lang="zh-CN" altLang="en-US" dirty="0"/>
              <a:t>分到的 </a:t>
            </a:r>
            <a:r>
              <a:rPr lang="en-US" altLang="zh-CN" dirty="0"/>
              <a:t>WAL </a:t>
            </a:r>
            <a:r>
              <a:rPr lang="zh-CN" altLang="en-US" dirty="0"/>
              <a:t>来重建 </a:t>
            </a:r>
            <a:r>
              <a:rPr lang="en-US" altLang="zh-CN" dirty="0" err="1"/>
              <a:t>MemStore</a:t>
            </a:r>
            <a:r>
              <a:rPr lang="zh-CN" altLang="en-US" dirty="0"/>
              <a:t>。</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133</a:t>
            </a:fld>
            <a:endParaRPr lang="zh-CN" altLang="en-US"/>
          </a:p>
        </p:txBody>
      </p:sp>
    </p:spTree>
    <p:extLst>
      <p:ext uri="{BB962C8B-B14F-4D97-AF65-F5344CB8AC3E}">
        <p14:creationId xmlns:p14="http://schemas.microsoft.com/office/powerpoint/2010/main" val="1730921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Column Family</a:t>
            </a:r>
            <a:r>
              <a:rPr lang="zh-CN" altLang="en-US" dirty="0"/>
              <a:t>的提出就是为了在上面两种方案中做一个折中。</a:t>
            </a:r>
            <a:r>
              <a:rPr lang="en-US" altLang="zh-CN" dirty="0" err="1"/>
              <a:t>HBase</a:t>
            </a:r>
            <a:r>
              <a:rPr lang="zh-CN" altLang="en-US" dirty="0"/>
              <a:t>中将一个</a:t>
            </a:r>
            <a:r>
              <a:rPr lang="en-US" altLang="zh-CN" dirty="0"/>
              <a:t>Column Family</a:t>
            </a:r>
            <a:r>
              <a:rPr lang="zh-CN" altLang="en-US" dirty="0"/>
              <a:t>中的列存在一起，而不同</a:t>
            </a:r>
            <a:r>
              <a:rPr lang="en-US" altLang="zh-CN" dirty="0"/>
              <a:t>Column Family</a:t>
            </a:r>
            <a:r>
              <a:rPr lang="zh-CN" altLang="en-US" dirty="0"/>
              <a:t>的数据则分开。 由于在</a:t>
            </a:r>
            <a:r>
              <a:rPr lang="en-US" altLang="zh-CN" dirty="0" err="1"/>
              <a:t>HBase</a:t>
            </a:r>
            <a:r>
              <a:rPr lang="zh-CN" altLang="en-US" dirty="0"/>
              <a:t>中</a:t>
            </a:r>
            <a:r>
              <a:rPr lang="en-US" altLang="zh-CN" dirty="0"/>
              <a:t>Column Family</a:t>
            </a:r>
            <a:r>
              <a:rPr lang="zh-CN" altLang="en-US" dirty="0"/>
              <a:t>的数量通常很小，同时</a:t>
            </a:r>
            <a:r>
              <a:rPr lang="en-US" altLang="zh-CN" dirty="0" err="1"/>
              <a:t>HBase</a:t>
            </a:r>
            <a:r>
              <a:rPr lang="zh-CN" altLang="en-US" dirty="0"/>
              <a:t>建议把经常一起访问的比较类似的列放在同一个</a:t>
            </a:r>
            <a:r>
              <a:rPr lang="en-US" altLang="zh-CN" dirty="0"/>
              <a:t>Column Family</a:t>
            </a:r>
            <a:r>
              <a:rPr lang="zh-CN" altLang="en-US" dirty="0"/>
              <a:t>中，这样就可以在访问少数几个列时，只读取尽量少的数据。</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134</a:t>
            </a:fld>
            <a:endParaRPr lang="zh-CN" altLang="en-US"/>
          </a:p>
        </p:txBody>
      </p:sp>
    </p:spTree>
    <p:extLst>
      <p:ext uri="{BB962C8B-B14F-4D97-AF65-F5344CB8AC3E}">
        <p14:creationId xmlns:p14="http://schemas.microsoft.com/office/powerpoint/2010/main" val="3291172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CAE55A-BC47-4381-9B07-348FF5056AC1}" type="slidenum">
              <a:rPr lang="zh-CN" altLang="en-US" smtClean="0"/>
              <a:t>135</a:t>
            </a:fld>
            <a:endParaRPr lang="zh-CN" altLang="en-US"/>
          </a:p>
        </p:txBody>
      </p:sp>
    </p:spTree>
    <p:extLst>
      <p:ext uri="{BB962C8B-B14F-4D97-AF65-F5344CB8AC3E}">
        <p14:creationId xmlns:p14="http://schemas.microsoft.com/office/powerpoint/2010/main" val="2643242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 </a:t>
            </a:r>
            <a:r>
              <a:rPr lang="zh-CN" altLang="en-US" dirty="0"/>
              <a:t>如何改进行存储和列存储都有其各自的缺点，假如我们希望能够使用某一种方式，但是又涉及到一些他们劣势方面的场景应用，那么该如何优化。</a:t>
            </a:r>
            <a:endParaRPr lang="en-US" altLang="zh-CN" dirty="0"/>
          </a:p>
          <a:p>
            <a:r>
              <a:rPr lang="zh-CN" altLang="en-US" dirty="0"/>
              <a:t>优化思路：行存储读取过程中避免产生冗余数据，列存储提高写入效率和数据完整性。</a:t>
            </a:r>
            <a:endParaRPr lang="en-US" altLang="zh-CN" dirty="0"/>
          </a:p>
          <a:p>
            <a:endParaRPr lang="en-US" altLang="zh-CN" dirty="0"/>
          </a:p>
          <a:p>
            <a:r>
              <a:rPr lang="zh-CN" altLang="en-US" dirty="0"/>
              <a:t>行存储的改进：减少冗余数据</a:t>
            </a:r>
            <a:endParaRPr lang="en-US" altLang="zh-CN" dirty="0"/>
          </a:p>
          <a:p>
            <a:r>
              <a:rPr lang="en-US" altLang="zh-CN" dirty="0"/>
              <a:t>1</a:t>
            </a:r>
            <a:r>
              <a:rPr lang="zh-CN" altLang="en-US" dirty="0"/>
              <a:t>、首先是用户在定义数据时避免冗余列的产生；</a:t>
            </a:r>
            <a:endParaRPr lang="en-US" altLang="zh-CN" dirty="0"/>
          </a:p>
          <a:p>
            <a:r>
              <a:rPr lang="en-US" altLang="zh-CN" dirty="0"/>
              <a:t>2</a:t>
            </a:r>
            <a:r>
              <a:rPr lang="zh-CN" altLang="en-US" dirty="0"/>
              <a:t>、其次是优化数据存储记录结构，保证从磁盘读出的数据进入内存后，能够被快速分解，消除冗余列。</a:t>
            </a:r>
            <a:endParaRPr lang="en-US" altLang="zh-CN" dirty="0"/>
          </a:p>
          <a:p>
            <a:endParaRPr lang="en-US" altLang="zh-CN" dirty="0"/>
          </a:p>
          <a:p>
            <a:r>
              <a:rPr lang="zh-CN" altLang="en-US" dirty="0"/>
              <a:t>列存储的改进：提高写入效率和数据完整性</a:t>
            </a:r>
            <a:endParaRPr lang="en-US" altLang="zh-CN" dirty="0"/>
          </a:p>
          <a:p>
            <a:r>
              <a:rPr lang="en-US" altLang="zh-CN" dirty="0"/>
              <a:t>1</a:t>
            </a:r>
            <a:r>
              <a:rPr lang="zh-CN" altLang="en-US" dirty="0"/>
              <a:t>、在计算机上安装多块硬盘，以多线程并行的方式读写它们。多块硬盘并行工作可以减少磁盘读写竞用，这种方式对提高处理效率优势十分明显。缺点是需要更多的硬盘，这会增加投入成本，在大规模数据处理应用中是不小的数目。</a:t>
            </a:r>
            <a:endParaRPr lang="en-US" altLang="zh-CN" dirty="0"/>
          </a:p>
          <a:p>
            <a:r>
              <a:rPr lang="en-US" altLang="zh-CN" dirty="0"/>
              <a:t>2</a:t>
            </a:r>
            <a:r>
              <a:rPr lang="zh-CN" altLang="en-US" dirty="0"/>
              <a:t>、考虑在写入过程中加入类似关系数据库的“回滚”机制，当某一列发生写入失败时，此前写入的数据全部失效，同时加入散列码校验，进一步保证数据完整性。</a:t>
            </a:r>
            <a:endParaRPr lang="en-US" altLang="zh-CN" dirty="0"/>
          </a:p>
          <a:p>
            <a:endParaRPr lang="en-US" altLang="zh-CN" dirty="0"/>
          </a:p>
          <a:p>
            <a:r>
              <a:rPr lang="zh-CN" altLang="en-US" dirty="0"/>
              <a:t>这两种存储方案还有一个共同改进的地方：频繁的小量的数据写入对磁盘影响很大，更好的解决办法是将数据在内存中暂时保存并整理，达到一定数量后，一次性写入磁盘，这样消耗时间更少一些。目前机械磁盘的写入速度在 </a:t>
            </a:r>
            <a:r>
              <a:rPr lang="en-US" altLang="zh-CN" dirty="0"/>
              <a:t>20M-50M/ </a:t>
            </a:r>
            <a:r>
              <a:rPr lang="zh-CN" altLang="en-US" dirty="0"/>
              <a:t>秒之间，能够以批量的方式写入磁盘，效果也是不错的。</a:t>
            </a:r>
          </a:p>
        </p:txBody>
      </p:sp>
      <p:sp>
        <p:nvSpPr>
          <p:cNvPr id="4" name="灯片编号占位符 3"/>
          <p:cNvSpPr>
            <a:spLocks noGrp="1"/>
          </p:cNvSpPr>
          <p:nvPr>
            <p:ph type="sldNum" sz="quarter" idx="5"/>
          </p:nvPr>
        </p:nvSpPr>
        <p:spPr/>
        <p:txBody>
          <a:bodyPr/>
          <a:lstStyle/>
          <a:p>
            <a:fld id="{F3CAE55A-BC47-4381-9B07-348FF5056AC1}" type="slidenum">
              <a:rPr lang="zh-CN" altLang="en-US" smtClean="0"/>
              <a:t>137</a:t>
            </a:fld>
            <a:endParaRPr lang="zh-CN" altLang="en-US"/>
          </a:p>
        </p:txBody>
      </p:sp>
    </p:spTree>
    <p:extLst>
      <p:ext uri="{BB962C8B-B14F-4D97-AF65-F5344CB8AC3E}">
        <p14:creationId xmlns:p14="http://schemas.microsoft.com/office/powerpoint/2010/main" val="1723947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将具有相同数据类型的值存储在一起（例如，数字与数字在一起，字符串与字符串在一起）可以提高压缩率。我们可以根据不同的数据类型使用不同的压缩算法，并为每种情况选择最有效的压缩方法。</a:t>
            </a:r>
            <a:endParaRPr lang="zh-CN" altLang="en-US" dirty="0"/>
          </a:p>
        </p:txBody>
      </p:sp>
      <p:sp>
        <p:nvSpPr>
          <p:cNvPr id="4" name="灯片编号占位符 3"/>
          <p:cNvSpPr>
            <a:spLocks noGrp="1"/>
          </p:cNvSpPr>
          <p:nvPr>
            <p:ph type="sldNum" sz="quarter" idx="5"/>
          </p:nvPr>
        </p:nvSpPr>
        <p:spPr/>
        <p:txBody>
          <a:bodyPr/>
          <a:lstStyle/>
          <a:p>
            <a:fld id="{F3CAE55A-BC47-4381-9B07-348FF5056AC1}" type="slidenum">
              <a:rPr lang="zh-CN" altLang="en-US" smtClean="0"/>
              <a:t>138</a:t>
            </a:fld>
            <a:endParaRPr lang="zh-CN" altLang="en-US"/>
          </a:p>
        </p:txBody>
      </p:sp>
    </p:spTree>
    <p:extLst>
      <p:ext uri="{BB962C8B-B14F-4D97-AF65-F5344CB8AC3E}">
        <p14:creationId xmlns:p14="http://schemas.microsoft.com/office/powerpoint/2010/main" val="156798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执行</a:t>
            </a:r>
            <a:r>
              <a:rPr lang="en-US" altLang="zh-CN" dirty="0"/>
              <a:t>put</a:t>
            </a:r>
            <a:r>
              <a:rPr lang="zh-CN" altLang="en-US" dirty="0"/>
              <a:t>命令</a:t>
            </a:r>
            <a:r>
              <a:rPr lang="en-US" altLang="zh-CN" dirty="0"/>
              <a:t>,put '</a:t>
            </a:r>
            <a:r>
              <a:rPr lang="en-US" altLang="zh-CN" dirty="0" err="1"/>
              <a:t>namspace:table</a:t>
            </a:r>
            <a:r>
              <a:rPr lang="en-US" altLang="zh-CN" dirty="0"/>
              <a:t>','</a:t>
            </a:r>
            <a:r>
              <a:rPr lang="en-US" altLang="zh-CN" dirty="0" err="1"/>
              <a:t>rowkey</a:t>
            </a:r>
            <a:r>
              <a:rPr lang="en-US" altLang="zh-CN" dirty="0"/>
              <a:t>','</a:t>
            </a:r>
            <a:r>
              <a:rPr lang="en-US" altLang="zh-CN" dirty="0" err="1"/>
              <a:t>clonmu</a:t>
            </a:r>
            <a:r>
              <a:rPr lang="en-US" altLang="zh-CN" dirty="0"/>
              <a:t>','value'</a:t>
            </a:r>
          </a:p>
          <a:p>
            <a:r>
              <a:rPr lang="en-US" altLang="zh-CN" dirty="0"/>
              <a:t>1.</a:t>
            </a:r>
            <a:r>
              <a:rPr lang="zh-CN" altLang="en-US" dirty="0"/>
              <a:t>客户端首先访问</a:t>
            </a:r>
            <a:r>
              <a:rPr lang="en-US" altLang="zh-CN" dirty="0"/>
              <a:t>zookeeper,</a:t>
            </a:r>
            <a:r>
              <a:rPr lang="zh-CN" altLang="en-US" dirty="0"/>
              <a:t>获取存储元数据</a:t>
            </a:r>
            <a:r>
              <a:rPr lang="en-US" altLang="zh-CN" dirty="0"/>
              <a:t>meta</a:t>
            </a:r>
            <a:r>
              <a:rPr lang="zh-CN" altLang="en-US" dirty="0"/>
              <a:t>表所在的</a:t>
            </a:r>
            <a:r>
              <a:rPr lang="en-US" altLang="zh-CN" dirty="0" err="1"/>
              <a:t>ReginServer</a:t>
            </a:r>
            <a:r>
              <a:rPr lang="zh-CN" altLang="en-US" dirty="0"/>
              <a:t>地址</a:t>
            </a:r>
            <a:r>
              <a:rPr lang="en-US" altLang="zh-CN" dirty="0"/>
              <a:t>.</a:t>
            </a:r>
            <a:br>
              <a:rPr lang="en-US" altLang="zh-CN" dirty="0"/>
            </a:br>
            <a:r>
              <a:rPr lang="en-US" altLang="zh-CN" dirty="0"/>
              <a:t>2.</a:t>
            </a:r>
            <a:r>
              <a:rPr lang="zh-CN" altLang="en-US" dirty="0"/>
              <a:t>客户端去访问该</a:t>
            </a:r>
            <a:r>
              <a:rPr lang="en-US" altLang="zh-CN" dirty="0" err="1"/>
              <a:t>rs</a:t>
            </a:r>
            <a:r>
              <a:rPr lang="zh-CN" altLang="en-US" dirty="0"/>
              <a:t>上的元数据</a:t>
            </a:r>
            <a:r>
              <a:rPr lang="en-US" altLang="zh-CN" dirty="0"/>
              <a:t>,</a:t>
            </a:r>
            <a:r>
              <a:rPr lang="zh-CN" altLang="en-US" dirty="0"/>
              <a:t>获取存储表的</a:t>
            </a:r>
            <a:r>
              <a:rPr lang="en-US" altLang="zh-CN" dirty="0"/>
              <a:t>region</a:t>
            </a:r>
            <a:r>
              <a:rPr lang="zh-CN" altLang="en-US" dirty="0"/>
              <a:t>分区所在的</a:t>
            </a:r>
            <a:r>
              <a:rPr lang="en-US" altLang="zh-CN" dirty="0" err="1"/>
              <a:t>ReginServer</a:t>
            </a:r>
            <a:r>
              <a:rPr lang="zh-CN" altLang="en-US" dirty="0"/>
              <a:t>地址</a:t>
            </a:r>
            <a:r>
              <a:rPr lang="en-US" altLang="zh-CN" dirty="0"/>
              <a:t>.</a:t>
            </a:r>
            <a:br>
              <a:rPr lang="en-US" altLang="zh-CN" dirty="0"/>
            </a:br>
            <a:r>
              <a:rPr lang="en-US" altLang="zh-CN" dirty="0"/>
              <a:t>3.</a:t>
            </a:r>
            <a:r>
              <a:rPr lang="zh-CN" altLang="en-US" dirty="0"/>
              <a:t>客户端到对应</a:t>
            </a:r>
            <a:r>
              <a:rPr lang="en-US" altLang="zh-CN" dirty="0" err="1"/>
              <a:t>rs</a:t>
            </a:r>
            <a:r>
              <a:rPr lang="zh-CN" altLang="en-US" dirty="0"/>
              <a:t>从节点</a:t>
            </a:r>
            <a:r>
              <a:rPr lang="en-US" altLang="zh-CN" dirty="0"/>
              <a:t>,</a:t>
            </a:r>
            <a:r>
              <a:rPr lang="zh-CN" altLang="en-US" dirty="0"/>
              <a:t>将数据存储到该节点</a:t>
            </a:r>
            <a:r>
              <a:rPr lang="en-US" altLang="zh-CN" dirty="0"/>
              <a:t>,</a:t>
            </a:r>
            <a:r>
              <a:rPr lang="zh-CN" altLang="en-US" dirty="0"/>
              <a:t>先存在</a:t>
            </a:r>
            <a:r>
              <a:rPr lang="en-US" altLang="zh-CN" dirty="0" err="1"/>
              <a:t>memstore</a:t>
            </a:r>
            <a:r>
              <a:rPr lang="zh-CN" altLang="en-US" dirty="0"/>
              <a:t>内</a:t>
            </a:r>
          </a:p>
          <a:p>
            <a:r>
              <a:rPr lang="zh-CN" altLang="en-US" dirty="0"/>
              <a:t>对于</a:t>
            </a:r>
            <a:r>
              <a:rPr lang="en-US" altLang="zh-CN" dirty="0"/>
              <a:t>client </a:t>
            </a:r>
            <a:r>
              <a:rPr lang="zh-CN" altLang="en-US" dirty="0"/>
              <a:t>来说</a:t>
            </a:r>
            <a:r>
              <a:rPr lang="en-US" altLang="zh-CN" dirty="0"/>
              <a:t>,</a:t>
            </a:r>
            <a:r>
              <a:rPr lang="zh-CN" altLang="en-US" dirty="0"/>
              <a:t>只需要将数据写入到</a:t>
            </a:r>
            <a:r>
              <a:rPr lang="en-US" altLang="zh-CN" dirty="0" err="1"/>
              <a:t>memstore</a:t>
            </a:r>
            <a:r>
              <a:rPr lang="zh-CN" altLang="en-US" dirty="0"/>
              <a:t>中就可以了</a:t>
            </a:r>
            <a:r>
              <a:rPr lang="en-US" altLang="zh-CN" dirty="0"/>
              <a:t>,</a:t>
            </a:r>
            <a:r>
              <a:rPr lang="zh-CN" altLang="en-US" dirty="0"/>
              <a:t>这也是</a:t>
            </a:r>
            <a:r>
              <a:rPr lang="en-US" altLang="zh-CN" dirty="0" err="1"/>
              <a:t>Hbase</a:t>
            </a:r>
            <a:r>
              <a:rPr lang="zh-CN" altLang="en-US" dirty="0"/>
              <a:t>快的原因</a:t>
            </a:r>
            <a:br>
              <a:rPr lang="zh-CN" altLang="en-US" dirty="0"/>
            </a:br>
            <a:r>
              <a:rPr lang="en-US" altLang="zh-CN" dirty="0"/>
              <a:t>4.habse </a:t>
            </a:r>
            <a:r>
              <a:rPr lang="zh-CN" altLang="en-US" dirty="0"/>
              <a:t>会先将对数据的读写等操作记录到</a:t>
            </a:r>
            <a:r>
              <a:rPr lang="en-US" altLang="zh-CN" dirty="0" err="1"/>
              <a:t>wal</a:t>
            </a:r>
            <a:r>
              <a:rPr lang="zh-CN" altLang="en-US" dirty="0"/>
              <a:t>日志当中</a:t>
            </a:r>
            <a:r>
              <a:rPr lang="en-US" altLang="zh-CN" dirty="0"/>
              <a:t>,</a:t>
            </a:r>
            <a:r>
              <a:rPr lang="zh-CN" altLang="en-US" dirty="0"/>
              <a:t>然后才将数据写入进</a:t>
            </a:r>
            <a:r>
              <a:rPr lang="en-US" altLang="zh-CN" dirty="0" err="1"/>
              <a:t>memstore</a:t>
            </a:r>
            <a:r>
              <a:rPr lang="zh-CN" altLang="en-US" dirty="0"/>
              <a:t>中</a:t>
            </a:r>
            <a:r>
              <a:rPr lang="en-US" altLang="zh-CN" dirty="0"/>
              <a:t>,(</a:t>
            </a:r>
            <a:r>
              <a:rPr lang="zh-CN" altLang="en-US" dirty="0"/>
              <a:t>此时操作写入日志和数据写入</a:t>
            </a:r>
            <a:r>
              <a:rPr lang="en-US" altLang="zh-CN" dirty="0" err="1"/>
              <a:t>memstore</a:t>
            </a:r>
            <a:r>
              <a:rPr lang="zh-CN" altLang="en-US" dirty="0"/>
              <a:t>是事务性操作</a:t>
            </a:r>
            <a:r>
              <a:rPr lang="en-US" altLang="zh-CN" dirty="0"/>
              <a:t>,</a:t>
            </a:r>
            <a:r>
              <a:rPr lang="zh-CN" altLang="en-US" dirty="0"/>
              <a:t>要成功都成功</a:t>
            </a:r>
            <a:r>
              <a:rPr lang="en-US" altLang="zh-CN" dirty="0"/>
              <a:t>,</a:t>
            </a:r>
            <a:r>
              <a:rPr lang="zh-CN" altLang="en-US" dirty="0"/>
              <a:t>如果有一个失败</a:t>
            </a:r>
            <a:r>
              <a:rPr lang="en-US" altLang="zh-CN" dirty="0"/>
              <a:t>,</a:t>
            </a:r>
            <a:r>
              <a:rPr lang="zh-CN" altLang="en-US" dirty="0"/>
              <a:t>就会回滚</a:t>
            </a:r>
            <a:r>
              <a:rPr lang="en-US" altLang="zh-CN" dirty="0"/>
              <a:t>)</a:t>
            </a:r>
            <a:br>
              <a:rPr lang="en-US" altLang="zh-CN" dirty="0"/>
            </a:br>
            <a:r>
              <a:rPr lang="en-US" altLang="zh-CN" dirty="0" err="1"/>
              <a:t>wal</a:t>
            </a:r>
            <a:r>
              <a:rPr lang="zh-CN" altLang="en-US" dirty="0"/>
              <a:t>日志的目的就是为了数据安全</a:t>
            </a:r>
            <a:br>
              <a:rPr lang="zh-CN" altLang="en-US" dirty="0"/>
            </a:br>
            <a:r>
              <a:rPr lang="en-US" altLang="zh-CN" dirty="0"/>
              <a:t>5.</a:t>
            </a:r>
            <a:r>
              <a:rPr lang="zh-CN" altLang="en-US" dirty="0"/>
              <a:t>存在内存当中的</a:t>
            </a:r>
            <a:r>
              <a:rPr lang="en-US" altLang="zh-CN" dirty="0" err="1"/>
              <a:t>memstore</a:t>
            </a:r>
            <a:r>
              <a:rPr lang="en-US" altLang="zh-CN" dirty="0"/>
              <a:t>,</a:t>
            </a:r>
            <a:r>
              <a:rPr lang="zh-CN" altLang="en-US" dirty="0"/>
              <a:t>会被手动或者自动</a:t>
            </a:r>
            <a:r>
              <a:rPr lang="en-US" altLang="zh-CN" dirty="0" err="1"/>
              <a:t>fulsh</a:t>
            </a:r>
            <a:r>
              <a:rPr lang="zh-CN" altLang="en-US" dirty="0"/>
              <a:t>到</a:t>
            </a:r>
            <a:r>
              <a:rPr lang="en-US" altLang="zh-CN" dirty="0"/>
              <a:t>HDFS</a:t>
            </a:r>
            <a:r>
              <a:rPr lang="zh-CN" altLang="en-US" dirty="0"/>
              <a:t>当中</a:t>
            </a:r>
            <a:r>
              <a:rPr lang="en-US" altLang="zh-CN" dirty="0"/>
              <a:t>,</a:t>
            </a:r>
            <a:r>
              <a:rPr lang="zh-CN" altLang="en-US" dirty="0"/>
              <a:t>叫做</a:t>
            </a:r>
            <a:r>
              <a:rPr lang="en-US" altLang="zh-CN" dirty="0" err="1"/>
              <a:t>Hfrie</a:t>
            </a:r>
            <a:br>
              <a:rPr lang="en-US" altLang="zh-CN" dirty="0"/>
            </a:br>
            <a:r>
              <a:rPr lang="en-US" altLang="zh-CN" dirty="0"/>
              <a:t>6.fulsh</a:t>
            </a:r>
            <a:r>
              <a:rPr lang="zh-CN" altLang="en-US" dirty="0"/>
              <a:t>后的</a:t>
            </a:r>
            <a:r>
              <a:rPr lang="en-US" altLang="zh-CN" dirty="0" err="1"/>
              <a:t>hfire</a:t>
            </a:r>
            <a:r>
              <a:rPr lang="zh-CN" altLang="en-US" dirty="0"/>
              <a:t>都是小文件</a:t>
            </a:r>
            <a:r>
              <a:rPr lang="en-US" altLang="zh-CN" dirty="0"/>
              <a:t>,</a:t>
            </a:r>
            <a:r>
              <a:rPr lang="zh-CN" altLang="en-US" dirty="0"/>
              <a:t>需要经过</a:t>
            </a:r>
            <a:r>
              <a:rPr lang="en-US" altLang="zh-CN" b="1" dirty="0"/>
              <a:t>Minor Compaction</a:t>
            </a:r>
            <a:r>
              <a:rPr lang="zh-CN" altLang="en-US" b="1" dirty="0"/>
              <a:t>：小合并</a:t>
            </a:r>
            <a:r>
              <a:rPr lang="en-US" altLang="zh-CN" dirty="0"/>
              <a:t>,</a:t>
            </a:r>
            <a:r>
              <a:rPr lang="zh-CN" altLang="en-US" dirty="0"/>
              <a:t>简单的将多个文件合成一个</a:t>
            </a:r>
            <a:r>
              <a:rPr lang="en-US" altLang="zh-CN" dirty="0" err="1"/>
              <a:t>hfire</a:t>
            </a:r>
            <a:r>
              <a:rPr lang="en-US" altLang="zh-CN" dirty="0"/>
              <a:t>,</a:t>
            </a:r>
            <a:r>
              <a:rPr lang="zh-CN" altLang="en-US" dirty="0"/>
              <a:t>然后经过 </a:t>
            </a:r>
            <a:r>
              <a:rPr lang="en-US" altLang="zh-CN" b="1" dirty="0"/>
              <a:t>Major Compaction </a:t>
            </a:r>
            <a:r>
              <a:rPr lang="zh-CN" altLang="en-US" b="1" dirty="0"/>
              <a:t>大合并</a:t>
            </a:r>
            <a:r>
              <a:rPr lang="zh-CN" altLang="en-US" dirty="0"/>
              <a:t>将所有的文件合成一个文件</a:t>
            </a:r>
            <a:r>
              <a:rPr lang="en-US" altLang="zh-CN" dirty="0"/>
              <a:t>,</a:t>
            </a:r>
            <a:r>
              <a:rPr lang="zh-CN" altLang="en-US" dirty="0"/>
              <a:t>合并过程会清理过期</a:t>
            </a:r>
            <a:r>
              <a:rPr lang="en-US" altLang="zh-CN" dirty="0"/>
              <a:t>,</a:t>
            </a:r>
            <a:r>
              <a:rPr lang="zh-CN" altLang="en-US" dirty="0"/>
              <a:t>和删除的数据</a:t>
            </a:r>
            <a:r>
              <a:rPr lang="en-US" altLang="zh-CN" dirty="0"/>
              <a:t>,</a:t>
            </a:r>
            <a:r>
              <a:rPr lang="zh-CN" altLang="en-US" dirty="0"/>
              <a:t>消耗大量资源</a:t>
            </a:r>
            <a:br>
              <a:rPr lang="zh-CN" altLang="en-US" dirty="0"/>
            </a:br>
            <a:r>
              <a:rPr lang="en-US" altLang="zh-CN" dirty="0"/>
              <a:t>7.</a:t>
            </a:r>
            <a:r>
              <a:rPr lang="zh-CN" altLang="en-US" dirty="0"/>
              <a:t>当一个</a:t>
            </a:r>
            <a:r>
              <a:rPr lang="en-US" altLang="zh-CN" dirty="0"/>
              <a:t>region</a:t>
            </a:r>
            <a:r>
              <a:rPr lang="zh-CN" altLang="en-US" dirty="0"/>
              <a:t>内的数据量特别大的时候</a:t>
            </a:r>
            <a:r>
              <a:rPr lang="en-US" altLang="zh-CN" dirty="0"/>
              <a:t>,</a:t>
            </a:r>
            <a:r>
              <a:rPr lang="zh-CN" altLang="en-US" dirty="0"/>
              <a:t>如果在存入数据就会发生 </a:t>
            </a:r>
            <a:r>
              <a:rPr lang="en-US" altLang="zh-CN" dirty="0"/>
              <a:t>split</a:t>
            </a:r>
            <a:r>
              <a:rPr lang="zh-CN" altLang="en-US" dirty="0"/>
              <a:t>分裂</a:t>
            </a:r>
            <a:r>
              <a:rPr lang="en-US" altLang="zh-CN" dirty="0"/>
              <a:t>,</a:t>
            </a:r>
            <a:r>
              <a:rPr lang="zh-CN" altLang="en-US" dirty="0"/>
              <a:t>分裂成两个</a:t>
            </a:r>
            <a:r>
              <a:rPr lang="en-US" altLang="zh-CN" dirty="0"/>
              <a:t>region</a:t>
            </a:r>
          </a:p>
          <a:p>
            <a:br>
              <a:rPr lang="en-US" altLang="zh-CN" dirty="0"/>
            </a:br>
            <a:br>
              <a:rPr lang="zh-CN" altLang="en-US" dirty="0"/>
            </a:br>
            <a:br>
              <a:rPr lang="zh-CN" altLang="en-US" dirty="0"/>
            </a:br>
            <a:r>
              <a:rPr lang="zh-CN" altLang="en-US" dirty="0"/>
              <a:t>作者：</a:t>
            </a:r>
            <a:r>
              <a:rPr lang="en-US" altLang="zh-CN" dirty="0" err="1"/>
              <a:t>Eqo</a:t>
            </a:r>
            <a:br>
              <a:rPr lang="en-US" altLang="zh-CN" dirty="0"/>
            </a:br>
            <a:r>
              <a:rPr lang="zh-CN" altLang="en-US" dirty="0"/>
              <a:t>链接：</a:t>
            </a:r>
            <a:r>
              <a:rPr lang="en-US" altLang="zh-CN" dirty="0"/>
              <a:t>https://www.jianshu.com/p/a3165771880f</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04D2E-D80D-4465-9676-EFA5B805496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59225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客户端访问</a:t>
            </a:r>
            <a:r>
              <a:rPr lang="en-US" altLang="zh-CN" dirty="0" err="1"/>
              <a:t>zk</a:t>
            </a:r>
            <a:r>
              <a:rPr lang="zh-CN" altLang="en-US" dirty="0"/>
              <a:t>集群</a:t>
            </a:r>
            <a:r>
              <a:rPr lang="en-US" altLang="zh-CN" dirty="0"/>
              <a:t>,</a:t>
            </a:r>
            <a:r>
              <a:rPr lang="zh-CN" altLang="en-US" dirty="0"/>
              <a:t>获取存储</a:t>
            </a:r>
            <a:r>
              <a:rPr lang="en-US" altLang="zh-CN" dirty="0"/>
              <a:t>meta table</a:t>
            </a:r>
            <a:r>
              <a:rPr lang="zh-CN" altLang="en-US" dirty="0"/>
              <a:t>所在的</a:t>
            </a:r>
            <a:r>
              <a:rPr lang="en-US" altLang="zh-CN" dirty="0"/>
              <a:t>region server</a:t>
            </a:r>
            <a:r>
              <a:rPr lang="zh-CN" altLang="en-US" dirty="0"/>
              <a:t>地址</a:t>
            </a:r>
            <a:br>
              <a:rPr lang="zh-CN" altLang="en-US" dirty="0"/>
            </a:br>
            <a:r>
              <a:rPr lang="en-US" altLang="zh-CN" dirty="0"/>
              <a:t>2.</a:t>
            </a:r>
            <a:r>
              <a:rPr lang="zh-CN" altLang="en-US" dirty="0"/>
              <a:t>将</a:t>
            </a:r>
            <a:r>
              <a:rPr lang="en-US" altLang="zh-CN" dirty="0"/>
              <a:t>meta table</a:t>
            </a:r>
            <a:r>
              <a:rPr lang="zh-CN" altLang="en-US" dirty="0"/>
              <a:t>的内容缓存到本地</a:t>
            </a:r>
            <a:r>
              <a:rPr lang="en-US" altLang="zh-CN" dirty="0"/>
              <a:t>,</a:t>
            </a:r>
            <a:r>
              <a:rPr lang="zh-CN" altLang="en-US" dirty="0"/>
              <a:t>并设置有效期</a:t>
            </a:r>
            <a:r>
              <a:rPr lang="en-US" altLang="zh-CN" dirty="0"/>
              <a:t>. </a:t>
            </a:r>
            <a:r>
              <a:rPr lang="zh-CN" altLang="en-US" dirty="0"/>
              <a:t>当第二次查询时</a:t>
            </a:r>
            <a:r>
              <a:rPr lang="en-US" altLang="zh-CN" dirty="0"/>
              <a:t>,</a:t>
            </a:r>
            <a:r>
              <a:rPr lang="zh-CN" altLang="en-US" dirty="0"/>
              <a:t>直接从本地读取</a:t>
            </a:r>
            <a:r>
              <a:rPr lang="en-US" altLang="zh-CN" dirty="0"/>
              <a:t>meta table</a:t>
            </a:r>
            <a:br>
              <a:rPr lang="en-US" altLang="zh-CN" dirty="0"/>
            </a:br>
            <a:r>
              <a:rPr lang="en-US" altLang="zh-CN" dirty="0"/>
              <a:t>3.</a:t>
            </a:r>
            <a:r>
              <a:rPr lang="zh-CN" altLang="en-US" dirty="0"/>
              <a:t>客户端到对应的</a:t>
            </a:r>
            <a:r>
              <a:rPr lang="en-US" altLang="zh-CN" dirty="0" err="1"/>
              <a:t>rs</a:t>
            </a:r>
            <a:r>
              <a:rPr lang="zh-CN" altLang="en-US" dirty="0"/>
              <a:t>上访问元数据</a:t>
            </a:r>
            <a:r>
              <a:rPr lang="en-US" altLang="zh-CN" dirty="0"/>
              <a:t>,</a:t>
            </a:r>
            <a:r>
              <a:rPr lang="zh-CN" altLang="en-US" dirty="0"/>
              <a:t>根据表名获取对应的</a:t>
            </a:r>
            <a:r>
              <a:rPr lang="en-US" altLang="zh-CN" dirty="0"/>
              <a:t>region,</a:t>
            </a:r>
            <a:r>
              <a:rPr lang="zh-CN" altLang="en-US" dirty="0"/>
              <a:t>根据每个</a:t>
            </a:r>
            <a:r>
              <a:rPr lang="en-US" altLang="zh-CN" dirty="0"/>
              <a:t>region</a:t>
            </a:r>
            <a:r>
              <a:rPr lang="zh-CN" altLang="en-US" dirty="0"/>
              <a:t>分区的</a:t>
            </a:r>
            <a:r>
              <a:rPr lang="en-US" altLang="zh-CN" dirty="0" err="1"/>
              <a:t>rowkey</a:t>
            </a:r>
            <a:r>
              <a:rPr lang="zh-CN" altLang="en-US" dirty="0"/>
              <a:t>范围 和</a:t>
            </a:r>
            <a:r>
              <a:rPr lang="en-US" altLang="zh-CN" dirty="0" err="1"/>
              <a:t>rowley</a:t>
            </a:r>
            <a:r>
              <a:rPr lang="en-US" altLang="zh-CN" dirty="0"/>
              <a:t>,</a:t>
            </a:r>
            <a:r>
              <a:rPr lang="zh-CN" altLang="en-US" dirty="0"/>
              <a:t>获取要操作的 </a:t>
            </a:r>
            <a:r>
              <a:rPr lang="en-US" altLang="zh-CN" dirty="0" err="1"/>
              <a:t>rs</a:t>
            </a:r>
            <a:r>
              <a:rPr lang="zh-CN" altLang="en-US" dirty="0"/>
              <a:t>地址信息</a:t>
            </a:r>
            <a:br>
              <a:rPr lang="zh-CN" altLang="en-US" dirty="0"/>
            </a:br>
            <a:r>
              <a:rPr lang="en-US" altLang="zh-CN" dirty="0"/>
              <a:t>4.</a:t>
            </a:r>
            <a:r>
              <a:rPr lang="zh-CN" altLang="en-US" dirty="0"/>
              <a:t>到对应</a:t>
            </a:r>
            <a:r>
              <a:rPr lang="en-US" altLang="zh-CN" dirty="0" err="1"/>
              <a:t>rs</a:t>
            </a:r>
            <a:r>
              <a:rPr lang="zh-CN" altLang="en-US" dirty="0"/>
              <a:t>上</a:t>
            </a:r>
            <a:r>
              <a:rPr lang="en-US" altLang="zh-CN" dirty="0"/>
              <a:t>,</a:t>
            </a:r>
            <a:r>
              <a:rPr lang="zh-CN" altLang="en-US" dirty="0"/>
              <a:t>读取</a:t>
            </a:r>
            <a:r>
              <a:rPr lang="en-US" altLang="zh-CN" dirty="0" err="1"/>
              <a:t>memstore</a:t>
            </a:r>
            <a:r>
              <a:rPr lang="zh-CN" altLang="en-US" dirty="0"/>
              <a:t>的数据</a:t>
            </a:r>
            <a:r>
              <a:rPr lang="en-US" altLang="zh-CN" dirty="0"/>
              <a:t>,</a:t>
            </a:r>
            <a:br>
              <a:rPr lang="en-US" altLang="zh-CN" dirty="0"/>
            </a:br>
            <a:r>
              <a:rPr lang="en-US" altLang="zh-CN" dirty="0"/>
              <a:t>5.</a:t>
            </a:r>
            <a:r>
              <a:rPr lang="zh-CN" altLang="en-US" dirty="0"/>
              <a:t>如果</a:t>
            </a:r>
            <a:r>
              <a:rPr lang="en-US" altLang="zh-CN" dirty="0" err="1"/>
              <a:t>memstore</a:t>
            </a:r>
            <a:r>
              <a:rPr lang="zh-CN" altLang="en-US" dirty="0"/>
              <a:t>上没有</a:t>
            </a:r>
            <a:r>
              <a:rPr lang="en-US" altLang="zh-CN" dirty="0"/>
              <a:t>,</a:t>
            </a:r>
            <a:r>
              <a:rPr lang="zh-CN" altLang="en-US" dirty="0"/>
              <a:t>就去</a:t>
            </a:r>
            <a:r>
              <a:rPr lang="en-US" altLang="zh-CN" dirty="0" err="1"/>
              <a:t>BlockCache</a:t>
            </a:r>
            <a:r>
              <a:rPr lang="zh-CN" altLang="en-US" dirty="0"/>
              <a:t>上读取</a:t>
            </a:r>
            <a:r>
              <a:rPr lang="en-US" altLang="zh-CN" dirty="0"/>
              <a:t>,</a:t>
            </a:r>
            <a:r>
              <a:rPr lang="zh-CN" altLang="en-US" dirty="0"/>
              <a:t>如果</a:t>
            </a:r>
            <a:r>
              <a:rPr lang="en-US" altLang="zh-CN" dirty="0" err="1"/>
              <a:t>blockcache</a:t>
            </a:r>
            <a:r>
              <a:rPr lang="zh-CN" altLang="en-US" dirty="0"/>
              <a:t>也没有就去</a:t>
            </a:r>
            <a:r>
              <a:rPr lang="en-US" altLang="zh-CN" dirty="0" err="1"/>
              <a:t>storefire</a:t>
            </a:r>
            <a:r>
              <a:rPr lang="zh-CN" altLang="en-US" dirty="0"/>
              <a:t>上读取</a:t>
            </a:r>
            <a:r>
              <a:rPr lang="en-US" altLang="zh-CN" dirty="0"/>
              <a:t>,</a:t>
            </a:r>
            <a:r>
              <a:rPr lang="zh-CN" altLang="en-US" dirty="0"/>
              <a:t>读取后将其缓存到</a:t>
            </a:r>
            <a:r>
              <a:rPr lang="en-US" altLang="zh-CN" dirty="0" err="1"/>
              <a:t>BlockCache</a:t>
            </a:r>
            <a:br>
              <a:rPr lang="en-US" altLang="zh-CN" dirty="0"/>
            </a:br>
            <a:r>
              <a:rPr lang="en-US" altLang="zh-CN" dirty="0"/>
              <a:t>6.</a:t>
            </a:r>
            <a:r>
              <a:rPr lang="zh-CN" altLang="en-US" dirty="0"/>
              <a:t>如果一直缓存会导致 </a:t>
            </a:r>
            <a:r>
              <a:rPr lang="en-US" altLang="zh-CN" dirty="0" err="1"/>
              <a:t>BlockCache</a:t>
            </a:r>
            <a:r>
              <a:rPr lang="zh-CN" altLang="en-US" dirty="0"/>
              <a:t>会越来越大</a:t>
            </a:r>
            <a:r>
              <a:rPr lang="en-US" altLang="zh-CN" dirty="0"/>
              <a:t>,</a:t>
            </a:r>
            <a:r>
              <a:rPr lang="en-US" altLang="zh-CN" dirty="0" err="1"/>
              <a:t>Hbase</a:t>
            </a:r>
            <a:r>
              <a:rPr lang="zh-CN" altLang="en-US" dirty="0"/>
              <a:t>使用</a:t>
            </a:r>
            <a:r>
              <a:rPr lang="en-US" altLang="zh-CN" dirty="0"/>
              <a:t>LRU(</a:t>
            </a:r>
            <a:r>
              <a:rPr lang="zh-CN" altLang="en-US" dirty="0"/>
              <a:t>最近最久未使用</a:t>
            </a:r>
            <a:r>
              <a:rPr lang="en-US" altLang="zh-CN" dirty="0"/>
              <a:t>)</a:t>
            </a:r>
            <a:r>
              <a:rPr lang="zh-CN" altLang="en-US" dirty="0"/>
              <a:t>算法来清理缓存</a:t>
            </a:r>
          </a:p>
          <a:p>
            <a:br>
              <a:rPr lang="zh-CN" altLang="en-US" dirty="0"/>
            </a:br>
            <a:br>
              <a:rPr lang="zh-CN" altLang="en-US" dirty="0"/>
            </a:br>
            <a:r>
              <a:rPr lang="zh-CN" altLang="en-US" dirty="0"/>
              <a:t>作者：</a:t>
            </a:r>
            <a:r>
              <a:rPr lang="en-US" altLang="zh-CN" dirty="0" err="1"/>
              <a:t>Eqo</a:t>
            </a:r>
            <a:br>
              <a:rPr lang="en-US" altLang="zh-CN" dirty="0"/>
            </a:br>
            <a:r>
              <a:rPr lang="zh-CN" altLang="en-US" dirty="0"/>
              <a:t>链接：</a:t>
            </a:r>
            <a:r>
              <a:rPr lang="en-US" altLang="zh-CN" dirty="0"/>
              <a:t>https://www.jianshu.com/p/a3165771880f</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04D2E-D80D-4465-9676-EFA5B805496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90898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从内往外看，生态圈核心是</a:t>
            </a:r>
            <a:r>
              <a:rPr lang="en-US" altLang="zh-CN" dirty="0"/>
              <a:t>Spark Core</a:t>
            </a:r>
            <a:r>
              <a:rPr lang="zh-CN" altLang="en-US" dirty="0"/>
              <a:t>，包括各种</a:t>
            </a:r>
            <a:r>
              <a:rPr lang="en-US" altLang="zh-CN" dirty="0"/>
              <a:t>Spark</a:t>
            </a:r>
            <a:r>
              <a:rPr lang="zh-CN" altLang="en-US" dirty="0"/>
              <a:t>的各种核心组件，它们能够对内存和硬盘进行操作，或者调用</a:t>
            </a:r>
            <a:r>
              <a:rPr lang="en-US" altLang="zh-CN" dirty="0"/>
              <a:t>CPU</a:t>
            </a:r>
            <a:r>
              <a:rPr lang="zh-CN" altLang="en-US" dirty="0"/>
              <a:t>进行计算。</a:t>
            </a:r>
          </a:p>
          <a:p>
            <a:r>
              <a:rPr lang="zh-CN" altLang="en-US" dirty="0"/>
              <a:t>紧邻核心圈的是与</a:t>
            </a:r>
            <a:r>
              <a:rPr lang="en-US" altLang="zh-CN" dirty="0"/>
              <a:t>Spark</a:t>
            </a:r>
            <a:r>
              <a:rPr lang="zh-CN" altLang="en-US" dirty="0"/>
              <a:t>相关的各类接口，比如</a:t>
            </a:r>
            <a:r>
              <a:rPr lang="en-US" altLang="zh-CN" dirty="0"/>
              <a:t>Java</a:t>
            </a:r>
            <a:r>
              <a:rPr lang="zh-CN" altLang="en-US" dirty="0"/>
              <a:t>，</a:t>
            </a:r>
            <a:r>
              <a:rPr lang="en-US" altLang="zh-CN" dirty="0"/>
              <a:t>Python</a:t>
            </a:r>
            <a:r>
              <a:rPr lang="zh-CN" altLang="en-US" dirty="0"/>
              <a:t>和</a:t>
            </a:r>
            <a:r>
              <a:rPr lang="en-US" altLang="zh-CN" dirty="0"/>
              <a:t>R</a:t>
            </a:r>
            <a:r>
              <a:rPr lang="zh-CN" altLang="en-US" dirty="0"/>
              <a:t>等。</a:t>
            </a:r>
          </a:p>
          <a:p>
            <a:r>
              <a:rPr lang="zh-CN" altLang="en-US" dirty="0"/>
              <a:t>这些接口的外部是针对不同类型数据的计算引擎。比如说针对关系型数据进行处理的</a:t>
            </a:r>
            <a:r>
              <a:rPr lang="en-US" altLang="zh-CN" dirty="0"/>
              <a:t>Spark SQL</a:t>
            </a:r>
            <a:r>
              <a:rPr lang="zh-CN" altLang="en-US" dirty="0"/>
              <a:t>，针对对流数据进行打包批量处理的</a:t>
            </a:r>
            <a:r>
              <a:rPr lang="en-US" altLang="zh-CN" dirty="0"/>
              <a:t>Spark Steam</a:t>
            </a:r>
            <a:r>
              <a:rPr lang="zh-CN" altLang="en-US" dirty="0"/>
              <a:t>，针对</a:t>
            </a:r>
            <a:r>
              <a:rPr lang="en-US" altLang="zh-CN" dirty="0"/>
              <a:t>Machine Learning</a:t>
            </a:r>
            <a:r>
              <a:rPr lang="zh-CN" altLang="en-US" dirty="0"/>
              <a:t>相关的库</a:t>
            </a:r>
            <a:r>
              <a:rPr lang="en-US" altLang="zh-CN" dirty="0" err="1"/>
              <a:t>MLib</a:t>
            </a:r>
            <a:r>
              <a:rPr lang="zh-CN" altLang="en-US" dirty="0"/>
              <a:t>，针对图的</a:t>
            </a:r>
            <a:r>
              <a:rPr lang="en-US" altLang="zh-CN" dirty="0" err="1"/>
              <a:t>GraphX</a:t>
            </a:r>
            <a:r>
              <a:rPr lang="zh-CN" altLang="en-US" dirty="0"/>
              <a:t>，以及针对大规模数据进行采样和计算从而缩短计算时间的</a:t>
            </a:r>
            <a:r>
              <a:rPr lang="en-US" altLang="zh-CN" dirty="0" err="1"/>
              <a:t>BlinkDB</a:t>
            </a:r>
            <a:r>
              <a:rPr lang="zh-CN" altLang="en-US" dirty="0"/>
              <a:t>。</a:t>
            </a:r>
          </a:p>
          <a:p>
            <a:r>
              <a:rPr lang="zh-CN" altLang="en-US" dirty="0"/>
              <a:t>再往外就是</a:t>
            </a:r>
            <a:r>
              <a:rPr lang="en-US" altLang="zh-CN" dirty="0"/>
              <a:t>Spark</a:t>
            </a:r>
            <a:r>
              <a:rPr lang="zh-CN" altLang="en-US" dirty="0"/>
              <a:t>运行的各种场景。比如说单机运行，在</a:t>
            </a:r>
            <a:r>
              <a:rPr lang="en-US" altLang="zh-CN" dirty="0"/>
              <a:t>Yarn</a:t>
            </a:r>
            <a:r>
              <a:rPr lang="zh-CN" altLang="en-US" dirty="0"/>
              <a:t>上进行管理运行等等。</a:t>
            </a:r>
          </a:p>
          <a:p>
            <a:r>
              <a:rPr lang="zh-CN" altLang="en-US" dirty="0"/>
              <a:t>最外层就涉及基础数据存储。我们可以用文档型数据库，关系型数据库，图数据库等等。所有这些数据存储系统</a:t>
            </a:r>
            <a:r>
              <a:rPr lang="en-US" altLang="zh-CN" dirty="0"/>
              <a:t>Spark</a:t>
            </a:r>
            <a:r>
              <a:rPr lang="zh-CN" altLang="en-US" dirty="0"/>
              <a:t>都能访问，这归功于</a:t>
            </a:r>
            <a:r>
              <a:rPr lang="en-US" altLang="zh-CN" dirty="0" err="1"/>
              <a:t>Techyon</a:t>
            </a:r>
            <a:r>
              <a:rPr lang="zh-CN" altLang="en-US" dirty="0"/>
              <a:t>。它对底层不同的数据存储系统进行封装，提供统一的</a:t>
            </a:r>
            <a:r>
              <a:rPr lang="en-US" altLang="zh-CN" dirty="0"/>
              <a:t>API</a:t>
            </a:r>
            <a:r>
              <a:rPr lang="zh-CN" altLang="en-US" dirty="0"/>
              <a:t>进行访问。它还可以看作是是对底层数据的缓存，更多关于</a:t>
            </a:r>
            <a:r>
              <a:rPr lang="en-US" altLang="zh-CN" dirty="0" err="1"/>
              <a:t>Techyon</a:t>
            </a:r>
            <a:r>
              <a:rPr lang="zh-CN" altLang="en-US" dirty="0"/>
              <a:t>的内容可以参照深入浅出</a:t>
            </a:r>
            <a:r>
              <a:rPr lang="en-US" altLang="zh-CN" dirty="0" err="1"/>
              <a:t>Techyon</a:t>
            </a:r>
            <a:r>
              <a:rPr lang="zh-CN" altLang="en-US" dirty="0"/>
              <a:t>。</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150</a:t>
            </a:fld>
            <a:endParaRPr lang="zh-CN" altLang="en-US"/>
          </a:p>
        </p:txBody>
      </p:sp>
    </p:spTree>
    <p:extLst>
      <p:ext uri="{BB962C8B-B14F-4D97-AF65-F5344CB8AC3E}">
        <p14:creationId xmlns:p14="http://schemas.microsoft.com/office/powerpoint/2010/main" val="769717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New York Times Faced Challenge in 2007:</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Challenging and Complicated Computing Chore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http://www.greenm3.com/</a:t>
            </a:r>
            <a:r>
              <a:rPr lang="en-US" dirty="0" err="1"/>
              <a:t>gdcblog</a:t>
            </a:r>
            <a:r>
              <a:rPr lang="en-US" dirty="0"/>
              <a:t>/2008/11/5/nytimes-aws-cloud-computing-mistake-cost-240.html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C64CD30-58B9-E340-85C8-3A7E6909C79B}" type="slidenum">
              <a:rPr lang="en-US" smtClean="0"/>
              <a:t>45</a:t>
            </a:fld>
            <a:endParaRPr lang="en-US"/>
          </a:p>
        </p:txBody>
      </p:sp>
    </p:spTree>
    <p:extLst>
      <p:ext uri="{BB962C8B-B14F-4D97-AF65-F5344CB8AC3E}">
        <p14:creationId xmlns:p14="http://schemas.microsoft.com/office/powerpoint/2010/main" val="300396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Application</a:t>
            </a:r>
            <a:r>
              <a:rPr lang="zh-CN" altLang="en-US" dirty="0"/>
              <a:t>首先被</a:t>
            </a:r>
            <a:r>
              <a:rPr lang="en-US" altLang="zh-CN" dirty="0"/>
              <a:t>Driver</a:t>
            </a:r>
            <a:r>
              <a:rPr lang="zh-CN" altLang="en-US" dirty="0"/>
              <a:t>构建</a:t>
            </a:r>
            <a:r>
              <a:rPr lang="en-US" altLang="zh-CN" dirty="0"/>
              <a:t>DAG</a:t>
            </a:r>
            <a:r>
              <a:rPr lang="zh-CN" altLang="en-US" dirty="0"/>
              <a:t>图并分解成</a:t>
            </a:r>
            <a:r>
              <a:rPr lang="en-US" altLang="zh-CN" dirty="0"/>
              <a:t>Stage</a:t>
            </a:r>
            <a:r>
              <a:rPr lang="zh-CN" altLang="en-US" dirty="0"/>
              <a:t>。</a:t>
            </a:r>
          </a:p>
          <a:p>
            <a:r>
              <a:rPr lang="en-US" altLang="zh-CN" dirty="0"/>
              <a:t>2</a:t>
            </a:r>
            <a:r>
              <a:rPr lang="zh-CN" altLang="en-US" dirty="0"/>
              <a:t>，然后</a:t>
            </a:r>
            <a:r>
              <a:rPr lang="en-US" altLang="zh-CN" dirty="0"/>
              <a:t>Driver</a:t>
            </a:r>
            <a:r>
              <a:rPr lang="zh-CN" altLang="en-US" dirty="0"/>
              <a:t>向</a:t>
            </a:r>
            <a:r>
              <a:rPr lang="en-US" altLang="zh-CN" dirty="0"/>
              <a:t>Cluster Manager</a:t>
            </a:r>
            <a:r>
              <a:rPr lang="zh-CN" altLang="en-US" dirty="0"/>
              <a:t>申请资源。</a:t>
            </a:r>
          </a:p>
          <a:p>
            <a:r>
              <a:rPr lang="en-US" altLang="zh-CN" dirty="0"/>
              <a:t>3</a:t>
            </a:r>
            <a:r>
              <a:rPr lang="zh-CN" altLang="en-US" dirty="0"/>
              <a:t>，</a:t>
            </a:r>
            <a:r>
              <a:rPr lang="en-US" altLang="zh-CN" dirty="0"/>
              <a:t>Cluster Manager</a:t>
            </a:r>
            <a:r>
              <a:rPr lang="zh-CN" altLang="en-US" dirty="0"/>
              <a:t>向某些</a:t>
            </a:r>
            <a:r>
              <a:rPr lang="en-US" altLang="zh-CN" dirty="0"/>
              <a:t>Work Node</a:t>
            </a:r>
            <a:r>
              <a:rPr lang="zh-CN" altLang="en-US" dirty="0"/>
              <a:t>发送征召信号。</a:t>
            </a:r>
          </a:p>
          <a:p>
            <a:r>
              <a:rPr lang="en-US" altLang="zh-CN" dirty="0"/>
              <a:t>4</a:t>
            </a:r>
            <a:r>
              <a:rPr lang="zh-CN" altLang="en-US" dirty="0"/>
              <a:t>，被征召的</a:t>
            </a:r>
            <a:r>
              <a:rPr lang="en-US" altLang="zh-CN" dirty="0"/>
              <a:t>Work Node</a:t>
            </a:r>
            <a:r>
              <a:rPr lang="zh-CN" altLang="en-US" dirty="0"/>
              <a:t>启动</a:t>
            </a:r>
            <a:r>
              <a:rPr lang="en-US" altLang="zh-CN" dirty="0"/>
              <a:t>Executor</a:t>
            </a:r>
            <a:r>
              <a:rPr lang="zh-CN" altLang="en-US" dirty="0"/>
              <a:t>进程响应征召，并向</a:t>
            </a:r>
            <a:r>
              <a:rPr lang="en-US" altLang="zh-CN" dirty="0"/>
              <a:t>Driver</a:t>
            </a:r>
            <a:r>
              <a:rPr lang="zh-CN" altLang="en-US" dirty="0"/>
              <a:t>申请任务。</a:t>
            </a:r>
          </a:p>
          <a:p>
            <a:r>
              <a:rPr lang="en-US" altLang="zh-CN" dirty="0"/>
              <a:t>5</a:t>
            </a:r>
            <a:r>
              <a:rPr lang="zh-CN" altLang="en-US" dirty="0"/>
              <a:t>，</a:t>
            </a:r>
            <a:r>
              <a:rPr lang="en-US" altLang="zh-CN" dirty="0"/>
              <a:t>Driver</a:t>
            </a:r>
            <a:r>
              <a:rPr lang="zh-CN" altLang="en-US" dirty="0"/>
              <a:t>分配</a:t>
            </a:r>
            <a:r>
              <a:rPr lang="en-US" altLang="zh-CN" dirty="0"/>
              <a:t>Task</a:t>
            </a:r>
            <a:r>
              <a:rPr lang="zh-CN" altLang="en-US" dirty="0"/>
              <a:t>给</a:t>
            </a:r>
            <a:r>
              <a:rPr lang="en-US" altLang="zh-CN" dirty="0"/>
              <a:t>Work Node</a:t>
            </a:r>
            <a:r>
              <a:rPr lang="zh-CN" altLang="en-US" dirty="0"/>
              <a:t>。</a:t>
            </a:r>
          </a:p>
          <a:p>
            <a:r>
              <a:rPr lang="en-US" altLang="zh-CN" dirty="0"/>
              <a:t>6</a:t>
            </a:r>
            <a:r>
              <a:rPr lang="zh-CN" altLang="en-US" dirty="0"/>
              <a:t>，</a:t>
            </a:r>
            <a:r>
              <a:rPr lang="en-US" altLang="zh-CN" dirty="0"/>
              <a:t>Executor</a:t>
            </a:r>
            <a:r>
              <a:rPr lang="zh-CN" altLang="en-US" dirty="0"/>
              <a:t>以</a:t>
            </a:r>
            <a:r>
              <a:rPr lang="en-US" altLang="zh-CN" dirty="0"/>
              <a:t>Stage</a:t>
            </a:r>
            <a:r>
              <a:rPr lang="zh-CN" altLang="en-US" dirty="0"/>
              <a:t>为单位执行</a:t>
            </a:r>
            <a:r>
              <a:rPr lang="en-US" altLang="zh-CN" dirty="0"/>
              <a:t>Task</a:t>
            </a:r>
            <a:r>
              <a:rPr lang="zh-CN" altLang="en-US" dirty="0"/>
              <a:t>，期间</a:t>
            </a:r>
            <a:r>
              <a:rPr lang="en-US" altLang="zh-CN" dirty="0"/>
              <a:t>Driver</a:t>
            </a:r>
            <a:r>
              <a:rPr lang="zh-CN" altLang="en-US" dirty="0"/>
              <a:t>进行监控。</a:t>
            </a:r>
          </a:p>
          <a:p>
            <a:r>
              <a:rPr lang="en-US" altLang="zh-CN" dirty="0"/>
              <a:t>7</a:t>
            </a:r>
            <a:r>
              <a:rPr lang="zh-CN" altLang="en-US" dirty="0"/>
              <a:t>，</a:t>
            </a:r>
            <a:r>
              <a:rPr lang="en-US" altLang="zh-CN" dirty="0"/>
              <a:t>Driver</a:t>
            </a:r>
            <a:r>
              <a:rPr lang="zh-CN" altLang="en-US" dirty="0"/>
              <a:t>收到</a:t>
            </a:r>
            <a:r>
              <a:rPr lang="en-US" altLang="zh-CN" dirty="0"/>
              <a:t>Executor</a:t>
            </a:r>
            <a:r>
              <a:rPr lang="zh-CN" altLang="en-US" dirty="0"/>
              <a:t>任务完成的信号后向</a:t>
            </a:r>
            <a:r>
              <a:rPr lang="en-US" altLang="zh-CN" dirty="0"/>
              <a:t>Cluster Manager</a:t>
            </a:r>
            <a:r>
              <a:rPr lang="zh-CN" altLang="en-US" dirty="0"/>
              <a:t>发送注销信号。</a:t>
            </a:r>
          </a:p>
          <a:p>
            <a:r>
              <a:rPr lang="en-US" altLang="zh-CN" dirty="0"/>
              <a:t>8</a:t>
            </a:r>
            <a:r>
              <a:rPr lang="zh-CN" altLang="en-US" dirty="0"/>
              <a:t>，</a:t>
            </a:r>
            <a:r>
              <a:rPr lang="en-US" altLang="zh-CN" dirty="0"/>
              <a:t>Cluster Manager</a:t>
            </a:r>
            <a:r>
              <a:rPr lang="zh-CN" altLang="en-US" dirty="0"/>
              <a:t>向</a:t>
            </a:r>
            <a:r>
              <a:rPr lang="en-US" altLang="zh-CN" dirty="0"/>
              <a:t>Work Node</a:t>
            </a:r>
            <a:r>
              <a:rPr lang="zh-CN" altLang="en-US" dirty="0"/>
              <a:t>发送释放资源信号。</a:t>
            </a:r>
          </a:p>
          <a:p>
            <a:r>
              <a:rPr lang="en-US" altLang="zh-CN" dirty="0"/>
              <a:t>9</a:t>
            </a:r>
            <a:r>
              <a:rPr lang="zh-CN" altLang="en-US" dirty="0"/>
              <a:t>，</a:t>
            </a:r>
            <a:r>
              <a:rPr lang="en-US" altLang="zh-CN" dirty="0"/>
              <a:t>Work Node</a:t>
            </a:r>
            <a:r>
              <a:rPr lang="zh-CN" altLang="en-US" dirty="0"/>
              <a:t>对应</a:t>
            </a:r>
            <a:r>
              <a:rPr lang="en-US" altLang="zh-CN" dirty="0"/>
              <a:t>Executor</a:t>
            </a:r>
            <a:r>
              <a:rPr lang="zh-CN" altLang="en-US" dirty="0"/>
              <a:t>停止运行。</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154</a:t>
            </a:fld>
            <a:endParaRPr lang="zh-CN" altLang="en-US"/>
          </a:p>
        </p:txBody>
      </p:sp>
    </p:spTree>
    <p:extLst>
      <p:ext uri="{BB962C8B-B14F-4D97-AF65-F5344CB8AC3E}">
        <p14:creationId xmlns:p14="http://schemas.microsoft.com/office/powerpoint/2010/main" val="21183976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marR="0" lvl="0" indent="-342900" algn="l" defTabSz="914400" rtl="0" eaLnBrk="1" fontAlgn="auto" latinLnBrk="0" hangingPunct="1">
              <a:lnSpc>
                <a:spcPts val="3600"/>
              </a:lnSpc>
              <a:spcBef>
                <a:spcPct val="20000"/>
              </a:spcBef>
              <a:spcAft>
                <a:spcPts val="0"/>
              </a:spcAft>
              <a:buClrTx/>
              <a:buSzTx/>
              <a:buFont typeface="Wingdings"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快手计算链路是从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DB/</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Binlog</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以及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WebService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Log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实时入到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中，然后接入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Flink</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做实时计算，其中包括实时数仓、实时分析以及实时训练，最后的结果存到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Druid</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Kudu</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HBase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ClickHouse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里面；同时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数据实时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Dump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一份到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Hadoop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集群，然后通过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Hive</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MapReduce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Spark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来做离线计算；最终实时计算和离线计算的结果数据会用内部自研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BI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工具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KwaiBI</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来展现出来。</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165</a:t>
            </a:fld>
            <a:endParaRPr lang="zh-CN" altLang="en-US"/>
          </a:p>
        </p:txBody>
      </p:sp>
    </p:spTree>
    <p:extLst>
      <p:ext uri="{BB962C8B-B14F-4D97-AF65-F5344CB8AC3E}">
        <p14:creationId xmlns:p14="http://schemas.microsoft.com/office/powerpoint/2010/main" val="3254515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在快手应用的典型场景案例包括：</a:t>
            </a:r>
          </a:p>
          <a:p>
            <a:pPr algn="l">
              <a:buFont typeface="Arial" panose="020B0604020202020204" pitchFamily="34" charset="0"/>
              <a:buChar char="•"/>
            </a:pPr>
            <a:r>
              <a:rPr lang="zh-CN" altLang="en-US" b="0" i="0" dirty="0">
                <a:solidFill>
                  <a:srgbClr val="121212"/>
                </a:solidFill>
                <a:effectLst/>
                <a:latin typeface="-apple-system"/>
              </a:rPr>
              <a:t>快手是分享短视频跟直播的平台，快手</a:t>
            </a:r>
            <a:r>
              <a:rPr lang="zh-CN" altLang="en-US" b="1" i="0" dirty="0">
                <a:solidFill>
                  <a:srgbClr val="121212"/>
                </a:solidFill>
                <a:effectLst/>
                <a:latin typeface="-apple-system"/>
              </a:rPr>
              <a:t>短视频、直播的质量监控</a:t>
            </a:r>
            <a:r>
              <a:rPr lang="zh-CN" altLang="en-US" b="0" i="0" dirty="0">
                <a:solidFill>
                  <a:srgbClr val="121212"/>
                </a:solidFill>
                <a:effectLst/>
                <a:latin typeface="-apple-system"/>
              </a:rPr>
              <a:t>是通过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进行实时统计，比如直播观众端、主播端的播放量、卡顿率、开播失败率等跟直播质量相关的多种监控指标；</a:t>
            </a:r>
          </a:p>
          <a:p>
            <a:pPr algn="l">
              <a:buFont typeface="Arial" panose="020B0604020202020204" pitchFamily="34" charset="0"/>
              <a:buChar char="•"/>
            </a:pPr>
            <a:r>
              <a:rPr lang="zh-CN" altLang="en-US" b="1" i="0" dirty="0">
                <a:solidFill>
                  <a:srgbClr val="121212"/>
                </a:solidFill>
                <a:effectLst/>
                <a:latin typeface="-apple-system"/>
              </a:rPr>
              <a:t>用户增长分析</a:t>
            </a:r>
            <a:r>
              <a:rPr lang="zh-CN" altLang="en-US" b="0" i="0" dirty="0">
                <a:solidFill>
                  <a:srgbClr val="121212"/>
                </a:solidFill>
                <a:effectLst/>
                <a:latin typeface="-apple-system"/>
              </a:rPr>
              <a:t>，实时统计各投放渠道拉新情况，根据效果实时调整各渠道的投放量；</a:t>
            </a:r>
          </a:p>
          <a:p>
            <a:pPr algn="l">
              <a:buFont typeface="Arial" panose="020B0604020202020204" pitchFamily="34" charset="0"/>
              <a:buChar char="•"/>
            </a:pPr>
            <a:r>
              <a:rPr lang="zh-CN" altLang="en-US" b="1" i="0" dirty="0">
                <a:solidFill>
                  <a:srgbClr val="121212"/>
                </a:solidFill>
                <a:effectLst/>
                <a:latin typeface="-apple-system"/>
              </a:rPr>
              <a:t>实时数据处理</a:t>
            </a:r>
            <a:r>
              <a:rPr lang="zh-CN" altLang="en-US" b="0" i="0" dirty="0">
                <a:solidFill>
                  <a:srgbClr val="121212"/>
                </a:solidFill>
                <a:effectLst/>
                <a:latin typeface="-apple-system"/>
              </a:rPr>
              <a:t>，广告展现流、点击流实时 </a:t>
            </a:r>
            <a:r>
              <a:rPr lang="en-US" altLang="zh-CN" b="0" i="0" dirty="0">
                <a:solidFill>
                  <a:srgbClr val="121212"/>
                </a:solidFill>
                <a:effectLst/>
                <a:latin typeface="-apple-system"/>
              </a:rPr>
              <a:t>Join</a:t>
            </a:r>
            <a:r>
              <a:rPr lang="zh-CN" altLang="en-US" b="0" i="0" dirty="0">
                <a:solidFill>
                  <a:srgbClr val="121212"/>
                </a:solidFill>
                <a:effectLst/>
                <a:latin typeface="-apple-system"/>
              </a:rPr>
              <a:t>，客户端日志的拆分等；</a:t>
            </a:r>
          </a:p>
          <a:p>
            <a:pPr algn="l">
              <a:buFont typeface="Arial" panose="020B0604020202020204" pitchFamily="34" charset="0"/>
              <a:buChar char="•"/>
            </a:pPr>
            <a:r>
              <a:rPr lang="zh-CN" altLang="en-US" b="1" i="0" dirty="0">
                <a:solidFill>
                  <a:srgbClr val="121212"/>
                </a:solidFill>
                <a:effectLst/>
                <a:latin typeface="-apple-system"/>
              </a:rPr>
              <a:t>直播 </a:t>
            </a:r>
            <a:r>
              <a:rPr lang="en-US" altLang="zh-CN" b="1" i="0" dirty="0">
                <a:solidFill>
                  <a:srgbClr val="121212"/>
                </a:solidFill>
                <a:effectLst/>
                <a:latin typeface="-apple-system"/>
              </a:rPr>
              <a:t>CDN </a:t>
            </a:r>
            <a:r>
              <a:rPr lang="zh-CN" altLang="en-US" b="1" i="0" dirty="0">
                <a:solidFill>
                  <a:srgbClr val="121212"/>
                </a:solidFill>
                <a:effectLst/>
                <a:latin typeface="-apple-system"/>
              </a:rPr>
              <a:t>调度</a:t>
            </a:r>
            <a:r>
              <a:rPr lang="zh-CN" altLang="en-US" b="0" i="0" dirty="0">
                <a:solidFill>
                  <a:srgbClr val="121212"/>
                </a:solidFill>
                <a:effectLst/>
                <a:latin typeface="-apple-system"/>
              </a:rPr>
              <a:t>，实时监控各 </a:t>
            </a:r>
            <a:r>
              <a:rPr lang="en-US" altLang="zh-CN" b="0" i="0" dirty="0">
                <a:solidFill>
                  <a:srgbClr val="121212"/>
                </a:solidFill>
                <a:effectLst/>
                <a:latin typeface="-apple-system"/>
              </a:rPr>
              <a:t>CDN </a:t>
            </a:r>
            <a:r>
              <a:rPr lang="zh-CN" altLang="en-US" b="0" i="0" dirty="0">
                <a:solidFill>
                  <a:srgbClr val="121212"/>
                </a:solidFill>
                <a:effectLst/>
                <a:latin typeface="-apple-system"/>
              </a:rPr>
              <a:t>厂商质量，通过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实时训练调整各个 </a:t>
            </a:r>
            <a:r>
              <a:rPr lang="en-US" altLang="zh-CN" b="0" i="0" dirty="0">
                <a:solidFill>
                  <a:srgbClr val="121212"/>
                </a:solidFill>
                <a:effectLst/>
                <a:latin typeface="-apple-system"/>
              </a:rPr>
              <a:t>CDN </a:t>
            </a:r>
            <a:r>
              <a:rPr lang="zh-CN" altLang="en-US" b="0" i="0" dirty="0">
                <a:solidFill>
                  <a:srgbClr val="121212"/>
                </a:solidFill>
                <a:effectLst/>
                <a:latin typeface="-apple-system"/>
              </a:rPr>
              <a:t>厂商流量配比。</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167</a:t>
            </a:fld>
            <a:endParaRPr lang="zh-CN" altLang="en-US"/>
          </a:p>
        </p:txBody>
      </p:sp>
    </p:spTree>
    <p:extLst>
      <p:ext uri="{BB962C8B-B14F-4D97-AF65-F5344CB8AC3E}">
        <p14:creationId xmlns:p14="http://schemas.microsoft.com/office/powerpoint/2010/main" val="20414627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快手目前集群规模有 </a:t>
            </a:r>
            <a:r>
              <a:rPr lang="en-US" altLang="zh-CN" b="0" i="0" dirty="0">
                <a:solidFill>
                  <a:srgbClr val="121212"/>
                </a:solidFill>
                <a:effectLst/>
                <a:latin typeface="-apple-system"/>
              </a:rPr>
              <a:t>1500 </a:t>
            </a:r>
            <a:r>
              <a:rPr lang="zh-CN" altLang="en-US" b="0" i="0" dirty="0">
                <a:solidFill>
                  <a:srgbClr val="121212"/>
                </a:solidFill>
                <a:effectLst/>
                <a:latin typeface="-apple-system"/>
              </a:rPr>
              <a:t>台左右，日处理条目数总共有</a:t>
            </a:r>
            <a:r>
              <a:rPr lang="en-US" altLang="zh-CN" b="0" i="0" dirty="0">
                <a:solidFill>
                  <a:srgbClr val="121212"/>
                </a:solidFill>
                <a:effectLst/>
                <a:latin typeface="-apple-system"/>
              </a:rPr>
              <a:t>3</a:t>
            </a:r>
            <a:r>
              <a:rPr lang="zh-CN" altLang="en-US" b="0" i="0" dirty="0">
                <a:solidFill>
                  <a:srgbClr val="121212"/>
                </a:solidFill>
                <a:effectLst/>
                <a:latin typeface="-apple-system"/>
              </a:rPr>
              <a:t>万亿，峰值处理条目数大约是 </a:t>
            </a:r>
            <a:r>
              <a:rPr lang="en-US" altLang="zh-CN" b="0" i="0" dirty="0">
                <a:solidFill>
                  <a:srgbClr val="121212"/>
                </a:solidFill>
                <a:effectLst/>
                <a:latin typeface="-apple-system"/>
              </a:rPr>
              <a:t>3</a:t>
            </a:r>
            <a:r>
              <a:rPr lang="zh-CN" altLang="en-US" b="0" i="0" dirty="0">
                <a:solidFill>
                  <a:srgbClr val="121212"/>
                </a:solidFill>
                <a:effectLst/>
                <a:latin typeface="-apple-system"/>
              </a:rPr>
              <a:t>亿</a:t>
            </a:r>
            <a:r>
              <a:rPr lang="en-US" altLang="zh-CN" b="0" i="0" dirty="0">
                <a:solidFill>
                  <a:srgbClr val="121212"/>
                </a:solidFill>
                <a:effectLst/>
                <a:latin typeface="-apple-system"/>
              </a:rPr>
              <a:t>/s </a:t>
            </a:r>
            <a:r>
              <a:rPr lang="zh-CN" altLang="en-US" b="0" i="0" dirty="0">
                <a:solidFill>
                  <a:srgbClr val="121212"/>
                </a:solidFill>
                <a:effectLst/>
                <a:latin typeface="-apple-system"/>
              </a:rPr>
              <a:t>左右。集群部署都是 </a:t>
            </a:r>
            <a:r>
              <a:rPr lang="en-US" altLang="zh-CN" b="0" i="0" dirty="0">
                <a:solidFill>
                  <a:srgbClr val="121212"/>
                </a:solidFill>
                <a:effectLst/>
                <a:latin typeface="-apple-system"/>
              </a:rPr>
              <a:t>On Yarn </a:t>
            </a:r>
            <a:r>
              <a:rPr lang="zh-CN" altLang="en-US" b="0" i="0" dirty="0">
                <a:solidFill>
                  <a:srgbClr val="121212"/>
                </a:solidFill>
                <a:effectLst/>
                <a:latin typeface="-apple-system"/>
              </a:rPr>
              <a:t>模式，实时集群和离线集群混合部署，通过 </a:t>
            </a:r>
            <a:r>
              <a:rPr lang="en-US" altLang="zh-CN" b="0" i="0" dirty="0">
                <a:solidFill>
                  <a:srgbClr val="121212"/>
                </a:solidFill>
                <a:effectLst/>
                <a:latin typeface="-apple-system"/>
              </a:rPr>
              <a:t>Yarn </a:t>
            </a:r>
            <a:r>
              <a:rPr lang="zh-CN" altLang="en-US" b="0" i="0" dirty="0">
                <a:solidFill>
                  <a:srgbClr val="121212"/>
                </a:solidFill>
                <a:effectLst/>
                <a:latin typeface="-apple-system"/>
              </a:rPr>
              <a:t>标签进行物理隔离，实时集群是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专用集群，针对隔离性、稳定性要求极高的业务部署。</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168</a:t>
            </a:fld>
            <a:endParaRPr lang="zh-CN" altLang="en-US"/>
          </a:p>
        </p:txBody>
      </p:sp>
    </p:spTree>
    <p:extLst>
      <p:ext uri="{BB962C8B-B14F-4D97-AF65-F5344CB8AC3E}">
        <p14:creationId xmlns:p14="http://schemas.microsoft.com/office/powerpoint/2010/main" val="4212245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快手内部有这样的应用场景，每天的数据量在百亿级别，业务方需要在数据中任选五个以内的维度组合进行全维的建模进而计算累计的 </a:t>
            </a:r>
            <a:r>
              <a:rPr lang="en-US" altLang="zh-CN" b="0" i="0" dirty="0">
                <a:solidFill>
                  <a:srgbClr val="121212"/>
                </a:solidFill>
                <a:effectLst/>
                <a:latin typeface="-apple-system"/>
              </a:rPr>
              <a:t>PV ( Page View </a:t>
            </a:r>
            <a:r>
              <a:rPr lang="zh-CN" altLang="en-US" b="0" i="0" dirty="0">
                <a:solidFill>
                  <a:srgbClr val="121212"/>
                </a:solidFill>
                <a:effectLst/>
                <a:latin typeface="-apple-system"/>
              </a:rPr>
              <a:t>访问量 </a:t>
            </a:r>
            <a:r>
              <a:rPr lang="en-US" altLang="zh-CN" b="0" i="0" dirty="0">
                <a:solidFill>
                  <a:srgbClr val="121212"/>
                </a:solidFill>
                <a:effectLst/>
                <a:latin typeface="-apple-system"/>
              </a:rPr>
              <a:t>)</a:t>
            </a:r>
            <a:r>
              <a:rPr lang="zh-CN" altLang="en-US" b="0" i="0" dirty="0">
                <a:solidFill>
                  <a:srgbClr val="121212"/>
                </a:solidFill>
                <a:effectLst/>
                <a:latin typeface="-apple-system"/>
              </a:rPr>
              <a:t>、</a:t>
            </a:r>
            <a:r>
              <a:rPr lang="en-US" altLang="zh-CN" b="0" i="0" dirty="0">
                <a:solidFill>
                  <a:srgbClr val="121212"/>
                </a:solidFill>
                <a:effectLst/>
                <a:latin typeface="-apple-system"/>
              </a:rPr>
              <a:t>UV ( Unique Visitor </a:t>
            </a:r>
            <a:r>
              <a:rPr lang="zh-CN" altLang="en-US" b="0" i="0" dirty="0">
                <a:solidFill>
                  <a:srgbClr val="121212"/>
                </a:solidFill>
                <a:effectLst/>
                <a:latin typeface="-apple-system"/>
              </a:rPr>
              <a:t>独立访客 </a:t>
            </a:r>
            <a:r>
              <a:rPr lang="en-US" altLang="zh-CN" b="0" i="0" dirty="0">
                <a:solidFill>
                  <a:srgbClr val="121212"/>
                </a:solidFill>
                <a:effectLst/>
                <a:latin typeface="-apple-system"/>
              </a:rPr>
              <a:t>)</a:t>
            </a:r>
            <a:r>
              <a:rPr lang="zh-CN" altLang="en-US" b="0" i="0" dirty="0">
                <a:solidFill>
                  <a:srgbClr val="121212"/>
                </a:solidFill>
                <a:effectLst/>
                <a:latin typeface="-apple-system"/>
              </a:rPr>
              <a:t>、新增或者留存等这样的指标，然后指标的计算结果要实时进行图形化报表展示供给业务分析人员进行分析。</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169</a:t>
            </a:fld>
            <a:endParaRPr lang="zh-CN" altLang="en-US"/>
          </a:p>
        </p:txBody>
      </p:sp>
    </p:spTree>
    <p:extLst>
      <p:ext uri="{BB962C8B-B14F-4D97-AF65-F5344CB8AC3E}">
        <p14:creationId xmlns:p14="http://schemas.microsoft.com/office/powerpoint/2010/main" val="3520658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现在社区已经有一些 </a:t>
            </a:r>
            <a:r>
              <a:rPr lang="en-US" altLang="zh-CN" b="0" i="0" dirty="0">
                <a:solidFill>
                  <a:srgbClr val="121212"/>
                </a:solidFill>
                <a:effectLst/>
                <a:latin typeface="-apple-system"/>
              </a:rPr>
              <a:t>OLAP </a:t>
            </a:r>
            <a:r>
              <a:rPr lang="zh-CN" altLang="en-US" b="0" i="0" dirty="0">
                <a:solidFill>
                  <a:srgbClr val="121212"/>
                </a:solidFill>
                <a:effectLst/>
                <a:latin typeface="-apple-system"/>
              </a:rPr>
              <a:t>实时分析的工具，像 </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zh-CN" altLang="en-US" b="0" i="0" dirty="0">
                <a:solidFill>
                  <a:srgbClr val="121212"/>
                </a:solidFill>
                <a:effectLst/>
                <a:latin typeface="-apple-system"/>
              </a:rPr>
              <a:t>；目前快手采用的是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的方案，在前期调研阶段对这三种方案从计算能力、分组聚合能力、查询并发以及查询延迟四个方面结合实时多维查询业务场景进行对比分析：</a:t>
            </a:r>
          </a:p>
          <a:p>
            <a:pPr algn="l">
              <a:buFont typeface="Arial" panose="020B0604020202020204" pitchFamily="34" charset="0"/>
              <a:buChar char="•"/>
            </a:pPr>
            <a:r>
              <a:rPr lang="zh-CN" altLang="en-US" b="1" i="0" dirty="0">
                <a:solidFill>
                  <a:srgbClr val="121212"/>
                </a:solidFill>
                <a:effectLst/>
                <a:latin typeface="-apple-system"/>
              </a:rPr>
              <a:t>计算能力方面</a:t>
            </a:r>
            <a:r>
              <a:rPr lang="zh-CN" altLang="en-US" b="0" i="0" dirty="0">
                <a:solidFill>
                  <a:srgbClr val="121212"/>
                </a:solidFill>
                <a:effectLst/>
                <a:latin typeface="-apple-system"/>
              </a:rPr>
              <a:t>：多维查询这种业务场景需要支持 </a:t>
            </a:r>
            <a:r>
              <a:rPr lang="en-US" altLang="zh-CN" b="0" i="0" dirty="0">
                <a:solidFill>
                  <a:srgbClr val="121212"/>
                </a:solidFill>
                <a:effectLst/>
                <a:latin typeface="-apple-system"/>
              </a:rPr>
              <a:t>Sum</a:t>
            </a:r>
            <a:r>
              <a:rPr lang="zh-CN" altLang="en-US" b="0" i="0" dirty="0">
                <a:solidFill>
                  <a:srgbClr val="121212"/>
                </a:solidFill>
                <a:effectLst/>
                <a:latin typeface="-apple-system"/>
              </a:rPr>
              <a:t>、</a:t>
            </a:r>
            <a:r>
              <a:rPr lang="en-US" altLang="zh-CN" b="0" i="0" dirty="0">
                <a:solidFill>
                  <a:srgbClr val="121212"/>
                </a:solidFill>
                <a:effectLst/>
                <a:latin typeface="-apple-system"/>
              </a:rPr>
              <a:t>Count </a:t>
            </a:r>
            <a:r>
              <a:rPr lang="zh-CN" altLang="en-US" b="0" i="0" dirty="0">
                <a:solidFill>
                  <a:srgbClr val="121212"/>
                </a:solidFill>
                <a:effectLst/>
                <a:latin typeface="-apple-system"/>
              </a:rPr>
              <a:t>和 </a:t>
            </a:r>
            <a:r>
              <a:rPr lang="en-US" altLang="zh-CN" b="0" i="0" dirty="0">
                <a:solidFill>
                  <a:srgbClr val="121212"/>
                </a:solidFill>
                <a:effectLst/>
                <a:latin typeface="-apple-system"/>
              </a:rPr>
              <a:t>count distinct </a:t>
            </a:r>
            <a:r>
              <a:rPr lang="zh-CN" altLang="en-US" b="0" i="0" dirty="0">
                <a:solidFill>
                  <a:srgbClr val="121212"/>
                </a:solidFill>
                <a:effectLst/>
                <a:latin typeface="-apple-system"/>
              </a:rPr>
              <a:t>等能力，而 </a:t>
            </a:r>
            <a:r>
              <a:rPr lang="en-US" altLang="zh-CN" b="0" i="0" dirty="0">
                <a:solidFill>
                  <a:srgbClr val="121212"/>
                </a:solidFill>
                <a:effectLst/>
                <a:latin typeface="-apple-system"/>
              </a:rPr>
              <a:t>Druid </a:t>
            </a:r>
            <a:r>
              <a:rPr lang="zh-CN" altLang="en-US" b="0" i="0" dirty="0">
                <a:solidFill>
                  <a:srgbClr val="121212"/>
                </a:solidFill>
                <a:effectLst/>
                <a:latin typeface="-apple-system"/>
              </a:rPr>
              <a:t>社区版本不支持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，快手内部版本支持数值类型、但不支持字符类型的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本身全都支持这些计算能力；</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是一个实时计算引擎，这些能力也都具备。</a:t>
            </a:r>
          </a:p>
          <a:p>
            <a:pPr algn="l">
              <a:buFont typeface="Arial" panose="020B0604020202020204" pitchFamily="34" charset="0"/>
              <a:buChar char="•"/>
            </a:pPr>
            <a:r>
              <a:rPr lang="zh-CN" altLang="en-US" b="1" i="0" dirty="0">
                <a:solidFill>
                  <a:srgbClr val="121212"/>
                </a:solidFill>
                <a:effectLst/>
                <a:latin typeface="-apple-system"/>
              </a:rPr>
              <a:t>分组聚合能力方面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的分组聚合能力一般，</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都支持较强的分组聚合能力。</a:t>
            </a:r>
          </a:p>
          <a:p>
            <a:pPr algn="l">
              <a:buFont typeface="Arial" panose="020B0604020202020204" pitchFamily="34" charset="0"/>
              <a:buChar char="•"/>
            </a:pPr>
            <a:r>
              <a:rPr lang="zh-CN" altLang="en-US" b="1" i="0" dirty="0">
                <a:solidFill>
                  <a:srgbClr val="121212"/>
                </a:solidFill>
                <a:effectLst/>
                <a:latin typeface="-apple-system"/>
              </a:rPr>
              <a:t>查询并发方面</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的索引比较弱，不能支持较高的查询并发，</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都支持较高的并发度，存储系统 </a:t>
            </a:r>
            <a:r>
              <a:rPr lang="en-US" altLang="zh-CN" b="0" i="0" dirty="0">
                <a:solidFill>
                  <a:srgbClr val="121212"/>
                </a:solidFill>
                <a:effectLst/>
                <a:latin typeface="-apple-system"/>
              </a:rPr>
              <a:t>Kudu</a:t>
            </a:r>
            <a:r>
              <a:rPr lang="zh-CN" altLang="en-US" b="0" i="0" dirty="0">
                <a:solidFill>
                  <a:srgbClr val="121212"/>
                </a:solidFill>
                <a:effectLst/>
                <a:latin typeface="-apple-system"/>
              </a:rPr>
              <a:t>，它也支持强索引以及很高的并发。</a:t>
            </a:r>
          </a:p>
          <a:p>
            <a:pPr algn="l">
              <a:buFont typeface="Arial" panose="020B0604020202020204" pitchFamily="34" charset="0"/>
              <a:buChar char="•"/>
            </a:pPr>
            <a:r>
              <a:rPr lang="zh-CN" altLang="en-US" b="1" i="0" dirty="0">
                <a:solidFill>
                  <a:srgbClr val="121212"/>
                </a:solidFill>
                <a:effectLst/>
                <a:latin typeface="-apple-system"/>
              </a:rPr>
              <a:t>查询延迟方面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都是在查询时进行现计算，而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方案，通过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实时计算后将指标结果直接存储到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中，查询直接从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中查询结果而不需要进行计算，所以查询延迟比较低。</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170</a:t>
            </a:fld>
            <a:endParaRPr lang="zh-CN" altLang="en-US"/>
          </a:p>
        </p:txBody>
      </p:sp>
    </p:spTree>
    <p:extLst>
      <p:ext uri="{BB962C8B-B14F-4D97-AF65-F5344CB8AC3E}">
        <p14:creationId xmlns:p14="http://schemas.microsoft.com/office/powerpoint/2010/main" val="6869946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采用 </a:t>
            </a:r>
            <a:r>
              <a:rPr lang="en-US" altLang="zh-CN" dirty="0" err="1"/>
              <a:t>Flink+Kudu</a:t>
            </a:r>
            <a:r>
              <a:rPr lang="en-US" altLang="zh-CN" dirty="0"/>
              <a:t> </a:t>
            </a:r>
            <a:r>
              <a:rPr lang="zh-CN" altLang="en-US" dirty="0"/>
              <a:t>的方案主要思想是借鉴了 </a:t>
            </a:r>
            <a:r>
              <a:rPr lang="en-US" altLang="zh-CN" dirty="0" err="1"/>
              <a:t>Kylin</a:t>
            </a:r>
            <a:r>
              <a:rPr lang="en-US" altLang="zh-CN" dirty="0"/>
              <a:t> </a:t>
            </a:r>
            <a:r>
              <a:rPr lang="zh-CN" altLang="en-US" dirty="0"/>
              <a:t>的思路，</a:t>
            </a:r>
            <a:r>
              <a:rPr lang="en-US" altLang="zh-CN" dirty="0" err="1"/>
              <a:t>Kylin</a:t>
            </a:r>
            <a:r>
              <a:rPr lang="en-US" altLang="zh-CN" dirty="0"/>
              <a:t> </a:t>
            </a:r>
            <a:r>
              <a:rPr lang="zh-CN" altLang="en-US" dirty="0"/>
              <a:t>可以指定很多维度和指标进行离线的预计算然后将预计算结果存储到 </a:t>
            </a:r>
            <a:r>
              <a:rPr lang="en-US" altLang="zh-CN" dirty="0" err="1"/>
              <a:t>Hbase</a:t>
            </a:r>
            <a:r>
              <a:rPr lang="en-US" altLang="zh-CN" dirty="0"/>
              <a:t> </a:t>
            </a:r>
            <a:r>
              <a:rPr lang="zh-CN" altLang="en-US" dirty="0"/>
              <a:t>中；快手的方案是通过 </a:t>
            </a:r>
            <a:r>
              <a:rPr lang="en-US" altLang="zh-CN" dirty="0" err="1"/>
              <a:t>Flink</a:t>
            </a:r>
            <a:r>
              <a:rPr lang="en-US" altLang="zh-CN" dirty="0"/>
              <a:t> </a:t>
            </a:r>
            <a:r>
              <a:rPr lang="zh-CN" altLang="en-US" dirty="0"/>
              <a:t>实时计算指标，再实时地写到 </a:t>
            </a:r>
            <a:r>
              <a:rPr lang="en-US" altLang="zh-CN" dirty="0"/>
              <a:t>Kudu </a:t>
            </a:r>
            <a:r>
              <a:rPr lang="zh-CN" altLang="en-US" dirty="0"/>
              <a:t>里面。</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171</a:t>
            </a:fld>
            <a:endParaRPr lang="zh-CN" altLang="en-US"/>
          </a:p>
        </p:txBody>
      </p:sp>
    </p:spTree>
    <p:extLst>
      <p:ext uri="{BB962C8B-B14F-4D97-AF65-F5344CB8AC3E}">
        <p14:creationId xmlns:p14="http://schemas.microsoft.com/office/powerpoint/2010/main" val="2310085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实时多维分析的整体的流程为：</a:t>
            </a:r>
          </a:p>
          <a:p>
            <a:pPr algn="l">
              <a:buFont typeface="Arial" panose="020B0604020202020204" pitchFamily="34" charset="0"/>
              <a:buChar char="•"/>
            </a:pPr>
            <a:r>
              <a:rPr lang="zh-CN" altLang="en-US" b="0" i="0" dirty="0">
                <a:solidFill>
                  <a:srgbClr val="121212"/>
                </a:solidFill>
                <a:effectLst/>
                <a:latin typeface="-apple-system"/>
              </a:rPr>
              <a:t>用户在快手自研的 </a:t>
            </a:r>
            <a:r>
              <a:rPr lang="en-US" altLang="zh-CN" b="0" i="0" dirty="0">
                <a:solidFill>
                  <a:srgbClr val="121212"/>
                </a:solidFill>
                <a:effectLst/>
                <a:latin typeface="-apple-system"/>
              </a:rPr>
              <a:t>BI </a:t>
            </a:r>
            <a:r>
              <a:rPr lang="zh-CN" altLang="en-US" b="0" i="0" dirty="0">
                <a:solidFill>
                  <a:srgbClr val="121212"/>
                </a:solidFill>
                <a:effectLst/>
                <a:latin typeface="-apple-system"/>
              </a:rPr>
              <a:t>分析工具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上配置 </a:t>
            </a:r>
            <a:r>
              <a:rPr lang="en-US" altLang="zh-CN" b="0" i="0" dirty="0">
                <a:solidFill>
                  <a:srgbClr val="121212"/>
                </a:solidFill>
                <a:effectLst/>
                <a:latin typeface="-apple-system"/>
              </a:rPr>
              <a:t>Cube </a:t>
            </a:r>
            <a:r>
              <a:rPr lang="zh-CN" altLang="en-US" b="0" i="0" dirty="0">
                <a:solidFill>
                  <a:srgbClr val="121212"/>
                </a:solidFill>
                <a:effectLst/>
                <a:latin typeface="-apple-system"/>
              </a:rPr>
              <a:t>数据立方体模型，指定维度列和指标列以及基于指标做什么样的计算；</a:t>
            </a:r>
          </a:p>
          <a:p>
            <a:pPr algn="l">
              <a:buFont typeface="Arial" panose="020B0604020202020204" pitchFamily="34" charset="0"/>
              <a:buChar char="•"/>
            </a:pPr>
            <a:r>
              <a:rPr lang="zh-CN" altLang="en-US" b="0" i="0" dirty="0">
                <a:solidFill>
                  <a:srgbClr val="121212"/>
                </a:solidFill>
                <a:effectLst/>
                <a:latin typeface="-apple-system"/>
              </a:rPr>
              <a:t>配置过程中选择的数据表是经过处理过后存储在实时数仓平台中的数据表；</a:t>
            </a:r>
          </a:p>
          <a:p>
            <a:pPr algn="l">
              <a:buFont typeface="Arial" panose="020B0604020202020204" pitchFamily="34" charset="0"/>
              <a:buChar char="•"/>
            </a:pPr>
            <a:r>
              <a:rPr lang="zh-CN" altLang="en-US" b="0" i="0" dirty="0">
                <a:solidFill>
                  <a:srgbClr val="121212"/>
                </a:solidFill>
                <a:effectLst/>
                <a:latin typeface="-apple-system"/>
              </a:rPr>
              <a:t>然后根据配置的计算规则通过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任务进行建模指标的预计算，结果存储到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a:t>
            </a:r>
          </a:p>
          <a:p>
            <a:pPr algn="l">
              <a:buFont typeface="Arial" panose="020B0604020202020204" pitchFamily="34" charset="0"/>
              <a:buChar char="•"/>
            </a:pPr>
            <a:r>
              <a:rPr lang="zh-CN" altLang="en-US" b="0" i="0" dirty="0">
                <a:solidFill>
                  <a:srgbClr val="121212"/>
                </a:solidFill>
                <a:effectLst/>
                <a:latin typeface="-apple-system"/>
              </a:rPr>
              <a:t>最后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中查询数据进行实时看板展示。</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172</a:t>
            </a:fld>
            <a:endParaRPr lang="zh-CN" altLang="en-US"/>
          </a:p>
        </p:txBody>
      </p:sp>
    </p:spTree>
    <p:extLst>
      <p:ext uri="{BB962C8B-B14F-4D97-AF65-F5344CB8AC3E}">
        <p14:creationId xmlns:p14="http://schemas.microsoft.com/office/powerpoint/2010/main" val="37480895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r>
              <a:rPr lang="zh-CN" altLang="en-US" b="1" dirty="0">
                <a:effectLst/>
              </a:rPr>
              <a:t>名称解释</a:t>
            </a:r>
            <a:r>
              <a:rPr lang="en-US" altLang="zh-CN" dirty="0">
                <a:effectLst/>
              </a:rPr>
              <a:t>Broker</a:t>
            </a:r>
            <a:r>
              <a:rPr lang="zh-CN" altLang="en-US" dirty="0">
                <a:effectLst/>
              </a:rPr>
              <a:t>消息中间件处理节点，一个</a:t>
            </a:r>
            <a:r>
              <a:rPr lang="en-US" altLang="zh-CN" dirty="0">
                <a:effectLst/>
              </a:rPr>
              <a:t>Kafka</a:t>
            </a:r>
            <a:r>
              <a:rPr lang="zh-CN" altLang="en-US" dirty="0">
                <a:effectLst/>
              </a:rPr>
              <a:t>节点就是一个</a:t>
            </a:r>
            <a:r>
              <a:rPr lang="en-US" altLang="zh-CN" dirty="0">
                <a:effectLst/>
              </a:rPr>
              <a:t>broker</a:t>
            </a:r>
            <a:r>
              <a:rPr lang="zh-CN" altLang="en-US" dirty="0">
                <a:effectLst/>
              </a:rPr>
              <a:t>，一个或者多个</a:t>
            </a:r>
            <a:r>
              <a:rPr lang="en-US" altLang="zh-CN" dirty="0">
                <a:effectLst/>
              </a:rPr>
              <a:t>Broker</a:t>
            </a:r>
            <a:r>
              <a:rPr lang="zh-CN" altLang="en-US" dirty="0">
                <a:effectLst/>
              </a:rPr>
              <a:t>可以组成一个</a:t>
            </a:r>
            <a:r>
              <a:rPr lang="en-US" altLang="zh-CN" dirty="0">
                <a:effectLst/>
              </a:rPr>
              <a:t>Kafka</a:t>
            </a:r>
            <a:r>
              <a:rPr lang="zh-CN" altLang="en-US" dirty="0">
                <a:effectLst/>
              </a:rPr>
              <a:t>集群</a:t>
            </a:r>
            <a:r>
              <a:rPr lang="en-US" altLang="zh-CN" dirty="0" err="1">
                <a:effectLst/>
              </a:rPr>
              <a:t>TopicKafka</a:t>
            </a:r>
            <a:r>
              <a:rPr lang="zh-CN" altLang="en-US" dirty="0">
                <a:effectLst/>
              </a:rPr>
              <a:t>根据</a:t>
            </a:r>
            <a:r>
              <a:rPr lang="en-US" altLang="zh-CN" dirty="0">
                <a:effectLst/>
              </a:rPr>
              <a:t>topic</a:t>
            </a:r>
            <a:r>
              <a:rPr lang="zh-CN" altLang="en-US" dirty="0">
                <a:effectLst/>
              </a:rPr>
              <a:t>对消息进行归类，发布到</a:t>
            </a:r>
            <a:r>
              <a:rPr lang="en-US" altLang="zh-CN" dirty="0">
                <a:effectLst/>
              </a:rPr>
              <a:t>Kafka</a:t>
            </a:r>
            <a:r>
              <a:rPr lang="zh-CN" altLang="en-US" dirty="0">
                <a:effectLst/>
              </a:rPr>
              <a:t>集群的每条消息都需要指定一个</a:t>
            </a:r>
            <a:r>
              <a:rPr lang="en-US" altLang="zh-CN" dirty="0" err="1">
                <a:effectLst/>
              </a:rPr>
              <a:t>topicProducer</a:t>
            </a:r>
            <a:r>
              <a:rPr lang="zh-CN" altLang="en-US" dirty="0">
                <a:effectLst/>
              </a:rPr>
              <a:t>消息生产者，向</a:t>
            </a:r>
            <a:r>
              <a:rPr lang="en-US" altLang="zh-CN" dirty="0">
                <a:effectLst/>
              </a:rPr>
              <a:t>Broker</a:t>
            </a:r>
            <a:r>
              <a:rPr lang="zh-CN" altLang="en-US" dirty="0">
                <a:effectLst/>
              </a:rPr>
              <a:t>发送消息的客户端</a:t>
            </a:r>
            <a:r>
              <a:rPr lang="en-US" altLang="zh-CN" dirty="0">
                <a:effectLst/>
              </a:rPr>
              <a:t>Consumer</a:t>
            </a:r>
            <a:r>
              <a:rPr lang="zh-CN" altLang="en-US" dirty="0">
                <a:effectLst/>
              </a:rPr>
              <a:t>消息消费者，从</a:t>
            </a:r>
            <a:r>
              <a:rPr lang="en-US" altLang="zh-CN" dirty="0">
                <a:effectLst/>
              </a:rPr>
              <a:t>Broker</a:t>
            </a:r>
            <a:r>
              <a:rPr lang="zh-CN" altLang="en-US" dirty="0">
                <a:effectLst/>
              </a:rPr>
              <a:t>读取消息的客户端</a:t>
            </a:r>
            <a:r>
              <a:rPr lang="en-US" altLang="zh-CN" dirty="0" err="1">
                <a:effectLst/>
              </a:rPr>
              <a:t>ConsumerGroup</a:t>
            </a:r>
            <a:r>
              <a:rPr lang="zh-CN" altLang="en-US" dirty="0">
                <a:effectLst/>
              </a:rPr>
              <a:t>每个</a:t>
            </a:r>
            <a:r>
              <a:rPr lang="en-US" altLang="zh-CN" dirty="0">
                <a:effectLst/>
              </a:rPr>
              <a:t>Consumer</a:t>
            </a:r>
            <a:r>
              <a:rPr lang="zh-CN" altLang="en-US" dirty="0">
                <a:effectLst/>
              </a:rPr>
              <a:t>属于一个特定的</a:t>
            </a:r>
            <a:r>
              <a:rPr lang="en-US" altLang="zh-CN" dirty="0">
                <a:effectLst/>
              </a:rPr>
              <a:t>Consumer Group</a:t>
            </a:r>
            <a:r>
              <a:rPr lang="zh-CN" altLang="en-US" dirty="0">
                <a:effectLst/>
              </a:rPr>
              <a:t>，一条消息可以被多个不同的</a:t>
            </a:r>
            <a:r>
              <a:rPr lang="en-US" altLang="zh-CN" dirty="0">
                <a:effectLst/>
              </a:rPr>
              <a:t>Consumer Group</a:t>
            </a:r>
            <a:r>
              <a:rPr lang="zh-CN" altLang="en-US" dirty="0">
                <a:effectLst/>
              </a:rPr>
              <a:t>消费，但是一个</a:t>
            </a:r>
            <a:r>
              <a:rPr lang="en-US" altLang="zh-CN" dirty="0">
                <a:effectLst/>
              </a:rPr>
              <a:t>Consumer Group</a:t>
            </a:r>
            <a:r>
              <a:rPr lang="zh-CN" altLang="en-US" dirty="0">
                <a:effectLst/>
              </a:rPr>
              <a:t>中只能有一个</a:t>
            </a:r>
            <a:r>
              <a:rPr lang="en-US" altLang="zh-CN" dirty="0">
                <a:effectLst/>
              </a:rPr>
              <a:t>Consumer</a:t>
            </a:r>
            <a:r>
              <a:rPr lang="zh-CN" altLang="en-US" dirty="0">
                <a:effectLst/>
              </a:rPr>
              <a:t>能够消费该消息</a:t>
            </a:r>
            <a:r>
              <a:rPr lang="en-US" altLang="zh-CN" dirty="0">
                <a:effectLst/>
              </a:rPr>
              <a:t>Partition</a:t>
            </a:r>
            <a:r>
              <a:rPr lang="zh-CN" altLang="en-US" dirty="0">
                <a:effectLst/>
              </a:rPr>
              <a:t>物理上的概念，一个</a:t>
            </a:r>
            <a:r>
              <a:rPr lang="en-US" altLang="zh-CN" dirty="0">
                <a:effectLst/>
              </a:rPr>
              <a:t>topic</a:t>
            </a:r>
            <a:r>
              <a:rPr lang="zh-CN" altLang="en-US" dirty="0">
                <a:effectLst/>
              </a:rPr>
              <a:t>可以分为多个</a:t>
            </a:r>
            <a:r>
              <a:rPr lang="en-US" altLang="zh-CN" dirty="0">
                <a:effectLst/>
              </a:rPr>
              <a:t>partition</a:t>
            </a:r>
            <a:r>
              <a:rPr lang="zh-CN" altLang="en-US" dirty="0">
                <a:effectLst/>
              </a:rPr>
              <a:t>，每个</a:t>
            </a:r>
            <a:r>
              <a:rPr lang="en-US" altLang="zh-CN" dirty="0">
                <a:effectLst/>
              </a:rPr>
              <a:t>partition</a:t>
            </a:r>
            <a:r>
              <a:rPr lang="zh-CN" altLang="en-US" dirty="0">
                <a:effectLst/>
              </a:rPr>
              <a:t>内部消息是有序的</a:t>
            </a:r>
            <a:r>
              <a:rPr lang="zh-CN" altLang="en-US" b="1" i="0" dirty="0">
                <a:solidFill>
                  <a:srgbClr val="333333"/>
                </a:solidFill>
                <a:effectLst/>
                <a:latin typeface="Tahoma" panose="020B0604030504040204" pitchFamily="34" charset="0"/>
              </a:rPr>
              <a:t>因此，从一个较高的层面上来看，</a:t>
            </a:r>
            <a:r>
              <a:rPr lang="en-US" altLang="zh-CN" b="1" i="0" dirty="0">
                <a:solidFill>
                  <a:srgbClr val="333333"/>
                </a:solidFill>
                <a:effectLst/>
                <a:latin typeface="Tahoma" panose="020B0604030504040204" pitchFamily="34" charset="0"/>
              </a:rPr>
              <a:t>producer</a:t>
            </a:r>
            <a:r>
              <a:rPr lang="zh-CN" altLang="en-US" b="1" i="0" dirty="0">
                <a:solidFill>
                  <a:srgbClr val="333333"/>
                </a:solidFill>
                <a:effectLst/>
                <a:latin typeface="Tahoma" panose="020B0604030504040204" pitchFamily="34" charset="0"/>
              </a:rPr>
              <a:t>通过网络发送消息到</a:t>
            </a:r>
            <a:r>
              <a:rPr lang="en-US" altLang="zh-CN" b="1" i="0" dirty="0">
                <a:solidFill>
                  <a:srgbClr val="333333"/>
                </a:solidFill>
                <a:effectLst/>
                <a:latin typeface="Tahoma" panose="020B0604030504040204" pitchFamily="34" charset="0"/>
              </a:rPr>
              <a:t>Kafka</a:t>
            </a:r>
            <a:r>
              <a:rPr lang="zh-CN" altLang="en-US" b="1" i="0" dirty="0">
                <a:solidFill>
                  <a:srgbClr val="333333"/>
                </a:solidFill>
                <a:effectLst/>
                <a:latin typeface="Tahoma" panose="020B0604030504040204" pitchFamily="34" charset="0"/>
              </a:rPr>
              <a:t>集群，然后</a:t>
            </a:r>
            <a:r>
              <a:rPr lang="en-US" altLang="zh-CN" b="1" i="0" dirty="0">
                <a:solidFill>
                  <a:srgbClr val="333333"/>
                </a:solidFill>
                <a:effectLst/>
                <a:latin typeface="Tahoma" panose="020B0604030504040204" pitchFamily="34" charset="0"/>
              </a:rPr>
              <a:t>consumer</a:t>
            </a:r>
            <a:r>
              <a:rPr lang="zh-CN" altLang="en-US" b="1" i="0">
                <a:solidFill>
                  <a:srgbClr val="333333"/>
                </a:solidFill>
                <a:effectLst/>
                <a:latin typeface="Tahoma" panose="020B0604030504040204" pitchFamily="34" charset="0"/>
              </a:rPr>
              <a:t>来进行消费</a:t>
            </a:r>
            <a:endParaRPr lang="zh-CN" altLang="en-US" b="0" i="0">
              <a:solidFill>
                <a:srgbClr val="333333"/>
              </a:solidFill>
              <a:effectLst/>
              <a:latin typeface="Tahoma" panose="020B0604030504040204" pitchFamily="34" charset="0"/>
            </a:endParaRPr>
          </a:p>
          <a:p>
            <a:endParaRPr lang="zh-CN" altLang="en-US"/>
          </a:p>
        </p:txBody>
      </p:sp>
      <p:sp>
        <p:nvSpPr>
          <p:cNvPr id="4" name="灯片编号占位符 3"/>
          <p:cNvSpPr>
            <a:spLocks noGrp="1"/>
          </p:cNvSpPr>
          <p:nvPr>
            <p:ph type="sldNum" sz="quarter" idx="5"/>
          </p:nvPr>
        </p:nvSpPr>
        <p:spPr/>
        <p:txBody>
          <a:bodyPr/>
          <a:lstStyle/>
          <a:p>
            <a:fld id="{E0F04D2E-D80D-4465-9676-EFA5B8054969}" type="slidenum">
              <a:rPr lang="zh-CN" altLang="en-US" smtClean="0"/>
              <a:t>176</a:t>
            </a:fld>
            <a:endParaRPr lang="zh-CN" altLang="en-US"/>
          </a:p>
        </p:txBody>
      </p:sp>
    </p:spTree>
    <p:extLst>
      <p:ext uri="{BB962C8B-B14F-4D97-AF65-F5344CB8AC3E}">
        <p14:creationId xmlns:p14="http://schemas.microsoft.com/office/powerpoint/2010/main" val="3179725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HBase</a:t>
            </a:r>
            <a:r>
              <a:rPr lang="zh-CN" altLang="en-US" dirty="0"/>
              <a:t>：来源于</a:t>
            </a:r>
            <a:r>
              <a:rPr lang="en-US" altLang="zh-CN" dirty="0"/>
              <a:t>Google</a:t>
            </a:r>
            <a:r>
              <a:rPr lang="zh-CN" altLang="en-US" dirty="0"/>
              <a:t>的</a:t>
            </a:r>
            <a:r>
              <a:rPr lang="en-US" altLang="zh-CN" dirty="0" err="1"/>
              <a:t>BigTable</a:t>
            </a:r>
            <a:r>
              <a:rPr lang="zh-CN" altLang="en-US" dirty="0"/>
              <a:t>；是一个高可靠性、高性能、面向列、可伸缩的分布式数据库。</a:t>
            </a:r>
          </a:p>
          <a:p>
            <a:br>
              <a:rPr lang="zh-CN" altLang="en-US" dirty="0"/>
            </a:br>
            <a:endParaRPr lang="zh-CN" altLang="en-US" dirty="0"/>
          </a:p>
          <a:p>
            <a:r>
              <a:rPr lang="en-US" altLang="zh-CN" b="1" dirty="0"/>
              <a:t>Hive</a:t>
            </a:r>
            <a:r>
              <a:rPr lang="zh-CN" altLang="en-US" dirty="0"/>
              <a:t>：是一个数据仓库工具，可以将结构化的数据文件映射为一张数据库表，通过类</a:t>
            </a:r>
            <a:r>
              <a:rPr lang="en-US" altLang="zh-CN" dirty="0"/>
              <a:t>SQL</a:t>
            </a:r>
            <a:r>
              <a:rPr lang="zh-CN" altLang="en-US" dirty="0"/>
              <a:t>语句快速实现简单的</a:t>
            </a:r>
            <a:r>
              <a:rPr lang="en-US" altLang="zh-CN" dirty="0"/>
              <a:t>MapReduce</a:t>
            </a:r>
            <a:r>
              <a:rPr lang="zh-CN" altLang="en-US" dirty="0"/>
              <a:t>统计，不必开发专门的</a:t>
            </a:r>
            <a:r>
              <a:rPr lang="en-US" altLang="zh-CN" dirty="0"/>
              <a:t>MapReduce</a:t>
            </a:r>
            <a:r>
              <a:rPr lang="zh-CN" altLang="en-US" dirty="0"/>
              <a:t>应用，十分适合数据仓库的统计分析。</a:t>
            </a:r>
          </a:p>
          <a:p>
            <a:br>
              <a:rPr lang="zh-CN" altLang="en-US" dirty="0"/>
            </a:br>
            <a:endParaRPr lang="zh-CN" altLang="en-US" dirty="0"/>
          </a:p>
          <a:p>
            <a:r>
              <a:rPr lang="en-US" altLang="zh-CN" b="1" dirty="0"/>
              <a:t>Pig</a:t>
            </a:r>
            <a:r>
              <a:rPr lang="zh-CN" altLang="en-US" dirty="0"/>
              <a:t>：是一个基于</a:t>
            </a:r>
            <a:r>
              <a:rPr lang="en-US" altLang="zh-CN" dirty="0"/>
              <a:t>Hadoop</a:t>
            </a:r>
            <a:r>
              <a:rPr lang="zh-CN" altLang="en-US" dirty="0"/>
              <a:t>的大规模数据分析工具，它提供的</a:t>
            </a:r>
            <a:r>
              <a:rPr lang="en-US" altLang="zh-CN" dirty="0"/>
              <a:t>SQL-LIKE</a:t>
            </a:r>
            <a:r>
              <a:rPr lang="zh-CN" altLang="en-US" dirty="0"/>
              <a:t>语言叫</a:t>
            </a:r>
            <a:r>
              <a:rPr lang="en-US" altLang="zh-CN" dirty="0"/>
              <a:t>Pig Latin</a:t>
            </a:r>
            <a:r>
              <a:rPr lang="zh-CN" altLang="en-US" dirty="0"/>
              <a:t>，该语言的编译器会把类</a:t>
            </a:r>
            <a:r>
              <a:rPr lang="en-US" altLang="zh-CN" dirty="0"/>
              <a:t>SQL</a:t>
            </a:r>
            <a:r>
              <a:rPr lang="zh-CN" altLang="en-US" dirty="0"/>
              <a:t>的数据分析请求转换为一系列经过优化处理的</a:t>
            </a:r>
            <a:r>
              <a:rPr lang="en-US" altLang="zh-CN" dirty="0"/>
              <a:t>MapReduce</a:t>
            </a:r>
            <a:r>
              <a:rPr lang="zh-CN" altLang="en-US" dirty="0"/>
              <a:t>运算。</a:t>
            </a:r>
          </a:p>
          <a:p>
            <a:br>
              <a:rPr lang="zh-CN" altLang="en-US" dirty="0"/>
            </a:br>
            <a:endParaRPr lang="zh-CN" altLang="en-US" dirty="0"/>
          </a:p>
          <a:p>
            <a:r>
              <a:rPr lang="en-US" altLang="zh-CN" b="1" dirty="0" err="1"/>
              <a:t>ZooKeeper</a:t>
            </a:r>
            <a:r>
              <a:rPr lang="zh-CN" altLang="en-US" dirty="0"/>
              <a:t>：来源于</a:t>
            </a:r>
            <a:r>
              <a:rPr lang="en-US" altLang="zh-CN" dirty="0"/>
              <a:t>Google</a:t>
            </a:r>
            <a:r>
              <a:rPr lang="zh-CN" altLang="en-US" dirty="0"/>
              <a:t>的</a:t>
            </a:r>
            <a:r>
              <a:rPr lang="en-US" altLang="zh-CN" dirty="0"/>
              <a:t>Chubby</a:t>
            </a:r>
            <a:r>
              <a:rPr lang="zh-CN" altLang="en-US" dirty="0"/>
              <a:t>；它主要是用来解决分布式应用中经常遇到的一些数据管理问题，简化分布式应用协调及其管理的难度。</a:t>
            </a:r>
          </a:p>
          <a:p>
            <a:br>
              <a:rPr lang="zh-CN" altLang="en-US" dirty="0"/>
            </a:br>
            <a:endParaRPr lang="zh-CN" altLang="en-US" dirty="0"/>
          </a:p>
          <a:p>
            <a:r>
              <a:rPr lang="en-US" altLang="zh-CN" b="1" dirty="0"/>
              <a:t>Ambari</a:t>
            </a:r>
            <a:r>
              <a:rPr lang="zh-CN" altLang="en-US" dirty="0"/>
              <a:t>：</a:t>
            </a:r>
            <a:r>
              <a:rPr lang="en-US" altLang="zh-CN" dirty="0"/>
              <a:t>Hadoop</a:t>
            </a:r>
            <a:r>
              <a:rPr lang="zh-CN" altLang="en-US" dirty="0"/>
              <a:t>管理工具，可以快捷地监控、部署、管理集群。</a:t>
            </a:r>
          </a:p>
          <a:p>
            <a:br>
              <a:rPr lang="zh-CN" altLang="en-US" dirty="0"/>
            </a:br>
            <a:endParaRPr lang="zh-CN" altLang="en-US" dirty="0"/>
          </a:p>
          <a:p>
            <a:r>
              <a:rPr lang="en-US" altLang="zh-CN" b="1" dirty="0"/>
              <a:t>Sqoop</a:t>
            </a:r>
            <a:r>
              <a:rPr lang="zh-CN" altLang="en-US" dirty="0"/>
              <a:t>：用于在</a:t>
            </a:r>
            <a:r>
              <a:rPr lang="en-US" altLang="zh-CN" dirty="0"/>
              <a:t>Hadoop</a:t>
            </a:r>
            <a:r>
              <a:rPr lang="zh-CN" altLang="en-US" dirty="0"/>
              <a:t>与传统的数据库间进行数据的传递。</a:t>
            </a:r>
          </a:p>
          <a:p>
            <a:br>
              <a:rPr lang="zh-CN" altLang="en-US" dirty="0"/>
            </a:br>
            <a:endParaRPr lang="zh-CN" altLang="en-US" dirty="0"/>
          </a:p>
          <a:p>
            <a:r>
              <a:rPr lang="en-US" altLang="zh-CN" b="1" dirty="0"/>
              <a:t>Mahout</a:t>
            </a:r>
            <a:r>
              <a:rPr lang="zh-CN" altLang="en-US" dirty="0"/>
              <a:t>：一个可扩展的</a:t>
            </a:r>
            <a:r>
              <a:rPr lang="zh-CN" altLang="en-US" dirty="0">
                <a:hlinkClick r:id="rId3"/>
              </a:rPr>
              <a:t>机器学习</a:t>
            </a:r>
            <a:r>
              <a:rPr lang="zh-CN" altLang="en-US" dirty="0"/>
              <a:t>和数据挖掘库。</a:t>
            </a:r>
          </a:p>
          <a:p>
            <a:br>
              <a:rPr lang="zh-CN" altLang="en-US" dirty="0"/>
            </a:br>
            <a:br>
              <a:rPr lang="zh-CN" altLang="en-US" dirty="0"/>
            </a:br>
            <a:r>
              <a:rPr lang="zh-CN" altLang="en-US" dirty="0"/>
              <a:t>作者：小枣君</a:t>
            </a:r>
            <a:br>
              <a:rPr lang="zh-CN" altLang="en-US" dirty="0"/>
            </a:br>
            <a:r>
              <a:rPr lang="zh-CN" altLang="en-US" dirty="0"/>
              <a:t>链接：</a:t>
            </a:r>
            <a:r>
              <a:rPr lang="en-US" altLang="zh-CN" dirty="0"/>
              <a:t>https://zhuanlan.zhihu.com/p/54994736</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49</a:t>
            </a:fld>
            <a:endParaRPr lang="zh-CN" altLang="en-US"/>
          </a:p>
        </p:txBody>
      </p:sp>
    </p:spTree>
    <p:extLst>
      <p:ext uri="{BB962C8B-B14F-4D97-AF65-F5344CB8AC3E}">
        <p14:creationId xmlns:p14="http://schemas.microsoft.com/office/powerpoint/2010/main" val="2688554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317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CBA7F9EE-C7C1-4F36-BE1D-0CB59710A6B6}" type="slidenum">
              <a:rPr lang="en-US" smtClean="0"/>
              <a:pPr eaLnBrk="1" hangingPunct="1"/>
              <a:t>53</a:t>
            </a:fld>
            <a:endParaRPr lang="en-US"/>
          </a:p>
        </p:txBody>
      </p:sp>
    </p:spTree>
    <p:extLst>
      <p:ext uri="{BB962C8B-B14F-4D97-AF65-F5344CB8AC3E}">
        <p14:creationId xmlns:p14="http://schemas.microsoft.com/office/powerpoint/2010/main" val="2055687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1%-10%-100%</a:t>
            </a:r>
          </a:p>
        </p:txBody>
      </p:sp>
      <p:sp>
        <p:nvSpPr>
          <p:cNvPr id="4" name="Slide Number Placeholder 3"/>
          <p:cNvSpPr>
            <a:spLocks noGrp="1"/>
          </p:cNvSpPr>
          <p:nvPr>
            <p:ph type="sldNum" sz="quarter" idx="10"/>
          </p:nvPr>
        </p:nvSpPr>
        <p:spPr/>
        <p:txBody>
          <a:bodyPr/>
          <a:lstStyle/>
          <a:p>
            <a:fld id="{E70438F4-F50F-CB45-854D-6A1A628F6287}" type="slidenum">
              <a:rPr lang="en-US" smtClean="0"/>
              <a:t>60</a:t>
            </a:fld>
            <a:endParaRPr lang="en-US"/>
          </a:p>
        </p:txBody>
      </p:sp>
    </p:spTree>
    <p:extLst>
      <p:ext uri="{BB962C8B-B14F-4D97-AF65-F5344CB8AC3E}">
        <p14:creationId xmlns:p14="http://schemas.microsoft.com/office/powerpoint/2010/main" val="3344138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9A1A16BB-2513-471D-9B09-24E0566F1FA6}" type="slidenum">
              <a:rPr lang="en-GB"/>
              <a:pPr/>
              <a:t>65</a:t>
            </a:fld>
            <a:endParaRPr lang="en-GB"/>
          </a:p>
        </p:txBody>
      </p:sp>
      <p:sp>
        <p:nvSpPr>
          <p:cNvPr id="33793" name="Text Box 1"/>
          <p:cNvSpPr txBox="1">
            <a:spLocks noChangeArrowheads="1"/>
          </p:cNvSpPr>
          <p:nvPr/>
        </p:nvSpPr>
        <p:spPr bwMode="auto">
          <a:xfrm>
            <a:off x="4143900" y="9120731"/>
            <a:ext cx="3171300" cy="480471"/>
          </a:xfrm>
          <a:prstGeom prst="rect">
            <a:avLst/>
          </a:prstGeom>
          <a:noFill/>
          <a:ln w="9525">
            <a:noFill/>
            <a:round/>
            <a:headEnd/>
            <a:tailEnd/>
          </a:ln>
          <a:effectLst/>
        </p:spPr>
        <p:txBody>
          <a:bodyPr lIns="96723" tIns="48174" rIns="96723" bIns="48174" anchor="b"/>
          <a:lstStyle/>
          <a:p>
            <a:pPr algn="r">
              <a:tabLst>
                <a:tab pos="0" algn="l"/>
                <a:tab pos="948549" algn="l"/>
                <a:tab pos="1897097" algn="l"/>
                <a:tab pos="2845646" algn="l"/>
                <a:tab pos="3794195" algn="l"/>
                <a:tab pos="4742744" algn="l"/>
                <a:tab pos="5691293" algn="l"/>
                <a:tab pos="6639842" algn="l"/>
                <a:tab pos="7588390" algn="l"/>
                <a:tab pos="8536938" algn="l"/>
                <a:tab pos="9485487" algn="l"/>
                <a:tab pos="10434036" algn="l"/>
              </a:tabLst>
            </a:pPr>
            <a:fld id="{2199D9A9-8D96-4916-B172-08B625A940CF}" type="slidenum">
              <a:rPr lang="en-GB" sz="1300">
                <a:solidFill>
                  <a:srgbClr val="7D7D7D"/>
                </a:solidFill>
              </a:rPr>
              <a:pPr algn="r">
                <a:tabLst>
                  <a:tab pos="0" algn="l"/>
                  <a:tab pos="948549" algn="l"/>
                  <a:tab pos="1897097" algn="l"/>
                  <a:tab pos="2845646" algn="l"/>
                  <a:tab pos="3794195" algn="l"/>
                  <a:tab pos="4742744" algn="l"/>
                  <a:tab pos="5691293" algn="l"/>
                  <a:tab pos="6639842" algn="l"/>
                  <a:tab pos="7588390" algn="l"/>
                  <a:tab pos="8536938" algn="l"/>
                  <a:tab pos="9485487" algn="l"/>
                  <a:tab pos="10434036" algn="l"/>
                </a:tabLst>
              </a:pPr>
              <a:t>65</a:t>
            </a:fld>
            <a:endParaRPr lang="en-GB" sz="1300" dirty="0">
              <a:solidFill>
                <a:srgbClr val="7D7D7D"/>
              </a:solidFill>
            </a:endParaRPr>
          </a:p>
        </p:txBody>
      </p:sp>
      <p:sp>
        <p:nvSpPr>
          <p:cNvPr id="33794" name="Text Box 2"/>
          <p:cNvSpPr txBox="1">
            <a:spLocks noChangeArrowheads="1"/>
          </p:cNvSpPr>
          <p:nvPr/>
        </p:nvSpPr>
        <p:spPr bwMode="auto">
          <a:xfrm>
            <a:off x="1232731" y="719887"/>
            <a:ext cx="4851394" cy="3601064"/>
          </a:xfrm>
          <a:prstGeom prst="rect">
            <a:avLst/>
          </a:prstGeom>
          <a:solidFill>
            <a:srgbClr val="FFFFFF"/>
          </a:solidFill>
          <a:ln w="9525">
            <a:solidFill>
              <a:srgbClr val="000000"/>
            </a:solidFill>
            <a:miter lim="800000"/>
            <a:headEnd/>
            <a:tailEnd/>
          </a:ln>
          <a:effectLst/>
        </p:spPr>
        <p:txBody>
          <a:bodyPr wrap="none" lIns="94855" tIns="47428" rIns="94855" bIns="47428" anchor="ctr"/>
          <a:lstStyle/>
          <a:p>
            <a:endParaRPr lang="en-US"/>
          </a:p>
        </p:txBody>
      </p:sp>
      <p:sp>
        <p:nvSpPr>
          <p:cNvPr id="33795" name="Text Box 3"/>
          <p:cNvSpPr txBox="1">
            <a:spLocks noGrp="1" noChangeArrowheads="1"/>
          </p:cNvSpPr>
          <p:nvPr>
            <p:ph type="body"/>
          </p:nvPr>
        </p:nvSpPr>
        <p:spPr bwMode="auto">
          <a:xfrm>
            <a:off x="732348" y="4562007"/>
            <a:ext cx="5852160" cy="4320951"/>
          </a:xfrm>
          <a:prstGeom prst="rect">
            <a:avLst/>
          </a:prstGeom>
          <a:noFill/>
          <a:ln>
            <a:round/>
            <a:headEnd/>
            <a:tailEnd/>
          </a:ln>
        </p:spPr>
        <p:txBody>
          <a:bodyPr lIns="96723" tIns="48174" rIns="96723" bIns="48174"/>
          <a:lstStyle/>
          <a:p>
            <a:pPr>
              <a:lnSpc>
                <a:spcPct val="98000"/>
              </a:lnSpc>
              <a:spcBef>
                <a:spcPts val="700"/>
              </a:spcBef>
              <a:spcAft>
                <a:spcPts val="207"/>
              </a:spcAft>
              <a:tabLst>
                <a:tab pos="0" algn="l"/>
                <a:tab pos="948549" algn="l"/>
                <a:tab pos="1897097" algn="l"/>
                <a:tab pos="2845646" algn="l"/>
                <a:tab pos="3794195" algn="l"/>
                <a:tab pos="4742744" algn="l"/>
                <a:tab pos="5691293" algn="l"/>
                <a:tab pos="6639842" algn="l"/>
                <a:tab pos="7588390" algn="l"/>
                <a:tab pos="8536938" algn="l"/>
                <a:tab pos="9485487" algn="l"/>
                <a:tab pos="10434036" algn="l"/>
              </a:tabLst>
            </a:pPr>
            <a:endParaRPr lang="en-GB" sz="1900" dirty="0">
              <a:latin typeface="Helvetica" charset="0"/>
              <a:cs typeface="Arial Unicode MS" charset="0"/>
            </a:endParaRPr>
          </a:p>
        </p:txBody>
      </p:sp>
    </p:spTree>
    <p:extLst>
      <p:ext uri="{BB962C8B-B14F-4D97-AF65-F5344CB8AC3E}">
        <p14:creationId xmlns:p14="http://schemas.microsoft.com/office/powerpoint/2010/main" val="527409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1">
                <a:latin typeface="楷体" pitchFamily="49" charset="-122"/>
                <a:ea typeface="楷体" pitchFamily="49" charset="-122"/>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defTabSz="914400" rtl="0" eaLnBrk="1" latinLnBrk="0" hangingPunct="1">
              <a:spcBef>
                <a:spcPct val="0"/>
              </a:spcBef>
              <a:buNone/>
              <a:defRPr lang="zh-CN" altLang="en-US" sz="2800" kern="1200" dirty="0">
                <a:solidFill>
                  <a:schemeClr val="tx1"/>
                </a:solidFill>
                <a:latin typeface="楷体" pitchFamily="49" charset="-122"/>
                <a:ea typeface="楷体" pitchFamily="49" charset="-122"/>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2022/9/17</a:t>
            </a:fld>
            <a:endParaRPr lang="zh-CN" altLang="en-US"/>
          </a:p>
        </p:txBody>
      </p:sp>
      <p:sp>
        <p:nvSpPr>
          <p:cNvPr id="5" name="页脚占位符 4"/>
          <p:cNvSpPr>
            <a:spLocks noGrp="1"/>
          </p:cNvSpPr>
          <p:nvPr>
            <p:ph type="ftr" sz="quarter" idx="11"/>
          </p:nvPr>
        </p:nvSpPr>
        <p:spPr>
          <a:xfrm>
            <a:off x="6084168" y="6309320"/>
            <a:ext cx="2895600" cy="365125"/>
          </a:xfrm>
        </p:spPr>
        <p:txBody>
          <a:bodyPr/>
          <a:lstStyle/>
          <a:p>
            <a:endParaRPr lang="zh-CN" altLang="en-US" dirty="0"/>
          </a:p>
        </p:txBody>
      </p:sp>
      <p:sp>
        <p:nvSpPr>
          <p:cNvPr id="6" name="灯片编号占位符 5"/>
          <p:cNvSpPr>
            <a:spLocks noGrp="1"/>
          </p:cNvSpPr>
          <p:nvPr>
            <p:ph type="sldNum" sz="quarter" idx="12"/>
          </p:nvPr>
        </p:nvSpPr>
        <p:spPr>
          <a:xfrm>
            <a:off x="3275856" y="6309319"/>
            <a:ext cx="2133600" cy="365125"/>
          </a:xfrm>
        </p:spPr>
        <p:txBody>
          <a:bodyPr/>
          <a:lstStyle/>
          <a:p>
            <a:fld id="{2861D57E-DA27-4C1A-969C-BE9BD2818787}" type="slidenum">
              <a:rPr lang="zh-CN" altLang="en-US" smtClean="0"/>
              <a:t>‹#›</a:t>
            </a:fld>
            <a:endParaRPr lang="zh-CN" altLang="en-US"/>
          </a:p>
        </p:txBody>
      </p:sp>
      <p:pic>
        <p:nvPicPr>
          <p:cNvPr id="8" name="图片 7">
            <a:extLst>
              <a:ext uri="{FF2B5EF4-FFF2-40B4-BE49-F238E27FC236}">
                <a16:creationId xmlns:a16="http://schemas.microsoft.com/office/drawing/2014/main" id="{C684E06B-4EA3-4C39-97AB-DD84656CD575}"/>
              </a:ext>
            </a:extLst>
          </p:cNvPr>
          <p:cNvPicPr>
            <a:picLocks noChangeAspect="1"/>
          </p:cNvPicPr>
          <p:nvPr userDrawn="1"/>
        </p:nvPicPr>
        <p:blipFill>
          <a:blip r:embed="rId2"/>
          <a:stretch>
            <a:fillRect/>
          </a:stretch>
        </p:blipFill>
        <p:spPr>
          <a:xfrm>
            <a:off x="7010589" y="126709"/>
            <a:ext cx="1969179" cy="432854"/>
          </a:xfrm>
          <a:prstGeom prst="rect">
            <a:avLst/>
          </a:prstGeom>
        </p:spPr>
      </p:pic>
    </p:spTree>
    <p:extLst>
      <p:ext uri="{BB962C8B-B14F-4D97-AF65-F5344CB8AC3E}">
        <p14:creationId xmlns:p14="http://schemas.microsoft.com/office/powerpoint/2010/main" val="674039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2022/9/17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385052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2022/9/17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272829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9EE9CA6F-F85C-4226-A913-574E98ACCEFF}" type="datetimeFigureOut">
              <a:rPr lang="zh-CN" altLang="en-US" smtClean="0">
                <a:solidFill>
                  <a:srgbClr val="000000"/>
                </a:solidFill>
              </a:rPr>
              <a:pPr eaLnBrk="0" fontAlgn="base" hangingPunct="0">
                <a:spcBef>
                  <a:spcPct val="0"/>
                </a:spcBef>
                <a:spcAft>
                  <a:spcPct val="0"/>
                </a:spcAft>
                <a:buFont typeface="Arial" pitchFamily="34" charset="0"/>
                <a:buNone/>
              </a:pPr>
              <a:t>2022/9/17</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2732743463"/>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1EC739F6-E1A2-4554-9B99-7A9A81404631}" type="datetimeFigureOut">
              <a:rPr lang="zh-CN" altLang="en-US" smtClean="0">
                <a:solidFill>
                  <a:srgbClr val="000000"/>
                </a:solidFill>
              </a:rPr>
              <a:pPr eaLnBrk="0" fontAlgn="base" hangingPunct="0">
                <a:spcBef>
                  <a:spcPct val="0"/>
                </a:spcBef>
                <a:spcAft>
                  <a:spcPct val="0"/>
                </a:spcAft>
                <a:buFont typeface="Arial" pitchFamily="34" charset="0"/>
                <a:buNone/>
              </a:pPr>
              <a:t>2022/9/17</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803952649"/>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4406901"/>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710"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EC7855F-C911-4326-8C03-30E645D5EC27}" type="datetimeFigureOut">
              <a:rPr lang="zh-CN" altLang="en-US" smtClean="0">
                <a:solidFill>
                  <a:srgbClr val="000000"/>
                </a:solidFill>
              </a:rPr>
              <a:pPr eaLnBrk="0" fontAlgn="base" hangingPunct="0">
                <a:spcBef>
                  <a:spcPct val="0"/>
                </a:spcBef>
                <a:spcAft>
                  <a:spcPct val="0"/>
                </a:spcAft>
                <a:buFont typeface="Arial" pitchFamily="34" charset="0"/>
                <a:buNone/>
              </a:pPr>
              <a:t>2022/9/17</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4E4F1F94-B7D8-40AD-B47C-72F74D8B6BF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168227489"/>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6F66C4E-D717-420D-9E4E-7CA1674CB211}" type="datetimeFigureOut">
              <a:rPr lang="zh-CN" altLang="en-US" smtClean="0">
                <a:solidFill>
                  <a:srgbClr val="000000"/>
                </a:solidFill>
              </a:rPr>
              <a:pPr eaLnBrk="0" fontAlgn="base" hangingPunct="0">
                <a:spcBef>
                  <a:spcPct val="0"/>
                </a:spcBef>
                <a:spcAft>
                  <a:spcPct val="0"/>
                </a:spcAft>
                <a:buFont typeface="Arial" pitchFamily="34" charset="0"/>
                <a:buNone/>
              </a:pPr>
              <a:t>2022/9/17</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17749268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39791"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39791"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628" y="1535113"/>
            <a:ext cx="404217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4628" y="2174875"/>
            <a:ext cx="404217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36F49413-BB70-44AF-8BDD-2E321D022F6F}" type="datetimeFigureOut">
              <a:rPr lang="zh-CN" altLang="en-US" smtClean="0">
                <a:solidFill>
                  <a:srgbClr val="000000"/>
                </a:solidFill>
              </a:rPr>
              <a:pPr eaLnBrk="0" fontAlgn="base" hangingPunct="0">
                <a:spcBef>
                  <a:spcPct val="0"/>
                </a:spcBef>
                <a:spcAft>
                  <a:spcPct val="0"/>
                </a:spcAft>
                <a:buFont typeface="Arial" pitchFamily="34" charset="0"/>
                <a:buNone/>
              </a:pPr>
              <a:t>2022/9/17</a:t>
            </a:fld>
            <a:endParaRPr lang="zh-CN" altLang="en-US">
              <a:solidFill>
                <a:srgbClr val="000000"/>
              </a:solidFill>
            </a:endParaRPr>
          </a:p>
        </p:txBody>
      </p:sp>
      <p:sp>
        <p:nvSpPr>
          <p:cNvPr id="8"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913429324"/>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687610"/>
          </a:xfrm>
          <a:prstGeom prst="rect">
            <a:avLst/>
          </a:prstGeom>
        </p:spPr>
        <p:txBody>
          <a:bodyPr/>
          <a:lstStyle>
            <a:lvl1pPr>
              <a:defRPr sz="3600" b="1">
                <a:latin typeface="楷体" panose="02010609060101010101" pitchFamily="49" charset="-122"/>
                <a:ea typeface="楷体" panose="02010609060101010101" pitchFamily="49" charset="-122"/>
              </a:defRPr>
            </a:lvl1pPr>
          </a:lstStyle>
          <a:p>
            <a:r>
              <a:rPr lang="zh-CN" altLang="en-US"/>
              <a:t>单击此处编辑母版标题样式</a:t>
            </a:r>
          </a:p>
        </p:txBody>
      </p:sp>
      <p:sp>
        <p:nvSpPr>
          <p:cNvPr id="3"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C0DC4E63-D6A2-4ACC-989B-3519FDA855D1}" type="datetimeFigureOut">
              <a:rPr lang="zh-CN" altLang="en-US" smtClean="0">
                <a:solidFill>
                  <a:srgbClr val="000000"/>
                </a:solidFill>
              </a:rPr>
              <a:pPr eaLnBrk="0" fontAlgn="base" hangingPunct="0">
                <a:spcBef>
                  <a:spcPct val="0"/>
                </a:spcBef>
                <a:spcAft>
                  <a:spcPct val="0"/>
                </a:spcAft>
                <a:buFont typeface="Arial" pitchFamily="34" charset="0"/>
                <a:buNone/>
              </a:pPr>
              <a:t>2022/9/17</a:t>
            </a:fld>
            <a:endParaRPr lang="zh-CN" altLang="en-US">
              <a:solidFill>
                <a:srgbClr val="000000"/>
              </a:solidFill>
            </a:endParaRPr>
          </a:p>
        </p:txBody>
      </p:sp>
      <p:sp>
        <p:nvSpPr>
          <p:cNvPr id="4"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5"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75BA3DE3-2955-4E14-888C-4B5E63C50F73}"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369543684"/>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8E2349E-1C25-4534-8807-5259C4FA1655}" type="datetimeFigureOut">
              <a:rPr lang="zh-CN" altLang="en-US" smtClean="0">
                <a:solidFill>
                  <a:srgbClr val="000000"/>
                </a:solidFill>
              </a:rPr>
              <a:pPr eaLnBrk="0" fontAlgn="base" hangingPunct="0">
                <a:spcBef>
                  <a:spcPct val="0"/>
                </a:spcBef>
                <a:spcAft>
                  <a:spcPct val="0"/>
                </a:spcAft>
                <a:buFont typeface="Arial" pitchFamily="34" charset="0"/>
                <a:buNone/>
              </a:pPr>
              <a:t>2022/9/17</a:t>
            </a:fld>
            <a:endParaRPr lang="zh-CN" altLang="en-US">
              <a:solidFill>
                <a:srgbClr val="000000"/>
              </a:solidFill>
            </a:endParaRPr>
          </a:p>
        </p:txBody>
      </p:sp>
      <p:sp>
        <p:nvSpPr>
          <p:cNvPr id="3"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4"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24D826F2-8B83-4F8E-9683-530919132159}"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833229776"/>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710"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448" y="273051"/>
            <a:ext cx="5111353"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71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E3A8D66B-E557-4B17-ABC3-41DF477C8ABA}" type="datetimeFigureOut">
              <a:rPr lang="zh-CN" altLang="en-US" smtClean="0">
                <a:solidFill>
                  <a:srgbClr val="000000"/>
                </a:solidFill>
              </a:rPr>
              <a:pPr eaLnBrk="0" fontAlgn="base" hangingPunct="0">
                <a:spcBef>
                  <a:spcPct val="0"/>
                </a:spcBef>
                <a:spcAft>
                  <a:spcPct val="0"/>
                </a:spcAft>
                <a:buFont typeface="Arial" pitchFamily="34" charset="0"/>
                <a:buNone/>
              </a:pPr>
              <a:t>2022/9/17</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A36D38B-6881-49C2-8D56-6EA82C340B0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297664778"/>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3" y="105431"/>
            <a:ext cx="8219257" cy="883965"/>
          </a:xfrm>
        </p:spPr>
        <p:txBody>
          <a:bodyPr>
            <a:normAutofit/>
          </a:bodyPr>
          <a:lstStyle>
            <a:lvl1pPr algn="ctr">
              <a:defRPr sz="3600" b="1">
                <a:latin typeface="楷体" pitchFamily="49" charset="-122"/>
                <a:ea typeface="楷体" pitchFamily="49" charset="-122"/>
              </a:defRPr>
            </a:lvl1pPr>
          </a:lstStyle>
          <a:p>
            <a:endParaRPr lang="zh-CN" altLang="en-US" dirty="0"/>
          </a:p>
        </p:txBody>
      </p:sp>
      <p:sp>
        <p:nvSpPr>
          <p:cNvPr id="3" name="内容占位符 2"/>
          <p:cNvSpPr>
            <a:spLocks noGrp="1"/>
          </p:cNvSpPr>
          <p:nvPr>
            <p:ph idx="1" hasCustomPrompt="1"/>
          </p:nvPr>
        </p:nvSpPr>
        <p:spPr>
          <a:xfrm>
            <a:off x="457200" y="1158604"/>
            <a:ext cx="8229600" cy="4967560"/>
          </a:xfrm>
        </p:spPr>
        <p:txBody>
          <a:bodyPr/>
          <a:lstStyle>
            <a:lvl1pPr marL="342900" indent="-342900">
              <a:lnSpc>
                <a:spcPts val="3600"/>
              </a:lnSpc>
              <a:buFont typeface="Wingdings" pitchFamily="2" charset="2"/>
              <a:buChar char="u"/>
              <a:defRPr sz="2400">
                <a:latin typeface="微软雅黑" pitchFamily="34" charset="-122"/>
                <a:ea typeface="微软雅黑" pitchFamily="34" charset="-122"/>
              </a:defRPr>
            </a:lvl1pPr>
            <a:lvl2pPr marL="742950" indent="-285750">
              <a:buFont typeface="Wingdings" pitchFamily="2" charset="2"/>
              <a:buChar char="l"/>
              <a:defRPr sz="2000">
                <a:latin typeface="微软雅黑" pitchFamily="34" charset="-122"/>
                <a:ea typeface="微软雅黑" pitchFamily="34" charset="-122"/>
              </a:defRPr>
            </a:lvl2pPr>
          </a:lstStyle>
          <a:p>
            <a:pPr lvl="0"/>
            <a:r>
              <a:rPr lang="zh-CN" altLang="en-US" dirty="0"/>
              <a:t>  单击此处编辑母版文本样式</a:t>
            </a:r>
          </a:p>
          <a:p>
            <a:pPr lvl="1"/>
            <a:r>
              <a:rPr lang="zh-CN" altLang="en-US" dirty="0"/>
              <a:t> 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2022/9/17</a:t>
            </a:fld>
            <a:endParaRPr lang="zh-CN" altLang="en-US" dirty="0"/>
          </a:p>
        </p:txBody>
      </p:sp>
      <p:sp>
        <p:nvSpPr>
          <p:cNvPr id="5" name="页脚占位符 4"/>
          <p:cNvSpPr>
            <a:spLocks noGrp="1"/>
          </p:cNvSpPr>
          <p:nvPr>
            <p:ph type="ftr" sz="quarter" idx="11"/>
          </p:nvPr>
        </p:nvSpPr>
        <p:spPr>
          <a:xfrm>
            <a:off x="2195736" y="6356350"/>
            <a:ext cx="2895600" cy="365125"/>
          </a:xfrm>
        </p:spPr>
        <p:txBody>
          <a:bodyPr/>
          <a:lstStyle/>
          <a:p>
            <a:endParaRPr lang="zh-CN" altLang="en-US"/>
          </a:p>
        </p:txBody>
      </p:sp>
      <p:sp>
        <p:nvSpPr>
          <p:cNvPr id="6" name="灯片编号占位符 5"/>
          <p:cNvSpPr>
            <a:spLocks noGrp="1"/>
          </p:cNvSpPr>
          <p:nvPr>
            <p:ph type="sldNum" sz="quarter" idx="12"/>
          </p:nvPr>
        </p:nvSpPr>
        <p:spPr>
          <a:xfrm>
            <a:off x="4696272" y="6342994"/>
            <a:ext cx="2133600" cy="365125"/>
          </a:xfrm>
        </p:spPr>
        <p:txBody>
          <a:bodyPr/>
          <a:lstStyle/>
          <a:p>
            <a:fld id="{2861D57E-DA27-4C1A-969C-BE9BD2818787}" type="slidenum">
              <a:rPr lang="zh-CN" altLang="en-US" smtClean="0"/>
              <a:t>‹#›</a:t>
            </a:fld>
            <a:endParaRPr lang="zh-CN" altLang="en-US" dirty="0"/>
          </a:p>
        </p:txBody>
      </p:sp>
      <p:pic>
        <p:nvPicPr>
          <p:cNvPr id="8" name="图片 7">
            <a:extLst>
              <a:ext uri="{FF2B5EF4-FFF2-40B4-BE49-F238E27FC236}">
                <a16:creationId xmlns:a16="http://schemas.microsoft.com/office/drawing/2014/main" id="{F6D1EC10-69F6-479D-8CCC-0C130839A771}"/>
              </a:ext>
            </a:extLst>
          </p:cNvPr>
          <p:cNvPicPr>
            <a:picLocks noChangeAspect="1"/>
          </p:cNvPicPr>
          <p:nvPr userDrawn="1"/>
        </p:nvPicPr>
        <p:blipFill>
          <a:blip r:embed="rId2"/>
          <a:stretch>
            <a:fillRect/>
          </a:stretch>
        </p:blipFill>
        <p:spPr>
          <a:xfrm>
            <a:off x="6976037" y="6329595"/>
            <a:ext cx="1969179" cy="432854"/>
          </a:xfrm>
          <a:prstGeom prst="rect">
            <a:avLst/>
          </a:prstGeom>
        </p:spPr>
      </p:pic>
    </p:spTree>
    <p:extLst>
      <p:ext uri="{BB962C8B-B14F-4D97-AF65-F5344CB8AC3E}">
        <p14:creationId xmlns:p14="http://schemas.microsoft.com/office/powerpoint/2010/main" val="345256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1891"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1891"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468BBF1E-D361-4F8E-B079-AD1C48219154}" type="datetimeFigureOut">
              <a:rPr lang="zh-CN" altLang="en-US" smtClean="0">
                <a:solidFill>
                  <a:srgbClr val="000000"/>
                </a:solidFill>
              </a:rPr>
              <a:pPr eaLnBrk="0" fontAlgn="base" hangingPunct="0">
                <a:spcBef>
                  <a:spcPct val="0"/>
                </a:spcBef>
                <a:spcAft>
                  <a:spcPct val="0"/>
                </a:spcAft>
                <a:buFont typeface="Arial" pitchFamily="34" charset="0"/>
                <a:buNone/>
              </a:pPr>
              <a:t>2022/9/17</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D27F96DF-F871-4B15-8FD1-FF6EED2A700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773885443"/>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7890B7E-CDFD-4DEF-84FF-9593CFFCB50F}" type="datetimeFigureOut">
              <a:rPr lang="zh-CN" altLang="en-US" smtClean="0">
                <a:solidFill>
                  <a:srgbClr val="000000"/>
                </a:solidFill>
              </a:rPr>
              <a:pPr eaLnBrk="0" fontAlgn="base" hangingPunct="0">
                <a:spcBef>
                  <a:spcPct val="0"/>
                </a:spcBef>
                <a:spcAft>
                  <a:spcPct val="0"/>
                </a:spcAft>
                <a:buFont typeface="Arial" pitchFamily="34" charset="0"/>
                <a:buNone/>
              </a:pPr>
              <a:t>2022/9/17</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40737A1-0F6F-4D78-B3C7-2D2979003DB9}"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1078689531"/>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5DE41676-7A7C-4504-97F3-0AD22D84F954}" type="datetimeFigureOut">
              <a:rPr lang="zh-CN" altLang="en-US" smtClean="0">
                <a:solidFill>
                  <a:srgbClr val="000000"/>
                </a:solidFill>
              </a:rPr>
              <a:pPr eaLnBrk="0" fontAlgn="base" hangingPunct="0">
                <a:spcBef>
                  <a:spcPct val="0"/>
                </a:spcBef>
                <a:spcAft>
                  <a:spcPct val="0"/>
                </a:spcAft>
                <a:buFont typeface="Arial" pitchFamily="34" charset="0"/>
                <a:buNone/>
              </a:pPr>
              <a:t>2022/9/17</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C578700-0D85-4E13-8BB9-905C1F2AE7A7}"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486776596"/>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1178E-0AF5-45C7-975D-B807402885E8}"/>
              </a:ext>
            </a:extLst>
          </p:cNvPr>
          <p:cNvSpPr>
            <a:spLocks noGrp="1"/>
          </p:cNvSpPr>
          <p:nvPr>
            <p:ph type="ctrTitle"/>
          </p:nvPr>
        </p:nvSpPr>
        <p:spPr>
          <a:xfrm>
            <a:off x="1143000" y="112183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B05883F-0FAF-453E-9686-AF66D8514F33}"/>
              </a:ext>
            </a:extLst>
          </p:cNvPr>
          <p:cNvSpPr>
            <a:spLocks noGrp="1"/>
          </p:cNvSpPr>
          <p:nvPr>
            <p:ph type="subTitle" idx="1"/>
          </p:nvPr>
        </p:nvSpPr>
        <p:spPr>
          <a:xfrm>
            <a:off x="1143000" y="3602568"/>
            <a:ext cx="6858000" cy="165523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92882D-DFFF-4CC5-AE14-F69A3CB5E442}"/>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9FEA5DAE-6281-407E-B358-5D3D33046E66}"/>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C217ABDA-CD52-4AD1-9AE6-AE97E51A50A6}"/>
              </a:ext>
            </a:extLst>
          </p:cNvPr>
          <p:cNvSpPr>
            <a:spLocks noGrp="1"/>
          </p:cNvSpPr>
          <p:nvPr>
            <p:ph type="sldNum" sz="quarter" idx="12"/>
          </p:nvPr>
        </p:nvSpPr>
        <p:spPr/>
        <p:txBody>
          <a:bodyPr/>
          <a:lstStyle>
            <a:lvl1pPr>
              <a:defRPr/>
            </a:lvl1pPr>
          </a:lstStyle>
          <a:p>
            <a:fld id="{84DF54C4-E1E5-42F3-AD20-1F09D155B206}" type="slidenum">
              <a:rPr lang="zh-CN" altLang="en-US"/>
              <a:pPr/>
              <a:t>‹#›</a:t>
            </a:fld>
            <a:endParaRPr lang="zh-CN" altLang="en-US"/>
          </a:p>
        </p:txBody>
      </p:sp>
    </p:spTree>
    <p:extLst>
      <p:ext uri="{BB962C8B-B14F-4D97-AF65-F5344CB8AC3E}">
        <p14:creationId xmlns:p14="http://schemas.microsoft.com/office/powerpoint/2010/main" val="2311602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F7548-0C5C-46D0-A15F-D77BD6BB28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3E1522-7645-432B-9040-51E5E88DD14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2C176B-920B-48E3-9D21-99024EF21173}"/>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9CEB6006-980F-467F-8ED0-30B0A3675F3F}"/>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619F33E5-9EB2-43C4-A928-4615A87DD99A}"/>
              </a:ext>
            </a:extLst>
          </p:cNvPr>
          <p:cNvSpPr>
            <a:spLocks noGrp="1"/>
          </p:cNvSpPr>
          <p:nvPr>
            <p:ph type="sldNum" sz="quarter" idx="12"/>
          </p:nvPr>
        </p:nvSpPr>
        <p:spPr/>
        <p:txBody>
          <a:bodyPr/>
          <a:lstStyle>
            <a:lvl1pPr>
              <a:defRPr/>
            </a:lvl1pPr>
          </a:lstStyle>
          <a:p>
            <a:fld id="{2F0E7AC2-7B1D-4E60-842B-92A7D1724267}" type="slidenum">
              <a:rPr lang="zh-CN" altLang="en-US"/>
              <a:pPr/>
              <a:t>‹#›</a:t>
            </a:fld>
            <a:endParaRPr lang="zh-CN" altLang="en-US"/>
          </a:p>
        </p:txBody>
      </p:sp>
    </p:spTree>
    <p:extLst>
      <p:ext uri="{BB962C8B-B14F-4D97-AF65-F5344CB8AC3E}">
        <p14:creationId xmlns:p14="http://schemas.microsoft.com/office/powerpoint/2010/main" val="2700622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DEB25-9B9A-4D6D-8F4F-3A6F456C3386}"/>
              </a:ext>
            </a:extLst>
          </p:cNvPr>
          <p:cNvSpPr>
            <a:spLocks noGrp="1"/>
          </p:cNvSpPr>
          <p:nvPr>
            <p:ph type="title"/>
          </p:nvPr>
        </p:nvSpPr>
        <p:spPr>
          <a:xfrm>
            <a:off x="623888" y="1710267"/>
            <a:ext cx="7886700" cy="285326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F938CD1-59CE-4F42-B275-70654F326A77}"/>
              </a:ext>
            </a:extLst>
          </p:cNvPr>
          <p:cNvSpPr>
            <a:spLocks noGrp="1"/>
          </p:cNvSpPr>
          <p:nvPr>
            <p:ph type="body" idx="1"/>
          </p:nvPr>
        </p:nvSpPr>
        <p:spPr>
          <a:xfrm>
            <a:off x="623888" y="4588934"/>
            <a:ext cx="7886700" cy="150071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943DF452-2538-4852-88EB-49A2766926AD}"/>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12526F1F-75E6-4D34-A390-A9EDFAD883E0}"/>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E8F46FC5-79E7-41D3-90E7-3BC25D8A2084}"/>
              </a:ext>
            </a:extLst>
          </p:cNvPr>
          <p:cNvSpPr>
            <a:spLocks noGrp="1"/>
          </p:cNvSpPr>
          <p:nvPr>
            <p:ph type="sldNum" sz="quarter" idx="12"/>
          </p:nvPr>
        </p:nvSpPr>
        <p:spPr/>
        <p:txBody>
          <a:bodyPr/>
          <a:lstStyle>
            <a:lvl1pPr>
              <a:defRPr/>
            </a:lvl1pPr>
          </a:lstStyle>
          <a:p>
            <a:fld id="{B3401A7D-4944-4193-BCD6-76D64AF6F62E}" type="slidenum">
              <a:rPr lang="zh-CN" altLang="en-US"/>
              <a:pPr/>
              <a:t>‹#›</a:t>
            </a:fld>
            <a:endParaRPr lang="zh-CN" altLang="en-US"/>
          </a:p>
        </p:txBody>
      </p:sp>
    </p:spTree>
    <p:extLst>
      <p:ext uri="{BB962C8B-B14F-4D97-AF65-F5344CB8AC3E}">
        <p14:creationId xmlns:p14="http://schemas.microsoft.com/office/powerpoint/2010/main" val="3676794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99203-042C-4DD6-8E32-7B31D2E618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312D4C-CD46-4175-983C-8E41725E2002}"/>
              </a:ext>
            </a:extLst>
          </p:cNvPr>
          <p:cNvSpPr>
            <a:spLocks noGrp="1"/>
          </p:cNvSpPr>
          <p:nvPr>
            <p:ph sz="half" idx="1"/>
          </p:nvPr>
        </p:nvSpPr>
        <p:spPr>
          <a:xfrm>
            <a:off x="457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DDBBD2C-F929-4CA3-9652-1F6794CA5CD1}"/>
              </a:ext>
            </a:extLst>
          </p:cNvPr>
          <p:cNvSpPr>
            <a:spLocks noGrp="1"/>
          </p:cNvSpPr>
          <p:nvPr>
            <p:ph sz="half" idx="2"/>
          </p:nvPr>
        </p:nvSpPr>
        <p:spPr>
          <a:xfrm>
            <a:off x="4648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D5A1FB3-0645-4EF5-B655-411ABFFAA6E5}"/>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9EB785B2-64D5-4129-95AB-7CCD79C187C2}"/>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854633E5-AFB0-4771-8429-5F7B86D0A0E7}"/>
              </a:ext>
            </a:extLst>
          </p:cNvPr>
          <p:cNvSpPr>
            <a:spLocks noGrp="1"/>
          </p:cNvSpPr>
          <p:nvPr>
            <p:ph type="sldNum" sz="quarter" idx="12"/>
          </p:nvPr>
        </p:nvSpPr>
        <p:spPr/>
        <p:txBody>
          <a:bodyPr/>
          <a:lstStyle>
            <a:lvl1pPr>
              <a:defRPr/>
            </a:lvl1pPr>
          </a:lstStyle>
          <a:p>
            <a:fld id="{8788D2DB-1F87-40AE-8EC2-70F854E489F2}" type="slidenum">
              <a:rPr lang="zh-CN" altLang="en-US"/>
              <a:pPr/>
              <a:t>‹#›</a:t>
            </a:fld>
            <a:endParaRPr lang="zh-CN" altLang="en-US"/>
          </a:p>
        </p:txBody>
      </p:sp>
    </p:spTree>
    <p:extLst>
      <p:ext uri="{BB962C8B-B14F-4D97-AF65-F5344CB8AC3E}">
        <p14:creationId xmlns:p14="http://schemas.microsoft.com/office/powerpoint/2010/main" val="31955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53D7B-BA93-4E11-B3A1-1D9137A56E7F}"/>
              </a:ext>
            </a:extLst>
          </p:cNvPr>
          <p:cNvSpPr>
            <a:spLocks noGrp="1"/>
          </p:cNvSpPr>
          <p:nvPr>
            <p:ph type="title"/>
          </p:nvPr>
        </p:nvSpPr>
        <p:spPr>
          <a:xfrm>
            <a:off x="630238" y="366185"/>
            <a:ext cx="7886700" cy="132503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97C4138-D624-4524-84B3-402EA84CAE8F}"/>
              </a:ext>
            </a:extLst>
          </p:cNvPr>
          <p:cNvSpPr>
            <a:spLocks noGrp="1"/>
          </p:cNvSpPr>
          <p:nvPr>
            <p:ph type="body" idx="1"/>
          </p:nvPr>
        </p:nvSpPr>
        <p:spPr>
          <a:xfrm>
            <a:off x="630239" y="1680634"/>
            <a:ext cx="3868737"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40ACC23-5F44-4082-B403-6AB5E47B7B3D}"/>
              </a:ext>
            </a:extLst>
          </p:cNvPr>
          <p:cNvSpPr>
            <a:spLocks noGrp="1"/>
          </p:cNvSpPr>
          <p:nvPr>
            <p:ph sz="half" idx="2"/>
          </p:nvPr>
        </p:nvSpPr>
        <p:spPr>
          <a:xfrm>
            <a:off x="630239" y="2506133"/>
            <a:ext cx="3868737"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76ACEB3-4AB2-472D-8852-9707472D290B}"/>
              </a:ext>
            </a:extLst>
          </p:cNvPr>
          <p:cNvSpPr>
            <a:spLocks noGrp="1"/>
          </p:cNvSpPr>
          <p:nvPr>
            <p:ph type="body" sz="quarter" idx="3"/>
          </p:nvPr>
        </p:nvSpPr>
        <p:spPr>
          <a:xfrm>
            <a:off x="4629150" y="1680634"/>
            <a:ext cx="3887788"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9D09BA4-94C5-4E5D-BB76-E166CADB5CCE}"/>
              </a:ext>
            </a:extLst>
          </p:cNvPr>
          <p:cNvSpPr>
            <a:spLocks noGrp="1"/>
          </p:cNvSpPr>
          <p:nvPr>
            <p:ph sz="quarter" idx="4"/>
          </p:nvPr>
        </p:nvSpPr>
        <p:spPr>
          <a:xfrm>
            <a:off x="4629150" y="2506133"/>
            <a:ext cx="3887788"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212D444-083C-45E5-8F3D-21093638F8F4}"/>
              </a:ext>
            </a:extLst>
          </p:cNvPr>
          <p:cNvSpPr>
            <a:spLocks noGrp="1"/>
          </p:cNvSpPr>
          <p:nvPr>
            <p:ph type="dt" sz="half" idx="10"/>
          </p:nvPr>
        </p:nvSpPr>
        <p:spPr/>
        <p:txBody>
          <a:bodyPr/>
          <a:lstStyle>
            <a:lvl1pPr>
              <a:defRPr/>
            </a:lvl1pPr>
          </a:lstStyle>
          <a:p>
            <a:endParaRPr lang="zh-CN" altLang="en-US"/>
          </a:p>
        </p:txBody>
      </p:sp>
      <p:sp>
        <p:nvSpPr>
          <p:cNvPr id="8" name="页脚占位符 7">
            <a:extLst>
              <a:ext uri="{FF2B5EF4-FFF2-40B4-BE49-F238E27FC236}">
                <a16:creationId xmlns:a16="http://schemas.microsoft.com/office/drawing/2014/main" id="{A009E473-168D-404B-B772-161397FAB300}"/>
              </a:ext>
            </a:extLst>
          </p:cNvPr>
          <p:cNvSpPr>
            <a:spLocks noGrp="1"/>
          </p:cNvSpPr>
          <p:nvPr>
            <p:ph type="ftr" sz="quarter" idx="11"/>
          </p:nvPr>
        </p:nvSpPr>
        <p:spPr/>
        <p:txBody>
          <a:bodyPr/>
          <a:lstStyle>
            <a:lvl1pPr>
              <a:defRPr/>
            </a:lvl1pPr>
          </a:lstStyle>
          <a:p>
            <a:r>
              <a:rPr lang="zh-CN" altLang="en-US"/>
              <a:t>可编辑课件</a:t>
            </a:r>
          </a:p>
        </p:txBody>
      </p:sp>
      <p:sp>
        <p:nvSpPr>
          <p:cNvPr id="9" name="灯片编号占位符 8">
            <a:extLst>
              <a:ext uri="{FF2B5EF4-FFF2-40B4-BE49-F238E27FC236}">
                <a16:creationId xmlns:a16="http://schemas.microsoft.com/office/drawing/2014/main" id="{AA292CA6-F551-4F2E-955C-EBBE17432B54}"/>
              </a:ext>
            </a:extLst>
          </p:cNvPr>
          <p:cNvSpPr>
            <a:spLocks noGrp="1"/>
          </p:cNvSpPr>
          <p:nvPr>
            <p:ph type="sldNum" sz="quarter" idx="12"/>
          </p:nvPr>
        </p:nvSpPr>
        <p:spPr/>
        <p:txBody>
          <a:bodyPr/>
          <a:lstStyle>
            <a:lvl1pPr>
              <a:defRPr/>
            </a:lvl1pPr>
          </a:lstStyle>
          <a:p>
            <a:fld id="{65D32783-8C89-489C-AF70-155CE702C699}" type="slidenum">
              <a:rPr lang="zh-CN" altLang="en-US"/>
              <a:pPr/>
              <a:t>‹#›</a:t>
            </a:fld>
            <a:endParaRPr lang="zh-CN" altLang="en-US"/>
          </a:p>
        </p:txBody>
      </p:sp>
    </p:spTree>
    <p:extLst>
      <p:ext uri="{BB962C8B-B14F-4D97-AF65-F5344CB8AC3E}">
        <p14:creationId xmlns:p14="http://schemas.microsoft.com/office/powerpoint/2010/main" val="4081364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D42DB-A26C-42D4-8C93-95DD370B1E0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219963-606D-4FC5-89B8-BEB3C1749754}"/>
              </a:ext>
            </a:extLst>
          </p:cNvPr>
          <p:cNvSpPr>
            <a:spLocks noGrp="1"/>
          </p:cNvSpPr>
          <p:nvPr>
            <p:ph type="dt" sz="half" idx="10"/>
          </p:nvPr>
        </p:nvSpPr>
        <p:spPr/>
        <p:txBody>
          <a:bodyPr/>
          <a:lstStyle>
            <a:lvl1pPr>
              <a:defRPr/>
            </a:lvl1pPr>
          </a:lstStyle>
          <a:p>
            <a:endParaRPr lang="zh-CN" altLang="en-US"/>
          </a:p>
        </p:txBody>
      </p:sp>
      <p:sp>
        <p:nvSpPr>
          <p:cNvPr id="4" name="页脚占位符 3">
            <a:extLst>
              <a:ext uri="{FF2B5EF4-FFF2-40B4-BE49-F238E27FC236}">
                <a16:creationId xmlns:a16="http://schemas.microsoft.com/office/drawing/2014/main" id="{D8D585D1-D9DA-47ED-ACC0-54B99C72AF3C}"/>
              </a:ext>
            </a:extLst>
          </p:cNvPr>
          <p:cNvSpPr>
            <a:spLocks noGrp="1"/>
          </p:cNvSpPr>
          <p:nvPr>
            <p:ph type="ftr" sz="quarter" idx="11"/>
          </p:nvPr>
        </p:nvSpPr>
        <p:spPr/>
        <p:txBody>
          <a:bodyPr/>
          <a:lstStyle>
            <a:lvl1pPr>
              <a:defRPr/>
            </a:lvl1pPr>
          </a:lstStyle>
          <a:p>
            <a:r>
              <a:rPr lang="zh-CN" altLang="en-US"/>
              <a:t>可编辑课件</a:t>
            </a:r>
          </a:p>
        </p:txBody>
      </p:sp>
      <p:sp>
        <p:nvSpPr>
          <p:cNvPr id="5" name="灯片编号占位符 4">
            <a:extLst>
              <a:ext uri="{FF2B5EF4-FFF2-40B4-BE49-F238E27FC236}">
                <a16:creationId xmlns:a16="http://schemas.microsoft.com/office/drawing/2014/main" id="{5F952F99-73A0-4674-A23D-E4716F6BD796}"/>
              </a:ext>
            </a:extLst>
          </p:cNvPr>
          <p:cNvSpPr>
            <a:spLocks noGrp="1"/>
          </p:cNvSpPr>
          <p:nvPr>
            <p:ph type="sldNum" sz="quarter" idx="12"/>
          </p:nvPr>
        </p:nvSpPr>
        <p:spPr/>
        <p:txBody>
          <a:bodyPr/>
          <a:lstStyle>
            <a:lvl1pPr>
              <a:defRPr/>
            </a:lvl1pPr>
          </a:lstStyle>
          <a:p>
            <a:fld id="{CC2D80DA-0653-412E-ADD6-37292AE92703}" type="slidenum">
              <a:rPr lang="zh-CN" altLang="en-US"/>
              <a:pPr/>
              <a:t>‹#›</a:t>
            </a:fld>
            <a:endParaRPr lang="zh-CN" altLang="en-US"/>
          </a:p>
        </p:txBody>
      </p:sp>
    </p:spTree>
    <p:extLst>
      <p:ext uri="{BB962C8B-B14F-4D97-AF65-F5344CB8AC3E}">
        <p14:creationId xmlns:p14="http://schemas.microsoft.com/office/powerpoint/2010/main" val="3419679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16EE16-1FEC-42A9-BD4D-40188A3EC5B2}"/>
              </a:ext>
            </a:extLst>
          </p:cNvPr>
          <p:cNvSpPr>
            <a:spLocks noGrp="1"/>
          </p:cNvSpPr>
          <p:nvPr>
            <p:ph type="dt" sz="half" idx="10"/>
          </p:nvPr>
        </p:nvSpPr>
        <p:spPr/>
        <p:txBody>
          <a:bodyPr/>
          <a:lstStyle>
            <a:lvl1pPr>
              <a:defRPr/>
            </a:lvl1pPr>
          </a:lstStyle>
          <a:p>
            <a:endParaRPr lang="zh-CN" altLang="en-US"/>
          </a:p>
        </p:txBody>
      </p:sp>
      <p:sp>
        <p:nvSpPr>
          <p:cNvPr id="3" name="页脚占位符 2">
            <a:extLst>
              <a:ext uri="{FF2B5EF4-FFF2-40B4-BE49-F238E27FC236}">
                <a16:creationId xmlns:a16="http://schemas.microsoft.com/office/drawing/2014/main" id="{6BC0EC9B-EAC2-4E21-8D4F-103FB6A7AE42}"/>
              </a:ext>
            </a:extLst>
          </p:cNvPr>
          <p:cNvSpPr>
            <a:spLocks noGrp="1"/>
          </p:cNvSpPr>
          <p:nvPr>
            <p:ph type="ftr" sz="quarter" idx="11"/>
          </p:nvPr>
        </p:nvSpPr>
        <p:spPr/>
        <p:txBody>
          <a:bodyPr/>
          <a:lstStyle>
            <a:lvl1pPr>
              <a:defRPr/>
            </a:lvl1pPr>
          </a:lstStyle>
          <a:p>
            <a:r>
              <a:rPr lang="zh-CN" altLang="en-US"/>
              <a:t>可编辑课件</a:t>
            </a:r>
          </a:p>
        </p:txBody>
      </p:sp>
      <p:sp>
        <p:nvSpPr>
          <p:cNvPr id="4" name="灯片编号占位符 3">
            <a:extLst>
              <a:ext uri="{FF2B5EF4-FFF2-40B4-BE49-F238E27FC236}">
                <a16:creationId xmlns:a16="http://schemas.microsoft.com/office/drawing/2014/main" id="{67D6A598-2303-49A9-9093-8B8DEB9B6E6B}"/>
              </a:ext>
            </a:extLst>
          </p:cNvPr>
          <p:cNvSpPr>
            <a:spLocks noGrp="1"/>
          </p:cNvSpPr>
          <p:nvPr>
            <p:ph type="sldNum" sz="quarter" idx="12"/>
          </p:nvPr>
        </p:nvSpPr>
        <p:spPr/>
        <p:txBody>
          <a:bodyPr/>
          <a:lstStyle>
            <a:lvl1pPr>
              <a:defRPr/>
            </a:lvl1pPr>
          </a:lstStyle>
          <a:p>
            <a:fld id="{4D201528-5B1D-4727-85B5-C2F5C0FBA7E2}" type="slidenum">
              <a:rPr lang="zh-CN" altLang="en-US"/>
              <a:pPr/>
              <a:t>‹#›</a:t>
            </a:fld>
            <a:endParaRPr lang="zh-CN" altLang="en-US"/>
          </a:p>
        </p:txBody>
      </p:sp>
    </p:spTree>
    <p:extLst>
      <p:ext uri="{BB962C8B-B14F-4D97-AF65-F5344CB8AC3E}">
        <p14:creationId xmlns:p14="http://schemas.microsoft.com/office/powerpoint/2010/main" val="181985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2022/9/17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764781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B05AB-2CCD-4D73-9153-F3F522912F19}"/>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4A4D81-5605-4C87-BE7F-A059659EBB2E}"/>
              </a:ext>
            </a:extLst>
          </p:cNvPr>
          <p:cNvSpPr>
            <a:spLocks noGrp="1"/>
          </p:cNvSpPr>
          <p:nvPr>
            <p:ph idx="1"/>
          </p:nvPr>
        </p:nvSpPr>
        <p:spPr>
          <a:xfrm>
            <a:off x="3887788" y="988485"/>
            <a:ext cx="4629150" cy="48725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132056F-A4F2-4182-BFBC-A0ED6A38A954}"/>
              </a:ext>
            </a:extLst>
          </p:cNvPr>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DEB0E85-CA98-4EA7-9B09-AA86E308A5F0}"/>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9ED6123E-CDEC-4F53-AA05-D1A58D6A36EF}"/>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F5EF2189-7886-4D03-BA1E-9FE573FE3D33}"/>
              </a:ext>
            </a:extLst>
          </p:cNvPr>
          <p:cNvSpPr>
            <a:spLocks noGrp="1"/>
          </p:cNvSpPr>
          <p:nvPr>
            <p:ph type="sldNum" sz="quarter" idx="12"/>
          </p:nvPr>
        </p:nvSpPr>
        <p:spPr/>
        <p:txBody>
          <a:bodyPr/>
          <a:lstStyle>
            <a:lvl1pPr>
              <a:defRPr/>
            </a:lvl1pPr>
          </a:lstStyle>
          <a:p>
            <a:fld id="{C2FF9A1F-DBAD-4D0C-B747-C6A542622976}" type="slidenum">
              <a:rPr lang="zh-CN" altLang="en-US"/>
              <a:pPr/>
              <a:t>‹#›</a:t>
            </a:fld>
            <a:endParaRPr lang="zh-CN" altLang="en-US"/>
          </a:p>
        </p:txBody>
      </p:sp>
    </p:spTree>
    <p:extLst>
      <p:ext uri="{BB962C8B-B14F-4D97-AF65-F5344CB8AC3E}">
        <p14:creationId xmlns:p14="http://schemas.microsoft.com/office/powerpoint/2010/main" val="29405605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A8218-70E0-4669-9B70-25382541CA8D}"/>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C51258-6628-4D58-AB94-AEDA3F7B33B6}"/>
              </a:ext>
            </a:extLst>
          </p:cNvPr>
          <p:cNvSpPr>
            <a:spLocks noGrp="1"/>
          </p:cNvSpPr>
          <p:nvPr>
            <p:ph type="pic" idx="1"/>
          </p:nvPr>
        </p:nvSpPr>
        <p:spPr>
          <a:xfrm>
            <a:off x="3887788" y="988485"/>
            <a:ext cx="4629150" cy="487256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53B0F2-9BE6-463D-9EDA-FDFB4AAE6D13}"/>
              </a:ext>
            </a:extLst>
          </p:cNvPr>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93EA492-0211-4C09-A107-70DF8C0E021A}"/>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630D463E-2522-4A59-AF1E-D47C85705BB1}"/>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29BB8105-5E0C-4284-B5F5-3F5DE33C846F}"/>
              </a:ext>
            </a:extLst>
          </p:cNvPr>
          <p:cNvSpPr>
            <a:spLocks noGrp="1"/>
          </p:cNvSpPr>
          <p:nvPr>
            <p:ph type="sldNum" sz="quarter" idx="12"/>
          </p:nvPr>
        </p:nvSpPr>
        <p:spPr/>
        <p:txBody>
          <a:bodyPr/>
          <a:lstStyle>
            <a:lvl1pPr>
              <a:defRPr/>
            </a:lvl1pPr>
          </a:lstStyle>
          <a:p>
            <a:fld id="{5BD26AFB-5158-4CF1-AEB7-2A1935B17582}" type="slidenum">
              <a:rPr lang="zh-CN" altLang="en-US"/>
              <a:pPr/>
              <a:t>‹#›</a:t>
            </a:fld>
            <a:endParaRPr lang="zh-CN" altLang="en-US"/>
          </a:p>
        </p:txBody>
      </p:sp>
    </p:spTree>
    <p:extLst>
      <p:ext uri="{BB962C8B-B14F-4D97-AF65-F5344CB8AC3E}">
        <p14:creationId xmlns:p14="http://schemas.microsoft.com/office/powerpoint/2010/main" val="24543872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EA5FB3-D261-4CBD-9F78-A22A2C80F90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FA3C34-6898-4DF7-B8E2-A448DB841C6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5810CA-86E7-4C8B-9BA0-DCF36D5B7E99}"/>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A6216D00-8020-4AEF-A8E8-21195BD0535A}"/>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576AED22-D313-41BD-A40B-B578D22AC171}"/>
              </a:ext>
            </a:extLst>
          </p:cNvPr>
          <p:cNvSpPr>
            <a:spLocks noGrp="1"/>
          </p:cNvSpPr>
          <p:nvPr>
            <p:ph type="sldNum" sz="quarter" idx="12"/>
          </p:nvPr>
        </p:nvSpPr>
        <p:spPr/>
        <p:txBody>
          <a:bodyPr/>
          <a:lstStyle>
            <a:lvl1pPr>
              <a:defRPr/>
            </a:lvl1pPr>
          </a:lstStyle>
          <a:p>
            <a:fld id="{F8922AEC-B632-405A-990A-DF1F3C6C098C}" type="slidenum">
              <a:rPr lang="zh-CN" altLang="en-US"/>
              <a:pPr/>
              <a:t>‹#›</a:t>
            </a:fld>
            <a:endParaRPr lang="zh-CN" altLang="en-US"/>
          </a:p>
        </p:txBody>
      </p:sp>
    </p:spTree>
    <p:extLst>
      <p:ext uri="{BB962C8B-B14F-4D97-AF65-F5344CB8AC3E}">
        <p14:creationId xmlns:p14="http://schemas.microsoft.com/office/powerpoint/2010/main" val="42116253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E3D4A0-6791-4C3A-BB09-3B140ABF4FBF}"/>
              </a:ext>
            </a:extLst>
          </p:cNvPr>
          <p:cNvSpPr>
            <a:spLocks noGrp="1"/>
          </p:cNvSpPr>
          <p:nvPr>
            <p:ph type="title" orient="vert"/>
          </p:nvPr>
        </p:nvSpPr>
        <p:spPr>
          <a:xfrm>
            <a:off x="6629400" y="275167"/>
            <a:ext cx="2057400" cy="585046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7E4F8B-52BC-4BCA-AA2B-83D6732A377F}"/>
              </a:ext>
            </a:extLst>
          </p:cNvPr>
          <p:cNvSpPr>
            <a:spLocks noGrp="1"/>
          </p:cNvSpPr>
          <p:nvPr>
            <p:ph type="body" orient="vert" idx="1"/>
          </p:nvPr>
        </p:nvSpPr>
        <p:spPr>
          <a:xfrm>
            <a:off x="457200" y="275167"/>
            <a:ext cx="6019800" cy="585046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0EEBD0-F49E-4EBD-AC01-77669478E234}"/>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0CD9C5AE-37A4-4F10-9601-8BD0106AD433}"/>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3558FF93-B5DA-40ED-B154-03E48E9B60C9}"/>
              </a:ext>
            </a:extLst>
          </p:cNvPr>
          <p:cNvSpPr>
            <a:spLocks noGrp="1"/>
          </p:cNvSpPr>
          <p:nvPr>
            <p:ph type="sldNum" sz="quarter" idx="12"/>
          </p:nvPr>
        </p:nvSpPr>
        <p:spPr/>
        <p:txBody>
          <a:bodyPr/>
          <a:lstStyle>
            <a:lvl1pPr>
              <a:defRPr/>
            </a:lvl1pPr>
          </a:lstStyle>
          <a:p>
            <a:fld id="{0ACA71C6-6D6C-42E3-9225-5CB443BE559B}" type="slidenum">
              <a:rPr lang="zh-CN" altLang="en-US"/>
              <a:pPr/>
              <a:t>‹#›</a:t>
            </a:fld>
            <a:endParaRPr lang="zh-CN" altLang="en-US"/>
          </a:p>
        </p:txBody>
      </p:sp>
    </p:spTree>
    <p:extLst>
      <p:ext uri="{BB962C8B-B14F-4D97-AF65-F5344CB8AC3E}">
        <p14:creationId xmlns:p14="http://schemas.microsoft.com/office/powerpoint/2010/main" val="413301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2022/9/17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05354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1E62C62-AA2D-4E96-B45E-C914745E602E}" type="datetimeFigureOut">
              <a:rPr lang="zh-CN" altLang="en-US" smtClean="0"/>
              <a:t>2022/9/17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392278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600" b="1">
                <a:latin typeface="楷体" panose="02010609060101010101" pitchFamily="49" charset="-122"/>
                <a:ea typeface="楷体" panose="02010609060101010101" pitchFamily="49"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51E62C62-AA2D-4E96-B45E-C914745E602E}" type="datetimeFigureOut">
              <a:rPr lang="zh-CN" altLang="en-US" smtClean="0"/>
              <a:t>2022/9/17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87785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1E62C62-AA2D-4E96-B45E-C914745E602E}" type="datetimeFigureOut">
              <a:rPr lang="zh-CN" altLang="en-US" smtClean="0"/>
              <a:t>2022/9/17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2981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2022/9/17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901962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2022/9/17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858747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62C62-AA2D-4E96-B45E-C914745E602E}" type="datetimeFigureOut">
              <a:rPr lang="zh-CN" altLang="en-US" smtClean="0"/>
              <a:t>2022/9/17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633727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cxnSp>
        <p:nvCxnSpPr>
          <p:cNvPr id="3" name="直线连接符 2"/>
          <p:cNvCxnSpPr/>
          <p:nvPr userDrawn="1"/>
        </p:nvCxnSpPr>
        <p:spPr bwMode="auto">
          <a:xfrm>
            <a:off x="1924879" y="450850"/>
            <a:ext cx="7219121" cy="0"/>
          </a:xfrm>
          <a:prstGeom prst="line">
            <a:avLst/>
          </a:prstGeom>
          <a:solidFill>
            <a:schemeClr val="accent1"/>
          </a:solidFill>
          <a:ln w="57150" cap="flat" cmpd="sng" algn="ctr">
            <a:gradFill flip="none" rotWithShape="1">
              <a:gsLst>
                <a:gs pos="0">
                  <a:schemeClr val="accent2"/>
                </a:gs>
                <a:gs pos="100000">
                  <a:srgbClr val="FFFFFF"/>
                </a:gs>
              </a:gsLst>
              <a:lin ang="1080000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线连接符 3"/>
          <p:cNvCxnSpPr/>
          <p:nvPr userDrawn="1"/>
        </p:nvCxnSpPr>
        <p:spPr bwMode="auto">
          <a:xfrm>
            <a:off x="1" y="6430963"/>
            <a:ext cx="7219121" cy="0"/>
          </a:xfrm>
          <a:prstGeom prst="line">
            <a:avLst/>
          </a:prstGeom>
          <a:solidFill>
            <a:schemeClr val="accent1"/>
          </a:solidFill>
          <a:ln w="57150" cap="flat" cmpd="sng" algn="ctr">
            <a:gradFill flip="none" rotWithShape="1">
              <a:gsLst>
                <a:gs pos="0">
                  <a:schemeClr val="accent2"/>
                </a:gs>
                <a:gs pos="100000">
                  <a:srgbClr val="FFFFFF"/>
                </a:gs>
              </a:gsLst>
              <a:lin ang="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a:extLst>
              <a:ext uri="{FF2B5EF4-FFF2-40B4-BE49-F238E27FC236}">
                <a16:creationId xmlns:a16="http://schemas.microsoft.com/office/drawing/2014/main" id="{DCFAE55D-FF22-4973-B23F-4482B946F0C9}"/>
              </a:ext>
            </a:extLst>
          </p:cNvPr>
          <p:cNvPicPr>
            <a:picLocks noChangeAspect="1"/>
          </p:cNvPicPr>
          <p:nvPr userDrawn="1"/>
        </p:nvPicPr>
        <p:blipFill>
          <a:blip r:embed="rId13"/>
          <a:stretch>
            <a:fillRect/>
          </a:stretch>
        </p:blipFill>
        <p:spPr>
          <a:xfrm>
            <a:off x="7020272" y="6190723"/>
            <a:ext cx="1969179" cy="432854"/>
          </a:xfrm>
          <a:prstGeom prst="rect">
            <a:avLst/>
          </a:prstGeom>
        </p:spPr>
      </p:pic>
    </p:spTree>
    <p:extLst>
      <p:ext uri="{BB962C8B-B14F-4D97-AF65-F5344CB8AC3E}">
        <p14:creationId xmlns:p14="http://schemas.microsoft.com/office/powerpoint/2010/main" val="3203521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txStyles>
    <p:titleStyle>
      <a:lvl1pPr algn="l" rtl="0" eaLnBrk="0" fontAlgn="base" hangingPunct="0">
        <a:lnSpc>
          <a:spcPct val="90000"/>
        </a:lnSpc>
        <a:spcBef>
          <a:spcPct val="0"/>
        </a:spcBef>
        <a:spcAft>
          <a:spcPct val="0"/>
        </a:spcAft>
        <a:defRPr kumimoji="1" sz="4400">
          <a:solidFill>
            <a:schemeClr val="tx1"/>
          </a:solidFill>
          <a:latin typeface="+mj-lt"/>
          <a:ea typeface="+mj-ea"/>
          <a:cs typeface="宋体" charset="0"/>
        </a:defRPr>
      </a:lvl1pPr>
      <a:lvl2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2pPr>
      <a:lvl3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3pPr>
      <a:lvl4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4pPr>
      <a:lvl5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kumimoji="1" sz="2800">
          <a:solidFill>
            <a:schemeClr val="tx1"/>
          </a:solidFill>
          <a:latin typeface="+mn-lt"/>
          <a:ea typeface="+mn-ea"/>
          <a:cs typeface="宋体" charset="0"/>
        </a:defRPr>
      </a:lvl1pPr>
      <a:lvl2pPr marL="685800" indent="-228600" algn="l" rtl="0" eaLnBrk="0" fontAlgn="base" hangingPunct="0">
        <a:lnSpc>
          <a:spcPct val="90000"/>
        </a:lnSpc>
        <a:spcBef>
          <a:spcPts val="500"/>
        </a:spcBef>
        <a:spcAft>
          <a:spcPct val="0"/>
        </a:spcAft>
        <a:buFont typeface="Arial" pitchFamily="34" charset="0"/>
        <a:buChar char="•"/>
        <a:defRPr kumimoji="1"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kumimoji="1"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kumimoji="1">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kumimoji="1">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DC26C-9E3D-4346-877F-FA6F45CE9FC1}"/>
              </a:ext>
            </a:extLst>
          </p:cNvPr>
          <p:cNvSpPr>
            <a:spLocks noGrp="1" noChangeArrowheads="1"/>
          </p:cNvSpPr>
          <p:nvPr>
            <p:ph type="title"/>
          </p:nvPr>
        </p:nvSpPr>
        <p:spPr bwMode="auto">
          <a:xfrm>
            <a:off x="457200" y="275167"/>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ru-RU"/>
              <a:t>单击此处编辑母版标题样式</a:t>
            </a:r>
          </a:p>
        </p:txBody>
      </p:sp>
      <p:sp>
        <p:nvSpPr>
          <p:cNvPr id="1027" name="Rectangle 3">
            <a:extLst>
              <a:ext uri="{FF2B5EF4-FFF2-40B4-BE49-F238E27FC236}">
                <a16:creationId xmlns:a16="http://schemas.microsoft.com/office/drawing/2014/main" id="{79D09AF7-ED31-4AE4-838D-C5FFAD081684}"/>
              </a:ext>
            </a:extLst>
          </p:cNvPr>
          <p:cNvSpPr>
            <a:spLocks noGrp="1" noChangeArrowheads="1"/>
          </p:cNvSpPr>
          <p:nvPr>
            <p:ph type="body" idx="1"/>
          </p:nvPr>
        </p:nvSpPr>
        <p:spPr bwMode="auto">
          <a:xfrm>
            <a:off x="457200" y="1600201"/>
            <a:ext cx="8229600" cy="4525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ru-RU"/>
              <a:t>单击此处编辑母版文本样式</a:t>
            </a:r>
          </a:p>
          <a:p>
            <a:pPr lvl="1"/>
            <a:r>
              <a:rPr lang="zh-CN" altLang="ru-RU"/>
              <a:t>第二级</a:t>
            </a:r>
          </a:p>
          <a:p>
            <a:pPr lvl="2"/>
            <a:r>
              <a:rPr lang="zh-CN" altLang="ru-RU"/>
              <a:t>第三级</a:t>
            </a:r>
          </a:p>
          <a:p>
            <a:pPr lvl="3"/>
            <a:r>
              <a:rPr lang="zh-CN" altLang="ru-RU"/>
              <a:t>第四级</a:t>
            </a:r>
          </a:p>
          <a:p>
            <a:pPr lvl="4"/>
            <a:r>
              <a:rPr lang="zh-CN" altLang="ru-RU"/>
              <a:t>第五级</a:t>
            </a:r>
          </a:p>
        </p:txBody>
      </p:sp>
      <p:sp>
        <p:nvSpPr>
          <p:cNvPr id="1028" name="Rectangle 4">
            <a:extLst>
              <a:ext uri="{FF2B5EF4-FFF2-40B4-BE49-F238E27FC236}">
                <a16:creationId xmlns:a16="http://schemas.microsoft.com/office/drawing/2014/main" id="{4535F215-5585-4850-AC74-0E922D4DD8E6}"/>
              </a:ext>
            </a:extLst>
          </p:cNvPr>
          <p:cNvSpPr>
            <a:spLocks noGrp="1" noChangeArrowheads="1"/>
          </p:cNvSpPr>
          <p:nvPr>
            <p:ph type="dt" sz="half" idx="2"/>
          </p:nvPr>
        </p:nvSpPr>
        <p:spPr bwMode="auto">
          <a:xfrm>
            <a:off x="457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zh-CN" altLang="en-US"/>
          </a:p>
        </p:txBody>
      </p:sp>
      <p:sp>
        <p:nvSpPr>
          <p:cNvPr id="1029" name="Rectangle 5">
            <a:extLst>
              <a:ext uri="{FF2B5EF4-FFF2-40B4-BE49-F238E27FC236}">
                <a16:creationId xmlns:a16="http://schemas.microsoft.com/office/drawing/2014/main" id="{7ED13EAC-5B25-41C7-86E8-A9ED477664B2}"/>
              </a:ext>
            </a:extLst>
          </p:cNvPr>
          <p:cNvSpPr>
            <a:spLocks noGrp="1" noChangeArrowheads="1"/>
          </p:cNvSpPr>
          <p:nvPr>
            <p:ph type="ftr" sz="quarter" idx="3"/>
          </p:nvPr>
        </p:nvSpPr>
        <p:spPr bwMode="auto">
          <a:xfrm>
            <a:off x="3124200" y="6244167"/>
            <a:ext cx="2895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r>
              <a:rPr lang="zh-CN" altLang="en-US"/>
              <a:t>可编辑课件</a:t>
            </a:r>
          </a:p>
        </p:txBody>
      </p:sp>
      <p:sp>
        <p:nvSpPr>
          <p:cNvPr id="1030" name="Rectangle 6">
            <a:extLst>
              <a:ext uri="{FF2B5EF4-FFF2-40B4-BE49-F238E27FC236}">
                <a16:creationId xmlns:a16="http://schemas.microsoft.com/office/drawing/2014/main" id="{03F6C2AF-1975-4674-8729-9229AF8F9B26}"/>
              </a:ext>
            </a:extLst>
          </p:cNvPr>
          <p:cNvSpPr>
            <a:spLocks noGrp="1" noChangeArrowheads="1"/>
          </p:cNvSpPr>
          <p:nvPr>
            <p:ph type="sldNum" sz="quarter" idx="4"/>
          </p:nvPr>
        </p:nvSpPr>
        <p:spPr bwMode="auto">
          <a:xfrm>
            <a:off x="6553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4BFAD48-C176-4071-84E8-2CC7B9195838}" type="slidenum">
              <a:rPr lang="zh-CN" altLang="en-US"/>
              <a:pPr/>
              <a:t>‹#›</a:t>
            </a:fld>
            <a:endParaRPr lang="zh-CN" altLang="en-US"/>
          </a:p>
        </p:txBody>
      </p:sp>
    </p:spTree>
    <p:extLst>
      <p:ext uri="{BB962C8B-B14F-4D97-AF65-F5344CB8AC3E}">
        <p14:creationId xmlns:p14="http://schemas.microsoft.com/office/powerpoint/2010/main" val="36590665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fontAlgn="base">
        <a:spcBef>
          <a:spcPct val="0"/>
        </a:spcBef>
        <a:spcAft>
          <a:spcPct val="0"/>
        </a:spcAft>
        <a:buSzPct val="100000"/>
        <a:buFont typeface="Arial" panose="020B0604020202020204" pitchFamily="34" charset="0"/>
        <a:defRPr sz="4400" kern="1200">
          <a:solidFill>
            <a:schemeClr val="tx2"/>
          </a:solidFill>
          <a:latin typeface="+mj-lt"/>
          <a:ea typeface="+mj-ea"/>
          <a:cs typeface="+mj-cs"/>
        </a:defRPr>
      </a:lvl1pPr>
      <a:lvl2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SzPct val="100000"/>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0000"/>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2.jpg"/></Relationships>
</file>

<file path=ppt/slides/_rels/slide13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40.xml.rels><?xml version="1.0" encoding="UTF-8" standalone="yes"?>
<Relationships xmlns="http://schemas.openxmlformats.org/package/2006/relationships"><Relationship Id="rId3" Type="http://schemas.openxmlformats.org/officeDocument/2006/relationships/image" Target="../media/image105.webp"/><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6.webp"/><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7.webp"/><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7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image" Target="../media/image19.jpeg"/><Relationship Id="rId16"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5.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jpeg"/><Relationship Id="rId9" Type="http://schemas.openxmlformats.org/officeDocument/2006/relationships/image" Target="../media/image67.png"/><Relationship Id="rId14" Type="http://schemas.openxmlformats.org/officeDocument/2006/relationships/image" Target="../media/image72.jpeg"/></Relationships>
</file>

<file path=ppt/slides/_rels/slide54.xml.rels><?xml version="1.0" encoding="UTF-8" standalone="yes"?>
<Relationships xmlns="http://schemas.openxmlformats.org/package/2006/relationships"><Relationship Id="rId3" Type="http://schemas.openxmlformats.org/officeDocument/2006/relationships/hyperlink" Target="http://lintool.github.io/MapReduceAlgorithms/" TargetMode="External"/><Relationship Id="rId2" Type="http://schemas.openxmlformats.org/officeDocument/2006/relationships/hyperlink" Target="http://hadoop.apache.org/docs/current/" TargetMode="External"/><Relationship Id="rId1" Type="http://schemas.openxmlformats.org/officeDocument/2006/relationships/slideLayout" Target="../slideLayouts/slideLayout2.xml"/><Relationship Id="rId4" Type="http://schemas.openxmlformats.org/officeDocument/2006/relationships/hyperlink" Target="http://www.amazon.com/Hadoop-Definitive-Guide-Tom-White/dp/14493115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3" Type="http://schemas.openxmlformats.org/officeDocument/2006/relationships/hyperlink" Target="https://hadoop.apache.org/docs/r2.4.1/hadoop-project-dist/hadoop-common/FileSystemShell.html" TargetMode="External"/><Relationship Id="rId2" Type="http://schemas.openxmlformats.org/officeDocument/2006/relationships/hyperlink" Target="https://hadoop.apache.org/docs/stable/hadoop-project-dist/hadoop-common/SingleCluster.htm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dirty="0"/>
              <a:t>大数据系统开发</a:t>
            </a:r>
          </a:p>
        </p:txBody>
      </p:sp>
      <p:sp>
        <p:nvSpPr>
          <p:cNvPr id="3" name="副标题 2"/>
          <p:cNvSpPr>
            <a:spLocks noGrp="1"/>
          </p:cNvSpPr>
          <p:nvPr>
            <p:ph type="subTitle" idx="1"/>
          </p:nvPr>
        </p:nvSpPr>
        <p:spPr/>
        <p:txBody>
          <a:bodyPr>
            <a:normAutofit lnSpcReduction="10000"/>
          </a:bodyPr>
          <a:lstStyle/>
          <a:p>
            <a:r>
              <a:rPr lang="zh-CN" altLang="en-US" dirty="0"/>
              <a:t>北京理工大学计算机学院</a:t>
            </a:r>
            <a:endParaRPr lang="en-SG" altLang="zh-CN" dirty="0"/>
          </a:p>
          <a:p>
            <a:r>
              <a:rPr lang="zh-CN" altLang="en-US" dirty="0"/>
              <a:t>毛先领</a:t>
            </a:r>
            <a:endParaRPr lang="en-US" altLang="zh-CN" dirty="0"/>
          </a:p>
          <a:p>
            <a:r>
              <a:rPr lang="en-US" altLang="zh-CN" dirty="0" err="1"/>
              <a:t>maoxl@bit.edu.cn</a:t>
            </a:r>
            <a:endParaRPr lang="en-US" altLang="zh-CN" dirty="0"/>
          </a:p>
          <a:p>
            <a:r>
              <a:rPr lang="en-US" altLang="zh-CN" dirty="0"/>
              <a:t>2022</a:t>
            </a:r>
            <a:r>
              <a:rPr lang="zh-CN" altLang="en-US" dirty="0"/>
              <a:t>年</a:t>
            </a:r>
          </a:p>
        </p:txBody>
      </p:sp>
    </p:spTree>
    <p:extLst>
      <p:ext uri="{BB962C8B-B14F-4D97-AF65-F5344CB8AC3E}">
        <p14:creationId xmlns:p14="http://schemas.microsoft.com/office/powerpoint/2010/main" val="426260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课程内容</a:t>
            </a:r>
          </a:p>
        </p:txBody>
      </p:sp>
      <p:sp>
        <p:nvSpPr>
          <p:cNvPr id="7" name="内容占位符 6"/>
          <p:cNvSpPr>
            <a:spLocks noGrp="1"/>
          </p:cNvSpPr>
          <p:nvPr>
            <p:ph idx="1"/>
          </p:nvPr>
        </p:nvSpPr>
        <p:spPr/>
        <p:txBody>
          <a:bodyPr>
            <a:normAutofit/>
          </a:bodyPr>
          <a:lstStyle/>
          <a:p>
            <a:r>
              <a:rPr lang="zh-CN" altLang="en-US" dirty="0"/>
              <a:t>本课程主要介绍大数据的基本概念、应用系统架构、开发过程以及大数据收集、存储和分析的原理、方法和工具。 </a:t>
            </a:r>
            <a:endParaRPr lang="en-US" altLang="zh-CN" dirty="0"/>
          </a:p>
          <a:p>
            <a:r>
              <a:rPr lang="zh-CN" altLang="en-US" dirty="0"/>
              <a:t>本课程结合实际应用案例，通过教学和实践，使学生了解大数据系统开发的概念、原理、方法和工具，培养学生大数据系统开发的基本能力和团队精神，合作意识和社会责任感。 </a:t>
            </a:r>
          </a:p>
        </p:txBody>
      </p:sp>
    </p:spTree>
    <p:extLst>
      <p:ext uri="{BB962C8B-B14F-4D97-AF65-F5344CB8AC3E}">
        <p14:creationId xmlns:p14="http://schemas.microsoft.com/office/powerpoint/2010/main" val="37075670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zh-CN" altLang="en-US" dirty="0"/>
              <a:t>理论基础</a:t>
            </a:r>
          </a:p>
        </p:txBody>
      </p:sp>
      <p:sp>
        <p:nvSpPr>
          <p:cNvPr id="3" name="内容占位符 2"/>
          <p:cNvSpPr>
            <a:spLocks noGrp="1"/>
          </p:cNvSpPr>
          <p:nvPr>
            <p:ph idx="1"/>
          </p:nvPr>
        </p:nvSpPr>
        <p:spPr/>
        <p:txBody>
          <a:bodyPr/>
          <a:lstStyle/>
          <a:p>
            <a:r>
              <a:rPr lang="en-US" altLang="zh-CN" dirty="0"/>
              <a:t>HDFS</a:t>
            </a:r>
            <a:r>
              <a:rPr lang="zh-CN" altLang="zh-CN" dirty="0"/>
              <a:t>：分布式文件系统</a:t>
            </a:r>
            <a:endParaRPr lang="en-US" altLang="zh-CN" dirty="0"/>
          </a:p>
          <a:p>
            <a:endParaRPr lang="zh-CN" altLang="zh-CN" dirty="0"/>
          </a:p>
          <a:p>
            <a:r>
              <a:rPr lang="en-US" altLang="zh-CN" dirty="0"/>
              <a:t>HBASE</a:t>
            </a:r>
            <a:r>
              <a:rPr lang="zh-CN" altLang="zh-CN" dirty="0"/>
              <a:t>：分布式数据库系统</a:t>
            </a:r>
          </a:p>
          <a:p>
            <a:endParaRPr lang="zh-CN" altLang="en-US" dirty="0"/>
          </a:p>
        </p:txBody>
      </p:sp>
    </p:spTree>
    <p:extLst>
      <p:ext uri="{BB962C8B-B14F-4D97-AF65-F5344CB8AC3E}">
        <p14:creationId xmlns:p14="http://schemas.microsoft.com/office/powerpoint/2010/main" val="9720412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 NoSQL</a:t>
            </a:r>
            <a:endParaRPr lang="zh-CN" altLang="en-US" dirty="0"/>
          </a:p>
        </p:txBody>
      </p:sp>
      <p:sp>
        <p:nvSpPr>
          <p:cNvPr id="3" name="内容占位符 2"/>
          <p:cNvSpPr>
            <a:spLocks noGrp="1"/>
          </p:cNvSpPr>
          <p:nvPr>
            <p:ph idx="1"/>
          </p:nvPr>
        </p:nvSpPr>
        <p:spPr/>
        <p:txBody>
          <a:bodyPr/>
          <a:lstStyle/>
          <a:p>
            <a:r>
              <a:rPr lang="en-US" altLang="zh-CN" dirty="0"/>
              <a:t>SQL</a:t>
            </a:r>
            <a:r>
              <a:rPr lang="zh-CN" altLang="en-US" dirty="0"/>
              <a:t>关系数据库：</a:t>
            </a:r>
            <a:endParaRPr lang="en-US" altLang="zh-CN" dirty="0"/>
          </a:p>
          <a:p>
            <a:pPr lvl="1"/>
            <a:endParaRPr lang="en-US" altLang="zh-CN" dirty="0"/>
          </a:p>
          <a:p>
            <a:pPr lvl="1"/>
            <a:r>
              <a:rPr lang="en-US" altLang="zh-CN" dirty="0"/>
              <a:t>MySQL</a:t>
            </a:r>
            <a:r>
              <a:rPr lang="zh-CN" altLang="en-US" dirty="0"/>
              <a:t>：</a:t>
            </a:r>
            <a:r>
              <a:rPr lang="zh-CN" altLang="zh-CN" dirty="0"/>
              <a:t>行存储</a:t>
            </a:r>
            <a:endParaRPr lang="en-US" altLang="zh-CN" dirty="0"/>
          </a:p>
          <a:p>
            <a:pPr lvl="1"/>
            <a:endParaRPr lang="en-US" altLang="zh-CN" dirty="0"/>
          </a:p>
          <a:p>
            <a:pPr lvl="1"/>
            <a:endParaRPr lang="en-US" altLang="zh-CN" dirty="0"/>
          </a:p>
          <a:p>
            <a:pPr lvl="1"/>
            <a:endParaRPr lang="en-US" altLang="zh-CN" dirty="0"/>
          </a:p>
          <a:p>
            <a:pPr lvl="1"/>
            <a:r>
              <a:rPr lang="zh-CN" altLang="zh-CN" dirty="0"/>
              <a:t>定义表结构</a:t>
            </a:r>
            <a:endParaRPr lang="en-US" altLang="zh-CN" dirty="0"/>
          </a:p>
          <a:p>
            <a:pPr lvl="1"/>
            <a:r>
              <a:rPr lang="zh-CN" altLang="zh-CN" dirty="0"/>
              <a:t>每个列所占用的存储空间</a:t>
            </a:r>
            <a:endParaRPr lang="en-US" altLang="zh-CN" dirty="0"/>
          </a:p>
          <a:p>
            <a:pPr lvl="1"/>
            <a:endParaRPr lang="en-US" altLang="zh-CN" dirty="0"/>
          </a:p>
          <a:p>
            <a:pPr lvl="1"/>
            <a:endParaRPr lang="zh-CN" altLang="en-US" dirty="0"/>
          </a:p>
        </p:txBody>
      </p:sp>
      <p:graphicFrame>
        <p:nvGraphicFramePr>
          <p:cNvPr id="5" name="表格 4"/>
          <p:cNvGraphicFramePr>
            <a:graphicFrameLocks noGrp="1"/>
          </p:cNvGraphicFramePr>
          <p:nvPr/>
        </p:nvGraphicFramePr>
        <p:xfrm>
          <a:off x="4349934" y="3129311"/>
          <a:ext cx="3243943" cy="1059180"/>
        </p:xfrm>
        <a:graphic>
          <a:graphicData uri="http://schemas.openxmlformats.org/drawingml/2006/table">
            <a:tbl>
              <a:tblPr firstRow="1" bandRow="1">
                <a:tableStyleId>{5C22544A-7EE6-4342-B048-85BDC9FD1C3A}</a:tableStyleId>
              </a:tblPr>
              <a:tblGrid>
                <a:gridCol w="542400">
                  <a:extLst>
                    <a:ext uri="{9D8B030D-6E8A-4147-A177-3AD203B41FA5}">
                      <a16:colId xmlns:a16="http://schemas.microsoft.com/office/drawing/2014/main" val="3491630845"/>
                    </a:ext>
                  </a:extLst>
                </a:gridCol>
                <a:gridCol w="840338">
                  <a:extLst>
                    <a:ext uri="{9D8B030D-6E8A-4147-A177-3AD203B41FA5}">
                      <a16:colId xmlns:a16="http://schemas.microsoft.com/office/drawing/2014/main" val="252063570"/>
                    </a:ext>
                  </a:extLst>
                </a:gridCol>
                <a:gridCol w="827061">
                  <a:extLst>
                    <a:ext uri="{9D8B030D-6E8A-4147-A177-3AD203B41FA5}">
                      <a16:colId xmlns:a16="http://schemas.microsoft.com/office/drawing/2014/main" val="1857698295"/>
                    </a:ext>
                  </a:extLst>
                </a:gridCol>
                <a:gridCol w="1034144">
                  <a:extLst>
                    <a:ext uri="{9D8B030D-6E8A-4147-A177-3AD203B41FA5}">
                      <a16:colId xmlns:a16="http://schemas.microsoft.com/office/drawing/2014/main" val="342629252"/>
                    </a:ext>
                  </a:extLst>
                </a:gridCol>
              </a:tblGrid>
              <a:tr h="274320">
                <a:tc>
                  <a:txBody>
                    <a:bodyPr/>
                    <a:lstStyle/>
                    <a:p>
                      <a:r>
                        <a:rPr lang="en-US" altLang="zh-CN" sz="1400" dirty="0"/>
                        <a:t>ID</a:t>
                      </a:r>
                      <a:endParaRPr lang="zh-CN" altLang="en-US" sz="1400" dirty="0"/>
                    </a:p>
                  </a:txBody>
                  <a:tcPr marL="68580" marR="68580" marT="34290" marB="34290"/>
                </a:tc>
                <a:tc>
                  <a:txBody>
                    <a:bodyPr/>
                    <a:lstStyle/>
                    <a:p>
                      <a:r>
                        <a:rPr lang="en-US" altLang="zh-CN" sz="1400" dirty="0"/>
                        <a:t>name</a:t>
                      </a:r>
                      <a:endParaRPr lang="zh-CN" altLang="en-US" sz="1400" dirty="0"/>
                    </a:p>
                  </a:txBody>
                  <a:tcPr marL="68580" marR="68580" marT="34290" marB="34290"/>
                </a:tc>
                <a:tc>
                  <a:txBody>
                    <a:bodyPr/>
                    <a:lstStyle/>
                    <a:p>
                      <a:r>
                        <a:rPr lang="en-US" altLang="zh-CN" sz="1400" dirty="0"/>
                        <a:t>age</a:t>
                      </a:r>
                      <a:endParaRPr lang="zh-CN" altLang="en-US" sz="1400" dirty="0"/>
                    </a:p>
                  </a:txBody>
                  <a:tcPr marL="68580" marR="68580" marT="34290" marB="34290"/>
                </a:tc>
                <a:tc>
                  <a:txBody>
                    <a:bodyPr/>
                    <a:lstStyle/>
                    <a:p>
                      <a:r>
                        <a:rPr lang="zh-CN" altLang="en-US" sz="1400" dirty="0"/>
                        <a:t>级别</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Zhang san</a:t>
                      </a:r>
                      <a:endParaRPr lang="zh-CN" altLang="en-US" sz="1400" dirty="0"/>
                    </a:p>
                  </a:txBody>
                  <a:tcPr marL="68580" marR="68580" marT="34290" marB="34290"/>
                </a:tc>
                <a:tc>
                  <a:txBody>
                    <a:bodyPr/>
                    <a:lstStyle/>
                    <a:p>
                      <a:r>
                        <a:rPr lang="en-US" altLang="zh-CN" sz="1400" dirty="0"/>
                        <a:t>19</a:t>
                      </a:r>
                      <a:endParaRPr lang="zh-CN" altLang="en-US" sz="1400" dirty="0"/>
                    </a:p>
                  </a:txBody>
                  <a:tcPr marL="68580" marR="68580" marT="34290" marB="34290"/>
                </a:tc>
                <a:tc>
                  <a:txBody>
                    <a:bodyPr/>
                    <a:lstStyle/>
                    <a:p>
                      <a:r>
                        <a:rPr lang="zh-CN" altLang="en-US" sz="1400" dirty="0"/>
                        <a:t>实习生</a:t>
                      </a:r>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Li </a:t>
                      </a:r>
                      <a:r>
                        <a:rPr lang="en-US" altLang="zh-CN" sz="1400" dirty="0" err="1"/>
                        <a:t>si</a:t>
                      </a:r>
                      <a:endParaRPr lang="zh-CN" altLang="en-US" sz="1400" dirty="0"/>
                    </a:p>
                  </a:txBody>
                  <a:tcPr marL="68580" marR="68580" marT="34290" marB="34290"/>
                </a:tc>
                <a:tc>
                  <a:txBody>
                    <a:bodyPr/>
                    <a:lstStyle/>
                    <a:p>
                      <a:r>
                        <a:rPr lang="en-US" altLang="zh-CN" sz="1400" dirty="0"/>
                        <a:t>24</a:t>
                      </a:r>
                      <a:endParaRPr lang="zh-CN" altLang="en-US" sz="1400" dirty="0"/>
                    </a:p>
                  </a:txBody>
                  <a:tcPr marL="68580" marR="68580" marT="34290" marB="34290"/>
                </a:tc>
                <a:tc>
                  <a:txBody>
                    <a:bodyPr/>
                    <a:lstStyle/>
                    <a:p>
                      <a:r>
                        <a:rPr lang="zh-CN" altLang="en-US" sz="1400" dirty="0"/>
                        <a:t>中级工程师</a:t>
                      </a:r>
                    </a:p>
                  </a:txBody>
                  <a:tcPr marL="68580" marR="68580" marT="34290" marB="34290"/>
                </a:tc>
                <a:extLst>
                  <a:ext uri="{0D108BD9-81ED-4DB2-BD59-A6C34878D82A}">
                    <a16:rowId xmlns:a16="http://schemas.microsoft.com/office/drawing/2014/main" val="4203531381"/>
                  </a:ext>
                </a:extLst>
              </a:tr>
            </a:tbl>
          </a:graphicData>
        </a:graphic>
      </p:graphicFrame>
    </p:spTree>
    <p:extLst>
      <p:ext uri="{BB962C8B-B14F-4D97-AF65-F5344CB8AC3E}">
        <p14:creationId xmlns:p14="http://schemas.microsoft.com/office/powerpoint/2010/main" val="1983118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稀疏表存储</a:t>
            </a:r>
          </a:p>
        </p:txBody>
      </p:sp>
      <p:sp>
        <p:nvSpPr>
          <p:cNvPr id="3" name="内容占位符 2"/>
          <p:cNvSpPr>
            <a:spLocks noGrp="1"/>
          </p:cNvSpPr>
          <p:nvPr>
            <p:ph idx="1"/>
          </p:nvPr>
        </p:nvSpPr>
        <p:spPr>
          <a:xfrm>
            <a:off x="339090" y="2207122"/>
            <a:ext cx="3288030" cy="3263504"/>
          </a:xfrm>
        </p:spPr>
        <p:txBody>
          <a:bodyPr>
            <a:normAutofit fontScale="62500" lnSpcReduction="20000"/>
          </a:bodyPr>
          <a:lstStyle/>
          <a:p>
            <a:r>
              <a:rPr lang="zh-CN" altLang="en-US" dirty="0"/>
              <a:t>稀疏表通常会有很多列，但是每一行有值的列又比较少</a:t>
            </a:r>
            <a:endParaRPr lang="en-US" altLang="zh-CN" dirty="0"/>
          </a:p>
          <a:p>
            <a:r>
              <a:rPr lang="zh-CN" altLang="en-US" dirty="0"/>
              <a:t>把所有列的数据放在一个文件中（也就是传统的按行存储）</a:t>
            </a:r>
            <a:endParaRPr lang="en-US" altLang="zh-CN" dirty="0"/>
          </a:p>
          <a:p>
            <a:r>
              <a:rPr lang="zh-CN" altLang="en-US" dirty="0"/>
              <a:t>每个列的数据单独分开存在一个文件中（按列存储）</a:t>
            </a:r>
            <a:endParaRPr lang="en-US" altLang="zh-CN" dirty="0"/>
          </a:p>
          <a:p>
            <a:endParaRPr lang="en-US" altLang="zh-CN" dirty="0"/>
          </a:p>
          <a:p>
            <a:endParaRPr lang="zh-CN" altLang="en-US" dirty="0"/>
          </a:p>
        </p:txBody>
      </p:sp>
      <p:graphicFrame>
        <p:nvGraphicFramePr>
          <p:cNvPr id="4" name="表格 3"/>
          <p:cNvGraphicFramePr>
            <a:graphicFrameLocks noGrp="1"/>
          </p:cNvGraphicFramePr>
          <p:nvPr/>
        </p:nvGraphicFramePr>
        <p:xfrm>
          <a:off x="4852303" y="2317610"/>
          <a:ext cx="4278087" cy="845820"/>
        </p:xfrm>
        <a:graphic>
          <a:graphicData uri="http://schemas.openxmlformats.org/drawingml/2006/table">
            <a:tbl>
              <a:tblPr firstRow="1" bandRow="1">
                <a:tableStyleId>{5C22544A-7EE6-4342-B048-85BDC9FD1C3A}</a:tableStyleId>
              </a:tblPr>
              <a:tblGrid>
                <a:gridCol w="542400">
                  <a:extLst>
                    <a:ext uri="{9D8B030D-6E8A-4147-A177-3AD203B41FA5}">
                      <a16:colId xmlns:a16="http://schemas.microsoft.com/office/drawing/2014/main" val="3491630845"/>
                    </a:ext>
                  </a:extLst>
                </a:gridCol>
                <a:gridCol w="990857">
                  <a:extLst>
                    <a:ext uri="{9D8B030D-6E8A-4147-A177-3AD203B41FA5}">
                      <a16:colId xmlns:a16="http://schemas.microsoft.com/office/drawing/2014/main" val="252063570"/>
                    </a:ext>
                  </a:extLst>
                </a:gridCol>
                <a:gridCol w="676542">
                  <a:extLst>
                    <a:ext uri="{9D8B030D-6E8A-4147-A177-3AD203B41FA5}">
                      <a16:colId xmlns:a16="http://schemas.microsoft.com/office/drawing/2014/main" val="1857698295"/>
                    </a:ext>
                  </a:extLst>
                </a:gridCol>
                <a:gridCol w="1034144">
                  <a:extLst>
                    <a:ext uri="{9D8B030D-6E8A-4147-A177-3AD203B41FA5}">
                      <a16:colId xmlns:a16="http://schemas.microsoft.com/office/drawing/2014/main" val="342629252"/>
                    </a:ext>
                  </a:extLst>
                </a:gridCol>
                <a:gridCol w="1034144">
                  <a:extLst>
                    <a:ext uri="{9D8B030D-6E8A-4147-A177-3AD203B41FA5}">
                      <a16:colId xmlns:a16="http://schemas.microsoft.com/office/drawing/2014/main" val="1366682322"/>
                    </a:ext>
                  </a:extLst>
                </a:gridCol>
              </a:tblGrid>
              <a:tr h="274320">
                <a:tc>
                  <a:txBody>
                    <a:bodyPr/>
                    <a:lstStyle/>
                    <a:p>
                      <a:r>
                        <a:rPr lang="en-US" altLang="zh-CN" sz="1400" dirty="0"/>
                        <a:t>ID</a:t>
                      </a:r>
                      <a:endParaRPr lang="zh-CN" altLang="en-US" sz="1400" dirty="0"/>
                    </a:p>
                  </a:txBody>
                  <a:tcPr marL="68580" marR="68580" marT="34290" marB="34290"/>
                </a:tc>
                <a:tc>
                  <a:txBody>
                    <a:bodyPr/>
                    <a:lstStyle/>
                    <a:p>
                      <a:r>
                        <a:rPr lang="en-US" altLang="zh-CN" sz="1400" dirty="0"/>
                        <a:t>name</a:t>
                      </a:r>
                      <a:endParaRPr lang="zh-CN" altLang="en-US" sz="1400" dirty="0"/>
                    </a:p>
                  </a:txBody>
                  <a:tcPr marL="68580" marR="68580" marT="34290" marB="34290"/>
                </a:tc>
                <a:tc>
                  <a:txBody>
                    <a:bodyPr/>
                    <a:lstStyle/>
                    <a:p>
                      <a:r>
                        <a:rPr lang="en-US" altLang="zh-CN" sz="1400" dirty="0"/>
                        <a:t>age</a:t>
                      </a:r>
                      <a:endParaRPr lang="zh-CN" altLang="en-US" sz="1400" dirty="0"/>
                    </a:p>
                  </a:txBody>
                  <a:tcPr marL="68580" marR="68580" marT="34290" marB="34290"/>
                </a:tc>
                <a:tc>
                  <a:txBody>
                    <a:bodyPr/>
                    <a:lstStyle/>
                    <a:p>
                      <a:r>
                        <a:rPr lang="zh-CN" altLang="en-US" sz="1400" dirty="0"/>
                        <a:t>级别</a:t>
                      </a:r>
                    </a:p>
                  </a:txBody>
                  <a:tcPr marL="68580" marR="68580" marT="34290" marB="34290"/>
                </a:tc>
                <a:tc>
                  <a:txBody>
                    <a:bodyPr/>
                    <a:lstStyle/>
                    <a:p>
                      <a:r>
                        <a:rPr lang="zh-CN" altLang="en-US" sz="1400" dirty="0"/>
                        <a:t>薪水</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Zhang san</a:t>
                      </a:r>
                      <a:endParaRPr lang="zh-CN" altLang="en-US" sz="1400" dirty="0"/>
                    </a:p>
                  </a:txBody>
                  <a:tcPr marL="68580" marR="68580" marT="34290" marB="34290"/>
                </a:tc>
                <a:tc>
                  <a:txBody>
                    <a:bodyPr/>
                    <a:lstStyle/>
                    <a:p>
                      <a:r>
                        <a:rPr lang="en-US" altLang="zh-CN" sz="1400" dirty="0"/>
                        <a:t>19</a:t>
                      </a:r>
                      <a:endParaRPr lang="zh-CN" altLang="en-US" sz="1400" dirty="0"/>
                    </a:p>
                  </a:txBody>
                  <a:tcPr marL="68580" marR="68580" marT="34290" marB="34290"/>
                </a:tc>
                <a:tc>
                  <a:txBody>
                    <a:bodyPr/>
                    <a:lstStyle/>
                    <a:p>
                      <a:r>
                        <a:rPr lang="zh-CN" altLang="en-US" sz="1400" dirty="0"/>
                        <a:t>实习生</a:t>
                      </a:r>
                    </a:p>
                  </a:txBody>
                  <a:tcPr marL="68580" marR="68580" marT="34290" marB="34290"/>
                </a:tc>
                <a:tc>
                  <a:txBody>
                    <a:bodyPr/>
                    <a:lstStyle/>
                    <a:p>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Li </a:t>
                      </a:r>
                      <a:r>
                        <a:rPr lang="en-US" altLang="zh-CN" sz="1400" dirty="0" err="1"/>
                        <a:t>si</a:t>
                      </a:r>
                      <a:endParaRPr lang="zh-CN" altLang="en-US" sz="1400" dirty="0"/>
                    </a:p>
                  </a:txBody>
                  <a:tcPr marL="68580" marR="68580" marT="34290" marB="34290"/>
                </a:tc>
                <a:tc>
                  <a:txBody>
                    <a:bodyPr/>
                    <a:lstStyle/>
                    <a:p>
                      <a:r>
                        <a:rPr lang="en-US" altLang="zh-CN" sz="1400" dirty="0"/>
                        <a:t>24</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5000</a:t>
                      </a:r>
                      <a:endParaRPr lang="zh-CN" altLang="en-US" sz="1400" dirty="0"/>
                    </a:p>
                  </a:txBody>
                  <a:tcPr marL="68580" marR="68580" marT="34290" marB="34290"/>
                </a:tc>
                <a:extLst>
                  <a:ext uri="{0D108BD9-81ED-4DB2-BD59-A6C34878D82A}">
                    <a16:rowId xmlns:a16="http://schemas.microsoft.com/office/drawing/2014/main" val="4203531381"/>
                  </a:ext>
                </a:extLst>
              </a:tr>
            </a:tbl>
          </a:graphicData>
        </a:graphic>
      </p:graphicFrame>
      <p:graphicFrame>
        <p:nvGraphicFramePr>
          <p:cNvPr id="5" name="表格 4"/>
          <p:cNvGraphicFramePr>
            <a:graphicFrameLocks noGrp="1"/>
          </p:cNvGraphicFramePr>
          <p:nvPr/>
        </p:nvGraphicFramePr>
        <p:xfrm>
          <a:off x="5491298" y="937617"/>
          <a:ext cx="3243944" cy="845820"/>
        </p:xfrm>
        <a:graphic>
          <a:graphicData uri="http://schemas.openxmlformats.org/drawingml/2006/table">
            <a:tbl>
              <a:tblPr firstRow="1" bandRow="1">
                <a:tableStyleId>{5C22544A-7EE6-4342-B048-85BDC9FD1C3A}</a:tableStyleId>
              </a:tblPr>
              <a:tblGrid>
                <a:gridCol w="542400">
                  <a:extLst>
                    <a:ext uri="{9D8B030D-6E8A-4147-A177-3AD203B41FA5}">
                      <a16:colId xmlns:a16="http://schemas.microsoft.com/office/drawing/2014/main" val="3491630845"/>
                    </a:ext>
                  </a:extLst>
                </a:gridCol>
                <a:gridCol w="930983">
                  <a:extLst>
                    <a:ext uri="{9D8B030D-6E8A-4147-A177-3AD203B41FA5}">
                      <a16:colId xmlns:a16="http://schemas.microsoft.com/office/drawing/2014/main" val="252063570"/>
                    </a:ext>
                  </a:extLst>
                </a:gridCol>
                <a:gridCol w="736417">
                  <a:extLst>
                    <a:ext uri="{9D8B030D-6E8A-4147-A177-3AD203B41FA5}">
                      <a16:colId xmlns:a16="http://schemas.microsoft.com/office/drawing/2014/main" val="1857698295"/>
                    </a:ext>
                  </a:extLst>
                </a:gridCol>
                <a:gridCol w="1034144">
                  <a:extLst>
                    <a:ext uri="{9D8B030D-6E8A-4147-A177-3AD203B41FA5}">
                      <a16:colId xmlns:a16="http://schemas.microsoft.com/office/drawing/2014/main" val="342629252"/>
                    </a:ext>
                  </a:extLst>
                </a:gridCol>
              </a:tblGrid>
              <a:tr h="274320">
                <a:tc>
                  <a:txBody>
                    <a:bodyPr/>
                    <a:lstStyle/>
                    <a:p>
                      <a:r>
                        <a:rPr lang="en-US" altLang="zh-CN" sz="1400" dirty="0"/>
                        <a:t>ID</a:t>
                      </a:r>
                      <a:endParaRPr lang="zh-CN" altLang="en-US" sz="1400" dirty="0"/>
                    </a:p>
                  </a:txBody>
                  <a:tcPr marL="68580" marR="68580" marT="34290" marB="34290"/>
                </a:tc>
                <a:tc>
                  <a:txBody>
                    <a:bodyPr/>
                    <a:lstStyle/>
                    <a:p>
                      <a:r>
                        <a:rPr lang="en-US" altLang="zh-CN" sz="1400" dirty="0"/>
                        <a:t>name</a:t>
                      </a:r>
                      <a:endParaRPr lang="zh-CN" altLang="en-US" sz="1400" dirty="0"/>
                    </a:p>
                  </a:txBody>
                  <a:tcPr marL="68580" marR="68580" marT="34290" marB="34290"/>
                </a:tc>
                <a:tc>
                  <a:txBody>
                    <a:bodyPr/>
                    <a:lstStyle/>
                    <a:p>
                      <a:r>
                        <a:rPr lang="en-US" altLang="zh-CN" sz="1400" dirty="0"/>
                        <a:t>age</a:t>
                      </a:r>
                      <a:endParaRPr lang="zh-CN" altLang="en-US" sz="1400" dirty="0"/>
                    </a:p>
                  </a:txBody>
                  <a:tcPr marL="68580" marR="68580" marT="34290" marB="34290"/>
                </a:tc>
                <a:tc>
                  <a:txBody>
                    <a:bodyPr/>
                    <a:lstStyle/>
                    <a:p>
                      <a:r>
                        <a:rPr lang="zh-CN" altLang="en-US" sz="1400" dirty="0"/>
                        <a:t>级别</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Zhang san</a:t>
                      </a:r>
                      <a:endParaRPr lang="zh-CN" altLang="en-US" sz="1400" dirty="0"/>
                    </a:p>
                  </a:txBody>
                  <a:tcPr marL="68580" marR="68580" marT="34290" marB="34290"/>
                </a:tc>
                <a:tc>
                  <a:txBody>
                    <a:bodyPr/>
                    <a:lstStyle/>
                    <a:p>
                      <a:r>
                        <a:rPr lang="en-US" altLang="zh-CN" sz="1400" dirty="0"/>
                        <a:t>19</a:t>
                      </a:r>
                      <a:endParaRPr lang="zh-CN" altLang="en-US" sz="1400" dirty="0"/>
                    </a:p>
                  </a:txBody>
                  <a:tcPr marL="68580" marR="68580" marT="34290" marB="34290"/>
                </a:tc>
                <a:tc>
                  <a:txBody>
                    <a:bodyPr/>
                    <a:lstStyle/>
                    <a:p>
                      <a:r>
                        <a:rPr lang="zh-CN" altLang="en-US" sz="1400" dirty="0"/>
                        <a:t>实习生</a:t>
                      </a:r>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Li </a:t>
                      </a:r>
                      <a:r>
                        <a:rPr lang="en-US" altLang="zh-CN" sz="1400" dirty="0" err="1"/>
                        <a:t>si</a:t>
                      </a:r>
                      <a:endParaRPr lang="zh-CN" altLang="en-US" sz="1400" dirty="0"/>
                    </a:p>
                  </a:txBody>
                  <a:tcPr marL="68580" marR="68580" marT="34290" marB="34290"/>
                </a:tc>
                <a:tc>
                  <a:txBody>
                    <a:bodyPr/>
                    <a:lstStyle/>
                    <a:p>
                      <a:r>
                        <a:rPr lang="en-US" altLang="zh-CN" sz="1400" dirty="0"/>
                        <a:t>24</a:t>
                      </a:r>
                      <a:endParaRPr lang="zh-CN" altLang="en-US" sz="1400" dirty="0"/>
                    </a:p>
                  </a:txBody>
                  <a:tcPr marL="68580" marR="68580" marT="34290" marB="34290"/>
                </a:tc>
                <a:tc>
                  <a:txBody>
                    <a:bodyPr/>
                    <a:lstStyle/>
                    <a:p>
                      <a:r>
                        <a:rPr lang="zh-CN" altLang="en-US" sz="1400" dirty="0"/>
                        <a:t>中级工程师</a:t>
                      </a:r>
                    </a:p>
                  </a:txBody>
                  <a:tcPr marL="68580" marR="68580" marT="34290" marB="34290"/>
                </a:tc>
                <a:extLst>
                  <a:ext uri="{0D108BD9-81ED-4DB2-BD59-A6C34878D82A}">
                    <a16:rowId xmlns:a16="http://schemas.microsoft.com/office/drawing/2014/main" val="4203531381"/>
                  </a:ext>
                </a:extLst>
              </a:tr>
            </a:tbl>
          </a:graphicData>
        </a:graphic>
      </p:graphicFrame>
      <p:sp>
        <p:nvSpPr>
          <p:cNvPr id="6" name="下箭头 5"/>
          <p:cNvSpPr/>
          <p:nvPr/>
        </p:nvSpPr>
        <p:spPr>
          <a:xfrm>
            <a:off x="6903717" y="2028466"/>
            <a:ext cx="266701" cy="264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下箭头 6"/>
          <p:cNvSpPr/>
          <p:nvPr/>
        </p:nvSpPr>
        <p:spPr>
          <a:xfrm>
            <a:off x="6857997" y="3758209"/>
            <a:ext cx="266701" cy="4175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p:nvGraphicFramePr>
        <p:xfrm>
          <a:off x="5832256" y="3697604"/>
          <a:ext cx="2584883" cy="1973580"/>
        </p:xfrm>
        <a:graphic>
          <a:graphicData uri="http://schemas.openxmlformats.org/drawingml/2006/table">
            <a:tbl>
              <a:tblPr firstRow="1" bandRow="1">
                <a:tableStyleId>{5C22544A-7EE6-4342-B048-85BDC9FD1C3A}</a:tableStyleId>
              </a:tblPr>
              <a:tblGrid>
                <a:gridCol w="1013960">
                  <a:extLst>
                    <a:ext uri="{9D8B030D-6E8A-4147-A177-3AD203B41FA5}">
                      <a16:colId xmlns:a16="http://schemas.microsoft.com/office/drawing/2014/main" val="3491630845"/>
                    </a:ext>
                  </a:extLst>
                </a:gridCol>
                <a:gridCol w="1570923">
                  <a:extLst>
                    <a:ext uri="{9D8B030D-6E8A-4147-A177-3AD203B41FA5}">
                      <a16:colId xmlns:a16="http://schemas.microsoft.com/office/drawing/2014/main" val="252063570"/>
                    </a:ext>
                  </a:extLst>
                </a:gridCol>
              </a:tblGrid>
              <a:tr h="274320">
                <a:tc>
                  <a:txBody>
                    <a:bodyPr/>
                    <a:lstStyle/>
                    <a:p>
                      <a:r>
                        <a:rPr lang="en-US" altLang="zh-CN" sz="1400" dirty="0"/>
                        <a:t>Key</a:t>
                      </a:r>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zh-CN" altLang="en-US" sz="1400" dirty="0"/>
                        <a:t>级别：实习生</a:t>
                      </a: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zh-CN" altLang="en-US" sz="1400" dirty="0"/>
                        <a:t>薪水：</a:t>
                      </a:r>
                      <a:r>
                        <a:rPr lang="en-US" altLang="zh-CN" sz="1400" dirty="0"/>
                        <a:t>5000</a:t>
                      </a:r>
                      <a:endParaRPr lang="zh-CN" altLang="en-US" sz="1400" dirty="0"/>
                    </a:p>
                  </a:txBody>
                  <a:tcPr marL="68580" marR="68580" marT="34290" marB="34290"/>
                </a:tc>
                <a:extLst>
                  <a:ext uri="{0D108BD9-81ED-4DB2-BD59-A6C34878D82A}">
                    <a16:rowId xmlns:a16="http://schemas.microsoft.com/office/drawing/2014/main" val="1793018416"/>
                  </a:ext>
                </a:extLst>
              </a:tr>
            </a:tbl>
          </a:graphicData>
        </a:graphic>
      </p:graphicFrame>
      <p:sp>
        <p:nvSpPr>
          <p:cNvPr id="9" name="下箭头 8"/>
          <p:cNvSpPr/>
          <p:nvPr/>
        </p:nvSpPr>
        <p:spPr>
          <a:xfrm>
            <a:off x="6903717" y="3208479"/>
            <a:ext cx="266701" cy="264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9353280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稀疏表存储</a:t>
            </a:r>
          </a:p>
        </p:txBody>
      </p:sp>
      <p:sp>
        <p:nvSpPr>
          <p:cNvPr id="3" name="内容占位符 2"/>
          <p:cNvSpPr>
            <a:spLocks noGrp="1"/>
          </p:cNvSpPr>
          <p:nvPr>
            <p:ph idx="1"/>
          </p:nvPr>
        </p:nvSpPr>
        <p:spPr>
          <a:xfrm>
            <a:off x="628650" y="2226469"/>
            <a:ext cx="3333750" cy="3263504"/>
          </a:xfrm>
        </p:spPr>
        <p:txBody>
          <a:bodyPr/>
          <a:lstStyle/>
          <a:p>
            <a:r>
              <a:rPr lang="zh-CN" altLang="en-US" dirty="0"/>
              <a:t>稀疏表通常会有很多列，这会导致文件数量特别多，这本身会影响文件系统的效率</a:t>
            </a:r>
            <a:endParaRPr lang="en-US" altLang="zh-CN" dirty="0"/>
          </a:p>
          <a:p>
            <a:endParaRPr lang="en-US" altLang="zh-CN" dirty="0"/>
          </a:p>
          <a:p>
            <a:endParaRPr lang="zh-CN" altLang="en-US" dirty="0"/>
          </a:p>
        </p:txBody>
      </p:sp>
      <p:graphicFrame>
        <p:nvGraphicFramePr>
          <p:cNvPr id="4" name="表格 3"/>
          <p:cNvGraphicFramePr>
            <a:graphicFrameLocks noGrp="1"/>
          </p:cNvGraphicFramePr>
          <p:nvPr/>
        </p:nvGraphicFramePr>
        <p:xfrm>
          <a:off x="4750216" y="1915121"/>
          <a:ext cx="2584883" cy="1973580"/>
        </p:xfrm>
        <a:graphic>
          <a:graphicData uri="http://schemas.openxmlformats.org/drawingml/2006/table">
            <a:tbl>
              <a:tblPr firstRow="1" bandRow="1">
                <a:tableStyleId>{5C22544A-7EE6-4342-B048-85BDC9FD1C3A}</a:tableStyleId>
              </a:tblPr>
              <a:tblGrid>
                <a:gridCol w="1013960">
                  <a:extLst>
                    <a:ext uri="{9D8B030D-6E8A-4147-A177-3AD203B41FA5}">
                      <a16:colId xmlns:a16="http://schemas.microsoft.com/office/drawing/2014/main" val="3491630845"/>
                    </a:ext>
                  </a:extLst>
                </a:gridCol>
                <a:gridCol w="1570923">
                  <a:extLst>
                    <a:ext uri="{9D8B030D-6E8A-4147-A177-3AD203B41FA5}">
                      <a16:colId xmlns:a16="http://schemas.microsoft.com/office/drawing/2014/main" val="252063570"/>
                    </a:ext>
                  </a:extLst>
                </a:gridCol>
              </a:tblGrid>
              <a:tr h="274320">
                <a:tc>
                  <a:txBody>
                    <a:bodyPr/>
                    <a:lstStyle/>
                    <a:p>
                      <a:r>
                        <a:rPr lang="en-US" altLang="zh-CN" sz="1400" dirty="0"/>
                        <a:t>Key</a:t>
                      </a:r>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zh-CN" altLang="en-US" sz="1400" dirty="0"/>
                        <a:t>级别：实习生</a:t>
                      </a: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Li </a:t>
                      </a:r>
                      <a:r>
                        <a:rPr lang="en-US" altLang="zh-CN" sz="1400" dirty="0" err="1"/>
                        <a:t>si</a:t>
                      </a:r>
                      <a:endParaRPr lang="zh-CN" altLang="en-US" sz="1400" dirty="0"/>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zh-CN" altLang="en-US" sz="1400" dirty="0"/>
                        <a:t>薪水：</a:t>
                      </a:r>
                      <a:r>
                        <a:rPr lang="en-US" altLang="zh-CN" sz="1400" dirty="0"/>
                        <a:t>5000</a:t>
                      </a:r>
                      <a:endParaRPr lang="zh-CN" altLang="en-US" sz="1400" dirty="0"/>
                    </a:p>
                  </a:txBody>
                  <a:tcPr marL="68580" marR="68580" marT="34290" marB="34290"/>
                </a:tc>
                <a:extLst>
                  <a:ext uri="{0D108BD9-81ED-4DB2-BD59-A6C34878D82A}">
                    <a16:rowId xmlns:a16="http://schemas.microsoft.com/office/drawing/2014/main" val="1793018416"/>
                  </a:ext>
                </a:extLst>
              </a:tr>
            </a:tbl>
          </a:graphicData>
        </a:graphic>
      </p:graphicFrame>
    </p:spTree>
    <p:extLst>
      <p:ext uri="{BB962C8B-B14F-4D97-AF65-F5344CB8AC3E}">
        <p14:creationId xmlns:p14="http://schemas.microsoft.com/office/powerpoint/2010/main" val="37227584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zh-CN" altLang="en-US" dirty="0"/>
              <a:t>数据存储方式</a:t>
            </a:r>
          </a:p>
        </p:txBody>
      </p:sp>
      <p:sp>
        <p:nvSpPr>
          <p:cNvPr id="3" name="内容占位符 2"/>
          <p:cNvSpPr>
            <a:spLocks noGrp="1"/>
          </p:cNvSpPr>
          <p:nvPr>
            <p:ph idx="1"/>
          </p:nvPr>
        </p:nvSpPr>
        <p:spPr>
          <a:xfrm>
            <a:off x="628650" y="2226469"/>
            <a:ext cx="2967991" cy="3263504"/>
          </a:xfrm>
        </p:spPr>
        <p:txBody>
          <a:bodyPr>
            <a:noAutofit/>
          </a:bodyPr>
          <a:lstStyle/>
          <a:p>
            <a:r>
              <a:rPr lang="zh-CN" altLang="en-US" sz="1200" dirty="0"/>
              <a:t>列族 </a:t>
            </a:r>
            <a:r>
              <a:rPr lang="en-US" altLang="zh-CN" sz="1200" dirty="0"/>
              <a:t>Column Family</a:t>
            </a:r>
            <a:r>
              <a:rPr lang="zh-CN" altLang="en-US" sz="1200" dirty="0"/>
              <a:t>的提出就是为了在上面两种方案中做一个折中</a:t>
            </a:r>
            <a:endParaRPr lang="en-US" altLang="zh-CN" sz="1200" dirty="0"/>
          </a:p>
          <a:p>
            <a:endParaRPr lang="en-US" altLang="zh-CN" sz="1200" dirty="0"/>
          </a:p>
          <a:p>
            <a:r>
              <a:rPr lang="en-US" altLang="zh-CN" sz="1200" dirty="0" err="1"/>
              <a:t>HBase</a:t>
            </a:r>
            <a:r>
              <a:rPr lang="zh-CN" altLang="en-US" sz="1200" dirty="0"/>
              <a:t>中将一个</a:t>
            </a:r>
            <a:r>
              <a:rPr lang="en-US" altLang="zh-CN" sz="1200" dirty="0"/>
              <a:t>Column Family</a:t>
            </a:r>
            <a:r>
              <a:rPr lang="zh-CN" altLang="en-US" sz="1200" dirty="0"/>
              <a:t>中的列存在一起，而不同</a:t>
            </a:r>
            <a:r>
              <a:rPr lang="en-US" altLang="zh-CN" sz="1200" dirty="0"/>
              <a:t>Column Family</a:t>
            </a:r>
            <a:r>
              <a:rPr lang="zh-CN" altLang="en-US" sz="1200" dirty="0"/>
              <a:t>的数据则分开</a:t>
            </a:r>
            <a:endParaRPr lang="en-US" altLang="zh-CN" sz="1200" dirty="0"/>
          </a:p>
          <a:p>
            <a:endParaRPr lang="en-US" altLang="zh-CN" sz="1200" dirty="0"/>
          </a:p>
          <a:p>
            <a:r>
              <a:rPr lang="zh-CN" altLang="en-US" sz="1200" dirty="0"/>
              <a:t>访问少数几个列时，只读取尽量少的数据</a:t>
            </a:r>
            <a:endParaRPr lang="en-US" altLang="zh-CN" sz="1200" dirty="0"/>
          </a:p>
          <a:p>
            <a:endParaRPr lang="en-US" altLang="zh-CN" sz="1200" dirty="0"/>
          </a:p>
          <a:p>
            <a:endParaRPr lang="zh-CN" altLang="en-US" sz="1200" dirty="0"/>
          </a:p>
        </p:txBody>
      </p:sp>
      <p:graphicFrame>
        <p:nvGraphicFramePr>
          <p:cNvPr id="4" name="表格 3"/>
          <p:cNvGraphicFramePr>
            <a:graphicFrameLocks noGrp="1"/>
          </p:cNvGraphicFramePr>
          <p:nvPr/>
        </p:nvGraphicFramePr>
        <p:xfrm>
          <a:off x="4572001" y="1628180"/>
          <a:ext cx="4278087" cy="1341120"/>
        </p:xfrm>
        <a:graphic>
          <a:graphicData uri="http://schemas.openxmlformats.org/drawingml/2006/table">
            <a:tbl>
              <a:tblPr firstRow="1" bandRow="1">
                <a:tableStyleId>{5C22544A-7EE6-4342-B048-85BDC9FD1C3A}</a:tableStyleId>
              </a:tblPr>
              <a:tblGrid>
                <a:gridCol w="542400">
                  <a:extLst>
                    <a:ext uri="{9D8B030D-6E8A-4147-A177-3AD203B41FA5}">
                      <a16:colId xmlns:a16="http://schemas.microsoft.com/office/drawing/2014/main" val="3491630845"/>
                    </a:ext>
                  </a:extLst>
                </a:gridCol>
                <a:gridCol w="840338">
                  <a:extLst>
                    <a:ext uri="{9D8B030D-6E8A-4147-A177-3AD203B41FA5}">
                      <a16:colId xmlns:a16="http://schemas.microsoft.com/office/drawing/2014/main" val="252063570"/>
                    </a:ext>
                  </a:extLst>
                </a:gridCol>
                <a:gridCol w="827061">
                  <a:extLst>
                    <a:ext uri="{9D8B030D-6E8A-4147-A177-3AD203B41FA5}">
                      <a16:colId xmlns:a16="http://schemas.microsoft.com/office/drawing/2014/main" val="1857698295"/>
                    </a:ext>
                  </a:extLst>
                </a:gridCol>
                <a:gridCol w="1034144">
                  <a:extLst>
                    <a:ext uri="{9D8B030D-6E8A-4147-A177-3AD203B41FA5}">
                      <a16:colId xmlns:a16="http://schemas.microsoft.com/office/drawing/2014/main" val="342629252"/>
                    </a:ext>
                  </a:extLst>
                </a:gridCol>
                <a:gridCol w="1034144">
                  <a:extLst>
                    <a:ext uri="{9D8B030D-6E8A-4147-A177-3AD203B41FA5}">
                      <a16:colId xmlns:a16="http://schemas.microsoft.com/office/drawing/2014/main" val="1366682322"/>
                    </a:ext>
                  </a:extLst>
                </a:gridCol>
              </a:tblGrid>
              <a:tr h="274320">
                <a:tc>
                  <a:txBody>
                    <a:bodyPr/>
                    <a:lstStyle/>
                    <a:p>
                      <a:endParaRPr lang="zh-CN" altLang="en-US" sz="1400" dirty="0"/>
                    </a:p>
                  </a:txBody>
                  <a:tcPr marL="68580" marR="68580" marT="34290" marB="34290"/>
                </a:tc>
                <a:tc gridSpan="2">
                  <a:txBody>
                    <a:bodyPr/>
                    <a:lstStyle/>
                    <a:p>
                      <a:r>
                        <a:rPr lang="zh-CN" altLang="en-US" sz="1400" dirty="0"/>
                        <a:t>列族 </a:t>
                      </a:r>
                      <a:r>
                        <a:rPr lang="en-US" altLang="zh-CN" sz="1400" dirty="0"/>
                        <a:t>Base</a:t>
                      </a:r>
                      <a:endParaRPr lang="zh-CN" altLang="en-US" sz="1400" dirty="0"/>
                    </a:p>
                  </a:txBody>
                  <a:tcPr marL="68580" marR="68580" marT="34290" marB="34290"/>
                </a:tc>
                <a:tc hMerge="1">
                  <a:txBody>
                    <a:bodyPr/>
                    <a:lstStyle/>
                    <a:p>
                      <a:endParaRPr lang="zh-CN" altLang="en-US" dirty="0"/>
                    </a:p>
                  </a:txBody>
                  <a:tcPr/>
                </a:tc>
                <a:tc gridSpan="2">
                  <a:txBody>
                    <a:bodyPr/>
                    <a:lstStyle/>
                    <a:p>
                      <a:r>
                        <a:rPr lang="zh-CN" altLang="en-US" sz="1400" dirty="0"/>
                        <a:t>列族  </a:t>
                      </a:r>
                      <a:r>
                        <a:rPr lang="en-US" altLang="zh-CN" sz="1400" dirty="0"/>
                        <a:t>work</a:t>
                      </a:r>
                      <a:r>
                        <a:rPr lang="zh-CN" altLang="en-US" sz="1400" dirty="0"/>
                        <a:t> </a:t>
                      </a:r>
                    </a:p>
                  </a:txBody>
                  <a:tcPr marL="68580" marR="68580" marT="34290" marB="34290"/>
                </a:tc>
                <a:tc hMerge="1">
                  <a:txBody>
                    <a:bodyPr/>
                    <a:lstStyle/>
                    <a:p>
                      <a:endParaRPr lang="zh-CN" altLang="en-US" dirty="0"/>
                    </a:p>
                  </a:txBody>
                  <a:tcPr/>
                </a:tc>
                <a:extLst>
                  <a:ext uri="{0D108BD9-81ED-4DB2-BD59-A6C34878D82A}">
                    <a16:rowId xmlns:a16="http://schemas.microsoft.com/office/drawing/2014/main" val="367300827"/>
                  </a:ext>
                </a:extLst>
              </a:tr>
              <a:tr h="274320">
                <a:tc>
                  <a:txBody>
                    <a:bodyPr/>
                    <a:lstStyle/>
                    <a:p>
                      <a:r>
                        <a:rPr lang="zh-CN" altLang="en-US" sz="1400" dirty="0"/>
                        <a:t>行键</a:t>
                      </a:r>
                    </a:p>
                  </a:txBody>
                  <a:tcPr marL="68580" marR="68580" marT="34290" marB="34290"/>
                </a:tc>
                <a:tc>
                  <a:txBody>
                    <a:bodyPr/>
                    <a:lstStyle/>
                    <a:p>
                      <a:r>
                        <a:rPr lang="en-US" altLang="zh-CN" sz="1400" dirty="0"/>
                        <a:t>name</a:t>
                      </a:r>
                      <a:endParaRPr lang="zh-CN" altLang="en-US" sz="1400" dirty="0"/>
                    </a:p>
                  </a:txBody>
                  <a:tcPr marL="68580" marR="68580" marT="34290" marB="34290"/>
                </a:tc>
                <a:tc>
                  <a:txBody>
                    <a:bodyPr/>
                    <a:lstStyle/>
                    <a:p>
                      <a:r>
                        <a:rPr lang="en-US" altLang="zh-CN" sz="1400" dirty="0"/>
                        <a:t>age</a:t>
                      </a:r>
                      <a:endParaRPr lang="zh-CN" altLang="en-US" sz="1400" dirty="0"/>
                    </a:p>
                  </a:txBody>
                  <a:tcPr marL="68580" marR="68580" marT="34290" marB="34290"/>
                </a:tc>
                <a:tc>
                  <a:txBody>
                    <a:bodyPr/>
                    <a:lstStyle/>
                    <a:p>
                      <a:r>
                        <a:rPr lang="zh-CN" altLang="en-US" sz="1400" dirty="0"/>
                        <a:t>级别</a:t>
                      </a:r>
                    </a:p>
                  </a:txBody>
                  <a:tcPr marL="68580" marR="68580" marT="34290" marB="34290"/>
                </a:tc>
                <a:tc>
                  <a:txBody>
                    <a:bodyPr/>
                    <a:lstStyle/>
                    <a:p>
                      <a:r>
                        <a:rPr lang="zh-CN" altLang="en-US" sz="1400" dirty="0"/>
                        <a:t>薪水</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Zhang san</a:t>
                      </a:r>
                      <a:endParaRPr lang="zh-CN" altLang="en-US" sz="1400" dirty="0"/>
                    </a:p>
                  </a:txBody>
                  <a:tcPr marL="68580" marR="68580" marT="34290" marB="34290"/>
                </a:tc>
                <a:tc>
                  <a:txBody>
                    <a:bodyPr/>
                    <a:lstStyle/>
                    <a:p>
                      <a:r>
                        <a:rPr lang="en-US" altLang="zh-CN" sz="1400" dirty="0"/>
                        <a:t>19</a:t>
                      </a:r>
                      <a:endParaRPr lang="zh-CN" altLang="en-US" sz="1400" dirty="0"/>
                    </a:p>
                  </a:txBody>
                  <a:tcPr marL="68580" marR="68580" marT="34290" marB="34290"/>
                </a:tc>
                <a:tc>
                  <a:txBody>
                    <a:bodyPr/>
                    <a:lstStyle/>
                    <a:p>
                      <a:r>
                        <a:rPr lang="zh-CN" altLang="en-US" sz="1400" dirty="0"/>
                        <a:t>实习生</a:t>
                      </a:r>
                    </a:p>
                  </a:txBody>
                  <a:tcPr marL="68580" marR="68580" marT="34290" marB="34290"/>
                </a:tc>
                <a:tc>
                  <a:txBody>
                    <a:bodyPr/>
                    <a:lstStyle/>
                    <a:p>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Li </a:t>
                      </a:r>
                      <a:r>
                        <a:rPr lang="en-US" altLang="zh-CN" sz="1400" dirty="0" err="1"/>
                        <a:t>si</a:t>
                      </a:r>
                      <a:endParaRPr lang="zh-CN" altLang="en-US" sz="1400" dirty="0"/>
                    </a:p>
                  </a:txBody>
                  <a:tcPr marL="68580" marR="68580" marT="34290" marB="34290"/>
                </a:tc>
                <a:tc>
                  <a:txBody>
                    <a:bodyPr/>
                    <a:lstStyle/>
                    <a:p>
                      <a:r>
                        <a:rPr lang="en-US" altLang="zh-CN" sz="1400" dirty="0"/>
                        <a:t>24</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5000</a:t>
                      </a:r>
                      <a:endParaRPr lang="zh-CN" altLang="en-US" sz="1400" dirty="0"/>
                    </a:p>
                  </a:txBody>
                  <a:tcPr marL="68580" marR="68580" marT="34290" marB="34290"/>
                </a:tc>
                <a:extLst>
                  <a:ext uri="{0D108BD9-81ED-4DB2-BD59-A6C34878D82A}">
                    <a16:rowId xmlns:a16="http://schemas.microsoft.com/office/drawing/2014/main" val="4203531381"/>
                  </a:ext>
                </a:extLst>
              </a:tr>
            </a:tbl>
          </a:graphicData>
        </a:graphic>
      </p:graphicFrame>
      <p:sp>
        <p:nvSpPr>
          <p:cNvPr id="6" name="下箭头 5"/>
          <p:cNvSpPr/>
          <p:nvPr/>
        </p:nvSpPr>
        <p:spPr>
          <a:xfrm rot="16200000">
            <a:off x="5552898" y="4205382"/>
            <a:ext cx="365472" cy="396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p:nvGraphicFramePr>
        <p:xfrm>
          <a:off x="3460945" y="3432095"/>
          <a:ext cx="1964495" cy="1973580"/>
        </p:xfrm>
        <a:graphic>
          <a:graphicData uri="http://schemas.openxmlformats.org/drawingml/2006/table">
            <a:tbl>
              <a:tblPr firstRow="1" bandRow="1">
                <a:tableStyleId>{5C22544A-7EE6-4342-B048-85BDC9FD1C3A}</a:tableStyleId>
              </a:tblPr>
              <a:tblGrid>
                <a:gridCol w="449530">
                  <a:extLst>
                    <a:ext uri="{9D8B030D-6E8A-4147-A177-3AD203B41FA5}">
                      <a16:colId xmlns:a16="http://schemas.microsoft.com/office/drawing/2014/main" val="3491630845"/>
                    </a:ext>
                  </a:extLst>
                </a:gridCol>
                <a:gridCol w="1514965">
                  <a:extLst>
                    <a:ext uri="{9D8B030D-6E8A-4147-A177-3AD203B41FA5}">
                      <a16:colId xmlns:a16="http://schemas.microsoft.com/office/drawing/2014/main" val="252063570"/>
                    </a:ext>
                  </a:extLst>
                </a:gridCol>
              </a:tblGrid>
              <a:tr h="274320">
                <a:tc>
                  <a:txBody>
                    <a:bodyPr/>
                    <a:lstStyle/>
                    <a:p>
                      <a:r>
                        <a:rPr lang="en-US" altLang="zh-CN" sz="1400" dirty="0"/>
                        <a:t>Key</a:t>
                      </a:r>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zh-CN" altLang="en-US" sz="1400" dirty="0"/>
                        <a:t>级别：实习生</a:t>
                      </a: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薪水：</a:t>
                      </a:r>
                      <a:r>
                        <a:rPr lang="en-US" altLang="zh-CN" sz="1400" dirty="0"/>
                        <a:t>5000</a:t>
                      </a:r>
                      <a:endParaRPr lang="zh-CN" altLang="en-US" sz="1400" dirty="0"/>
                    </a:p>
                  </a:txBody>
                  <a:tcPr marL="68580" marR="68580" marT="34290" marB="34290"/>
                </a:tc>
                <a:extLst>
                  <a:ext uri="{0D108BD9-81ED-4DB2-BD59-A6C34878D82A}">
                    <a16:rowId xmlns:a16="http://schemas.microsoft.com/office/drawing/2014/main" val="1793018416"/>
                  </a:ext>
                </a:extLst>
              </a:tr>
            </a:tbl>
          </a:graphicData>
        </a:graphic>
      </p:graphicFrame>
      <p:graphicFrame>
        <p:nvGraphicFramePr>
          <p:cNvPr id="9" name="表格 8"/>
          <p:cNvGraphicFramePr>
            <a:graphicFrameLocks noGrp="1"/>
          </p:cNvGraphicFramePr>
          <p:nvPr/>
        </p:nvGraphicFramePr>
        <p:xfrm>
          <a:off x="6045828" y="3432095"/>
          <a:ext cx="2930532" cy="1973580"/>
        </p:xfrm>
        <a:graphic>
          <a:graphicData uri="http://schemas.openxmlformats.org/drawingml/2006/table">
            <a:tbl>
              <a:tblPr firstRow="1" bandRow="1">
                <a:tableStyleId>{5C22544A-7EE6-4342-B048-85BDC9FD1C3A}</a:tableStyleId>
              </a:tblPr>
              <a:tblGrid>
                <a:gridCol w="825666">
                  <a:extLst>
                    <a:ext uri="{9D8B030D-6E8A-4147-A177-3AD203B41FA5}">
                      <a16:colId xmlns:a16="http://schemas.microsoft.com/office/drawing/2014/main" val="3491630845"/>
                    </a:ext>
                  </a:extLst>
                </a:gridCol>
                <a:gridCol w="687546">
                  <a:extLst>
                    <a:ext uri="{9D8B030D-6E8A-4147-A177-3AD203B41FA5}">
                      <a16:colId xmlns:a16="http://schemas.microsoft.com/office/drawing/2014/main" val="2536287472"/>
                    </a:ext>
                  </a:extLst>
                </a:gridCol>
                <a:gridCol w="1417320">
                  <a:extLst>
                    <a:ext uri="{9D8B030D-6E8A-4147-A177-3AD203B41FA5}">
                      <a16:colId xmlns:a16="http://schemas.microsoft.com/office/drawing/2014/main" val="252063570"/>
                    </a:ext>
                  </a:extLst>
                </a:gridCol>
              </a:tblGrid>
              <a:tr h="274320">
                <a:tc>
                  <a:txBody>
                    <a:bodyPr/>
                    <a:lstStyle/>
                    <a:p>
                      <a:r>
                        <a:rPr lang="en-US" altLang="zh-CN" sz="1400" dirty="0"/>
                        <a:t>Key</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r>
                        <a:rPr lang="zh-CN" altLang="en-US" sz="1400" dirty="0"/>
                        <a:t>级别：实习生</a:t>
                      </a: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薪水：</a:t>
                      </a:r>
                      <a:r>
                        <a:rPr lang="en-US" altLang="zh-CN" sz="1400" dirty="0"/>
                        <a:t>5000</a:t>
                      </a:r>
                      <a:endParaRPr lang="zh-CN" altLang="en-US" sz="1400" dirty="0"/>
                    </a:p>
                  </a:txBody>
                  <a:tcPr marL="68580" marR="68580" marT="34290" marB="34290"/>
                </a:tc>
                <a:extLst>
                  <a:ext uri="{0D108BD9-81ED-4DB2-BD59-A6C34878D82A}">
                    <a16:rowId xmlns:a16="http://schemas.microsoft.com/office/drawing/2014/main" val="1793018416"/>
                  </a:ext>
                </a:extLst>
              </a:tr>
            </a:tbl>
          </a:graphicData>
        </a:graphic>
      </p:graphicFrame>
    </p:spTree>
    <p:extLst>
      <p:ext uri="{BB962C8B-B14F-4D97-AF65-F5344CB8AC3E}">
        <p14:creationId xmlns:p14="http://schemas.microsoft.com/office/powerpoint/2010/main" val="39777694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插入删除</a:t>
            </a:r>
          </a:p>
        </p:txBody>
      </p:sp>
      <p:sp>
        <p:nvSpPr>
          <p:cNvPr id="3" name="内容占位符 2"/>
          <p:cNvSpPr>
            <a:spLocks noGrp="1"/>
          </p:cNvSpPr>
          <p:nvPr>
            <p:ph idx="1"/>
          </p:nvPr>
        </p:nvSpPr>
        <p:spPr>
          <a:xfrm>
            <a:off x="628650" y="1975327"/>
            <a:ext cx="3226710" cy="3263504"/>
          </a:xfrm>
        </p:spPr>
        <p:txBody>
          <a:bodyPr/>
          <a:lstStyle/>
          <a:p>
            <a:r>
              <a:rPr lang="zh-CN" altLang="en-US" dirty="0"/>
              <a:t>时间标签</a:t>
            </a:r>
            <a:endParaRPr lang="en-US" altLang="zh-CN" dirty="0"/>
          </a:p>
          <a:p>
            <a:r>
              <a:rPr lang="en-US" altLang="zh-CN" dirty="0" err="1"/>
              <a:t>HBase</a:t>
            </a:r>
            <a:r>
              <a:rPr lang="zh-CN" altLang="en-US" dirty="0"/>
              <a:t>归档</a:t>
            </a:r>
          </a:p>
          <a:p>
            <a:pPr marL="0" indent="0">
              <a:buNone/>
            </a:pPr>
            <a:endParaRPr lang="zh-CN" altLang="en-US" dirty="0"/>
          </a:p>
        </p:txBody>
      </p:sp>
      <p:graphicFrame>
        <p:nvGraphicFramePr>
          <p:cNvPr id="4" name="表格 3"/>
          <p:cNvGraphicFramePr>
            <a:graphicFrameLocks noGrp="1"/>
          </p:cNvGraphicFramePr>
          <p:nvPr/>
        </p:nvGraphicFramePr>
        <p:xfrm>
          <a:off x="3855360" y="1003778"/>
          <a:ext cx="4239528" cy="1973580"/>
        </p:xfrm>
        <a:graphic>
          <a:graphicData uri="http://schemas.openxmlformats.org/drawingml/2006/table">
            <a:tbl>
              <a:tblPr firstRow="1" bandRow="1">
                <a:tableStyleId>{5C22544A-7EE6-4342-B048-85BDC9FD1C3A}</a:tableStyleId>
              </a:tblPr>
              <a:tblGrid>
                <a:gridCol w="805095">
                  <a:extLst>
                    <a:ext uri="{9D8B030D-6E8A-4147-A177-3AD203B41FA5}">
                      <a16:colId xmlns:a16="http://schemas.microsoft.com/office/drawing/2014/main" val="3491630845"/>
                    </a:ext>
                  </a:extLst>
                </a:gridCol>
                <a:gridCol w="670416">
                  <a:extLst>
                    <a:ext uri="{9D8B030D-6E8A-4147-A177-3AD203B41FA5}">
                      <a16:colId xmlns:a16="http://schemas.microsoft.com/office/drawing/2014/main" val="2536287472"/>
                    </a:ext>
                  </a:extLst>
                </a:gridCol>
                <a:gridCol w="1594784">
                  <a:extLst>
                    <a:ext uri="{9D8B030D-6E8A-4147-A177-3AD203B41FA5}">
                      <a16:colId xmlns:a16="http://schemas.microsoft.com/office/drawing/2014/main" val="252063570"/>
                    </a:ext>
                  </a:extLst>
                </a:gridCol>
                <a:gridCol w="1169233">
                  <a:extLst>
                    <a:ext uri="{9D8B030D-6E8A-4147-A177-3AD203B41FA5}">
                      <a16:colId xmlns:a16="http://schemas.microsoft.com/office/drawing/2014/main" val="3349860218"/>
                    </a:ext>
                  </a:extLst>
                </a:gridCol>
              </a:tblGrid>
              <a:tr h="274320">
                <a:tc>
                  <a:txBody>
                    <a:bodyPr/>
                    <a:lstStyle/>
                    <a:p>
                      <a:r>
                        <a:rPr lang="en-US" altLang="zh-CN" sz="1400" dirty="0"/>
                        <a:t>Key</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tc>
                  <a:txBody>
                    <a:bodyPr/>
                    <a:lstStyle/>
                    <a:p>
                      <a:r>
                        <a:rPr lang="zh-CN" altLang="en-US" sz="1400" dirty="0">
                          <a:solidFill>
                            <a:srgbClr val="FF0000"/>
                          </a:solidFill>
                        </a:rPr>
                        <a:t>时间戳</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tc>
                  <a:txBody>
                    <a:bodyPr/>
                    <a:lstStyle/>
                    <a:p>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r>
                        <a:rPr lang="zh-CN" altLang="en-US" sz="1400" dirty="0"/>
                        <a:t>级别：实习生</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12:03</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12:04</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12:05</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薪水：</a:t>
                      </a:r>
                      <a:r>
                        <a:rPr lang="en-US" altLang="zh-CN" sz="1400" dirty="0"/>
                        <a:t>5000</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12:06</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793018416"/>
                  </a:ext>
                </a:extLst>
              </a:tr>
            </a:tbl>
          </a:graphicData>
        </a:graphic>
      </p:graphicFrame>
      <p:graphicFrame>
        <p:nvGraphicFramePr>
          <p:cNvPr id="6" name="表格 5"/>
          <p:cNvGraphicFramePr>
            <a:graphicFrameLocks noGrp="1"/>
          </p:cNvGraphicFramePr>
          <p:nvPr/>
        </p:nvGraphicFramePr>
        <p:xfrm>
          <a:off x="213152" y="3390893"/>
          <a:ext cx="3873613" cy="2255520"/>
        </p:xfrm>
        <a:graphic>
          <a:graphicData uri="http://schemas.openxmlformats.org/drawingml/2006/table">
            <a:tbl>
              <a:tblPr firstRow="1" bandRow="1">
                <a:tableStyleId>{5C22544A-7EE6-4342-B048-85BDC9FD1C3A}</a:tableStyleId>
              </a:tblPr>
              <a:tblGrid>
                <a:gridCol w="735607">
                  <a:extLst>
                    <a:ext uri="{9D8B030D-6E8A-4147-A177-3AD203B41FA5}">
                      <a16:colId xmlns:a16="http://schemas.microsoft.com/office/drawing/2014/main" val="3491630845"/>
                    </a:ext>
                  </a:extLst>
                </a:gridCol>
                <a:gridCol w="612552">
                  <a:extLst>
                    <a:ext uri="{9D8B030D-6E8A-4147-A177-3AD203B41FA5}">
                      <a16:colId xmlns:a16="http://schemas.microsoft.com/office/drawing/2014/main" val="2536287472"/>
                    </a:ext>
                  </a:extLst>
                </a:gridCol>
                <a:gridCol w="1457138">
                  <a:extLst>
                    <a:ext uri="{9D8B030D-6E8A-4147-A177-3AD203B41FA5}">
                      <a16:colId xmlns:a16="http://schemas.microsoft.com/office/drawing/2014/main" val="252063570"/>
                    </a:ext>
                  </a:extLst>
                </a:gridCol>
                <a:gridCol w="1068316">
                  <a:extLst>
                    <a:ext uri="{9D8B030D-6E8A-4147-A177-3AD203B41FA5}">
                      <a16:colId xmlns:a16="http://schemas.microsoft.com/office/drawing/2014/main" val="3349860218"/>
                    </a:ext>
                  </a:extLst>
                </a:gridCol>
              </a:tblGrid>
              <a:tr h="274320">
                <a:tc>
                  <a:txBody>
                    <a:bodyPr/>
                    <a:lstStyle/>
                    <a:p>
                      <a:r>
                        <a:rPr lang="en-US" altLang="zh-CN" sz="1400" dirty="0"/>
                        <a:t>Key</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tc>
                  <a:txBody>
                    <a:bodyPr/>
                    <a:lstStyle/>
                    <a:p>
                      <a:r>
                        <a:rPr lang="zh-CN" altLang="en-US" sz="1400" dirty="0">
                          <a:solidFill>
                            <a:srgbClr val="FF0000"/>
                          </a:solidFill>
                        </a:rPr>
                        <a:t>时间戳</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tc>
                  <a:txBody>
                    <a:bodyPr/>
                    <a:lstStyle/>
                    <a:p>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r>
                        <a:rPr lang="zh-CN" altLang="en-US" sz="1400" dirty="0"/>
                        <a:t>级别：实习生</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12:03</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12:04</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12:05</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薪水：</a:t>
                      </a:r>
                      <a:r>
                        <a:rPr lang="en-US" altLang="zh-CN" sz="1400" dirty="0"/>
                        <a:t>5000</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12:06</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79301841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solidFill>
                            <a:srgbClr val="0070C0"/>
                          </a:solidFill>
                        </a:rPr>
                        <a:t>Age</a:t>
                      </a:r>
                      <a:r>
                        <a:rPr lang="zh-CN" altLang="en-US" sz="1400" dirty="0">
                          <a:solidFill>
                            <a:srgbClr val="0070C0"/>
                          </a:solidFill>
                        </a:rPr>
                        <a:t>：</a:t>
                      </a:r>
                      <a:r>
                        <a:rPr lang="en-US" altLang="zh-CN" sz="1400" dirty="0">
                          <a:solidFill>
                            <a:srgbClr val="0070C0"/>
                          </a:solidFill>
                        </a:rPr>
                        <a:t>29</a:t>
                      </a:r>
                      <a:endParaRPr lang="zh-CN" altLang="en-US" sz="1400" dirty="0">
                        <a:solidFill>
                          <a:srgbClr val="0070C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12:07</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215651997"/>
                  </a:ext>
                </a:extLst>
              </a:tr>
            </a:tbl>
          </a:graphicData>
        </a:graphic>
      </p:graphicFrame>
      <p:graphicFrame>
        <p:nvGraphicFramePr>
          <p:cNvPr id="7" name="表格 6"/>
          <p:cNvGraphicFramePr>
            <a:graphicFrameLocks noGrp="1"/>
          </p:cNvGraphicFramePr>
          <p:nvPr/>
        </p:nvGraphicFramePr>
        <p:xfrm>
          <a:off x="4759860" y="3345004"/>
          <a:ext cx="3835732" cy="2537460"/>
        </p:xfrm>
        <a:graphic>
          <a:graphicData uri="http://schemas.openxmlformats.org/drawingml/2006/table">
            <a:tbl>
              <a:tblPr firstRow="1" bandRow="1">
                <a:tableStyleId>{5C22544A-7EE6-4342-B048-85BDC9FD1C3A}</a:tableStyleId>
              </a:tblPr>
              <a:tblGrid>
                <a:gridCol w="728414">
                  <a:extLst>
                    <a:ext uri="{9D8B030D-6E8A-4147-A177-3AD203B41FA5}">
                      <a16:colId xmlns:a16="http://schemas.microsoft.com/office/drawing/2014/main" val="3491630845"/>
                    </a:ext>
                  </a:extLst>
                </a:gridCol>
                <a:gridCol w="606562">
                  <a:extLst>
                    <a:ext uri="{9D8B030D-6E8A-4147-A177-3AD203B41FA5}">
                      <a16:colId xmlns:a16="http://schemas.microsoft.com/office/drawing/2014/main" val="2536287472"/>
                    </a:ext>
                  </a:extLst>
                </a:gridCol>
                <a:gridCol w="1442888">
                  <a:extLst>
                    <a:ext uri="{9D8B030D-6E8A-4147-A177-3AD203B41FA5}">
                      <a16:colId xmlns:a16="http://schemas.microsoft.com/office/drawing/2014/main" val="252063570"/>
                    </a:ext>
                  </a:extLst>
                </a:gridCol>
                <a:gridCol w="1057868">
                  <a:extLst>
                    <a:ext uri="{9D8B030D-6E8A-4147-A177-3AD203B41FA5}">
                      <a16:colId xmlns:a16="http://schemas.microsoft.com/office/drawing/2014/main" val="3349860218"/>
                    </a:ext>
                  </a:extLst>
                </a:gridCol>
              </a:tblGrid>
              <a:tr h="274320">
                <a:tc>
                  <a:txBody>
                    <a:bodyPr/>
                    <a:lstStyle/>
                    <a:p>
                      <a:r>
                        <a:rPr lang="en-US" altLang="zh-CN" sz="1400" dirty="0"/>
                        <a:t>Key</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tc>
                  <a:txBody>
                    <a:bodyPr/>
                    <a:lstStyle/>
                    <a:p>
                      <a:r>
                        <a:rPr lang="zh-CN" altLang="en-US" sz="1400" dirty="0">
                          <a:solidFill>
                            <a:srgbClr val="FF0000"/>
                          </a:solidFill>
                        </a:rPr>
                        <a:t>时间戳</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tc>
                  <a:txBody>
                    <a:bodyPr/>
                    <a:lstStyle/>
                    <a:p>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r>
                        <a:rPr lang="zh-CN" altLang="en-US" sz="1400" dirty="0"/>
                        <a:t>级别：实习生</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12:03</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12:04</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12:05</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薪水：</a:t>
                      </a:r>
                      <a:r>
                        <a:rPr lang="en-US" altLang="zh-CN" sz="1400" dirty="0"/>
                        <a:t>5000</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12:06</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79301841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solidFill>
                            <a:srgbClr val="0070C0"/>
                          </a:solidFill>
                        </a:rPr>
                        <a:t>Age</a:t>
                      </a:r>
                      <a:r>
                        <a:rPr lang="zh-CN" altLang="en-US" sz="1400" dirty="0">
                          <a:solidFill>
                            <a:srgbClr val="0070C0"/>
                          </a:solidFill>
                        </a:rPr>
                        <a:t>：</a:t>
                      </a:r>
                      <a:r>
                        <a:rPr lang="en-US" altLang="zh-CN" sz="1400" dirty="0">
                          <a:solidFill>
                            <a:srgbClr val="0070C0"/>
                          </a:solidFill>
                        </a:rPr>
                        <a:t>29</a:t>
                      </a:r>
                      <a:endParaRPr lang="zh-CN" altLang="en-US" sz="1400" dirty="0">
                        <a:solidFill>
                          <a:srgbClr val="0070C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12:07</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215651997"/>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12:08</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217279016"/>
                  </a:ext>
                </a:extLst>
              </a:tr>
            </a:tbl>
          </a:graphicData>
        </a:graphic>
      </p:graphicFrame>
      <p:sp>
        <p:nvSpPr>
          <p:cNvPr id="8" name="矩形 7"/>
          <p:cNvSpPr/>
          <p:nvPr/>
        </p:nvSpPr>
        <p:spPr>
          <a:xfrm>
            <a:off x="213152" y="3113894"/>
            <a:ext cx="1223412" cy="300082"/>
          </a:xfrm>
          <a:prstGeom prst="rect">
            <a:avLst/>
          </a:prstGeom>
        </p:spPr>
        <p:txBody>
          <a:bodyPr wrap="none">
            <a:spAutoFit/>
          </a:bodyPr>
          <a:lstStyle/>
          <a:p>
            <a:r>
              <a:rPr lang="zh-CN" altLang="en-US" sz="1350" dirty="0"/>
              <a:t>增加一条数据</a:t>
            </a:r>
            <a:endParaRPr lang="en-US" altLang="zh-CN" sz="1350" dirty="0"/>
          </a:p>
        </p:txBody>
      </p:sp>
      <p:sp>
        <p:nvSpPr>
          <p:cNvPr id="9" name="矩形 8"/>
          <p:cNvSpPr/>
          <p:nvPr/>
        </p:nvSpPr>
        <p:spPr>
          <a:xfrm>
            <a:off x="4658676" y="3080684"/>
            <a:ext cx="1223412" cy="300082"/>
          </a:xfrm>
          <a:prstGeom prst="rect">
            <a:avLst/>
          </a:prstGeom>
        </p:spPr>
        <p:txBody>
          <a:bodyPr wrap="none">
            <a:spAutoFit/>
          </a:bodyPr>
          <a:lstStyle/>
          <a:p>
            <a:r>
              <a:rPr lang="zh-CN" altLang="en-US" sz="1350" dirty="0"/>
              <a:t>删除一条数据</a:t>
            </a:r>
            <a:endParaRPr lang="en-US" altLang="zh-CN" sz="1350" dirty="0"/>
          </a:p>
        </p:txBody>
      </p:sp>
    </p:spTree>
    <p:extLst>
      <p:ext uri="{BB962C8B-B14F-4D97-AF65-F5344CB8AC3E}">
        <p14:creationId xmlns:p14="http://schemas.microsoft.com/office/powerpoint/2010/main" val="10013371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EC235-454C-4D72-8E53-028CCD4314B7}"/>
              </a:ext>
            </a:extLst>
          </p:cNvPr>
          <p:cNvSpPr>
            <a:spLocks noGrp="1"/>
          </p:cNvSpPr>
          <p:nvPr>
            <p:ph type="title"/>
          </p:nvPr>
        </p:nvSpPr>
        <p:spPr/>
        <p:txBody>
          <a:bodyPr/>
          <a:lstStyle/>
          <a:p>
            <a:r>
              <a:rPr lang="en-US" altLang="zh-CN" dirty="0"/>
              <a:t>HBase </a:t>
            </a:r>
            <a:r>
              <a:rPr lang="zh-CN" altLang="en-US" dirty="0"/>
              <a:t>数据模型</a:t>
            </a:r>
          </a:p>
        </p:txBody>
      </p:sp>
      <p:sp>
        <p:nvSpPr>
          <p:cNvPr id="3" name="内容占位符 2">
            <a:extLst>
              <a:ext uri="{FF2B5EF4-FFF2-40B4-BE49-F238E27FC236}">
                <a16:creationId xmlns:a16="http://schemas.microsoft.com/office/drawing/2014/main" id="{61A03B05-9474-48FC-A29C-E4BCE9E6137E}"/>
              </a:ext>
            </a:extLst>
          </p:cNvPr>
          <p:cNvSpPr>
            <a:spLocks noGrp="1"/>
          </p:cNvSpPr>
          <p:nvPr>
            <p:ph idx="1"/>
          </p:nvPr>
        </p:nvSpPr>
        <p:spPr>
          <a:xfrm>
            <a:off x="1485900" y="4461386"/>
            <a:ext cx="6758508" cy="1271869"/>
          </a:xfrm>
        </p:spPr>
        <p:txBody>
          <a:bodyPr>
            <a:normAutofit fontScale="40000" lnSpcReduction="20000"/>
          </a:bodyPr>
          <a:lstStyle/>
          <a:p>
            <a:r>
              <a:rPr lang="en-US" altLang="zh-CN" dirty="0"/>
              <a:t>HBase </a:t>
            </a:r>
            <a:r>
              <a:rPr lang="zh-CN" altLang="en-US" dirty="0"/>
              <a:t>表中，一条数据拥有一个全局唯一的键</a:t>
            </a:r>
            <a:r>
              <a:rPr lang="en-US" altLang="zh-CN" dirty="0"/>
              <a:t>(</a:t>
            </a:r>
            <a:r>
              <a:rPr lang="en-US" altLang="zh-CN" dirty="0" err="1"/>
              <a:t>RowKey</a:t>
            </a:r>
            <a:r>
              <a:rPr lang="en-US" altLang="zh-CN" dirty="0"/>
              <a:t>)</a:t>
            </a:r>
            <a:r>
              <a:rPr lang="zh-CN" altLang="en-US" dirty="0"/>
              <a:t>和任意数量的列</a:t>
            </a:r>
            <a:r>
              <a:rPr lang="en-US" altLang="zh-CN" dirty="0"/>
              <a:t>(Column)</a:t>
            </a:r>
            <a:r>
              <a:rPr lang="zh-CN" altLang="en-US" dirty="0"/>
              <a:t>，一列或多列组成一个列族，</a:t>
            </a:r>
            <a:r>
              <a:rPr lang="en-US" altLang="zh-CN" dirty="0"/>
              <a:t>HBase </a:t>
            </a:r>
            <a:r>
              <a:rPr lang="zh-CN" altLang="en-US" dirty="0"/>
              <a:t>会将表按主键划分为多个 </a:t>
            </a:r>
            <a:r>
              <a:rPr lang="en-US" altLang="zh-CN" dirty="0"/>
              <a:t>Region </a:t>
            </a:r>
            <a:r>
              <a:rPr lang="zh-CN" altLang="en-US" dirty="0"/>
              <a:t>存储在不同 </a:t>
            </a:r>
            <a:r>
              <a:rPr lang="en-US" altLang="zh-CN" dirty="0"/>
              <a:t>Region Server </a:t>
            </a:r>
            <a:r>
              <a:rPr lang="zh-CN" altLang="en-US" dirty="0"/>
              <a:t>上，以完成数据的分布式存储和读取。</a:t>
            </a:r>
          </a:p>
        </p:txBody>
      </p:sp>
      <p:pic>
        <p:nvPicPr>
          <p:cNvPr id="4" name="图片 3">
            <a:extLst>
              <a:ext uri="{FF2B5EF4-FFF2-40B4-BE49-F238E27FC236}">
                <a16:creationId xmlns:a16="http://schemas.microsoft.com/office/drawing/2014/main" id="{5E810F9D-38DE-4E54-BE11-847D694F7030}"/>
              </a:ext>
            </a:extLst>
          </p:cNvPr>
          <p:cNvPicPr>
            <a:picLocks noChangeAspect="1"/>
          </p:cNvPicPr>
          <p:nvPr/>
        </p:nvPicPr>
        <p:blipFill>
          <a:blip r:embed="rId2"/>
          <a:stretch>
            <a:fillRect/>
          </a:stretch>
        </p:blipFill>
        <p:spPr>
          <a:xfrm>
            <a:off x="1498698" y="1808820"/>
            <a:ext cx="5827609" cy="2652567"/>
          </a:xfrm>
          <a:prstGeom prst="rect">
            <a:avLst/>
          </a:prstGeom>
        </p:spPr>
      </p:pic>
      <p:pic>
        <p:nvPicPr>
          <p:cNvPr id="6" name="Picture 5">
            <a:extLst>
              <a:ext uri="{FF2B5EF4-FFF2-40B4-BE49-F238E27FC236}">
                <a16:creationId xmlns:a16="http://schemas.microsoft.com/office/drawing/2014/main" id="{A49DBE3E-1FA8-2FF2-18CA-56D85DDDE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753" y="4104983"/>
            <a:ext cx="1570553" cy="323850"/>
          </a:xfrm>
          <a:prstGeom prst="rect">
            <a:avLst/>
          </a:prstGeom>
        </p:spPr>
      </p:pic>
    </p:spTree>
    <p:extLst>
      <p:ext uri="{BB962C8B-B14F-4D97-AF65-F5344CB8AC3E}">
        <p14:creationId xmlns:p14="http://schemas.microsoft.com/office/powerpoint/2010/main" val="30740753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24BBC-68CC-400C-A3ED-825CD85DCF70}"/>
              </a:ext>
            </a:extLst>
          </p:cNvPr>
          <p:cNvSpPr>
            <a:spLocks noGrp="1"/>
          </p:cNvSpPr>
          <p:nvPr>
            <p:ph type="title"/>
          </p:nvPr>
        </p:nvSpPr>
        <p:spPr/>
        <p:txBody>
          <a:bodyPr/>
          <a:lstStyle/>
          <a:p>
            <a:r>
              <a:rPr lang="en-US" altLang="zh-CN" dirty="0"/>
              <a:t>Column Family</a:t>
            </a:r>
            <a:endParaRPr lang="zh-CN" altLang="en-US" dirty="0"/>
          </a:p>
        </p:txBody>
      </p:sp>
      <p:sp>
        <p:nvSpPr>
          <p:cNvPr id="3" name="内容占位符 2">
            <a:extLst>
              <a:ext uri="{FF2B5EF4-FFF2-40B4-BE49-F238E27FC236}">
                <a16:creationId xmlns:a16="http://schemas.microsoft.com/office/drawing/2014/main" id="{BF86ADED-8279-439C-9C60-791F0B141A82}"/>
              </a:ext>
            </a:extLst>
          </p:cNvPr>
          <p:cNvSpPr>
            <a:spLocks noGrp="1"/>
          </p:cNvSpPr>
          <p:nvPr>
            <p:ph idx="1"/>
          </p:nvPr>
        </p:nvSpPr>
        <p:spPr/>
        <p:txBody>
          <a:bodyPr>
            <a:normAutofit/>
          </a:bodyPr>
          <a:lstStyle/>
          <a:p>
            <a:r>
              <a:rPr lang="en-US" altLang="zh-CN" dirty="0"/>
              <a:t>Column Family </a:t>
            </a:r>
            <a:r>
              <a:rPr lang="zh-CN" altLang="en-US" dirty="0"/>
              <a:t>即列族，</a:t>
            </a:r>
            <a:r>
              <a:rPr lang="en-US" altLang="zh-CN" dirty="0"/>
              <a:t>HBase </a:t>
            </a:r>
            <a:r>
              <a:rPr lang="zh-CN" altLang="en-US" dirty="0"/>
              <a:t>基于列划分数据的物理存储，一个列族可以包含包意多列。</a:t>
            </a:r>
          </a:p>
          <a:p>
            <a:r>
              <a:rPr lang="zh-CN" altLang="en-US" dirty="0"/>
              <a:t>一般同一类的列会放在一个列族中，每个列族都有一组存储属性：</a:t>
            </a:r>
          </a:p>
          <a:p>
            <a:pPr lvl="1"/>
            <a:r>
              <a:rPr lang="zh-CN" altLang="en-US" dirty="0"/>
              <a:t>是否应该缓存在内存中；</a:t>
            </a:r>
          </a:p>
          <a:p>
            <a:pPr lvl="1"/>
            <a:r>
              <a:rPr lang="zh-CN" altLang="en-US" dirty="0"/>
              <a:t>数据如何被压缩或行键如何编码等。</a:t>
            </a:r>
          </a:p>
          <a:p>
            <a:r>
              <a:rPr lang="en-US" altLang="zh-CN" dirty="0"/>
              <a:t>HBase </a:t>
            </a:r>
            <a:r>
              <a:rPr lang="zh-CN" altLang="en-US" dirty="0"/>
              <a:t>在创建表的时候就必须指定列族。</a:t>
            </a:r>
            <a:r>
              <a:rPr lang="en-US" altLang="zh-CN" dirty="0"/>
              <a:t>HBase</a:t>
            </a:r>
            <a:r>
              <a:rPr lang="zh-CN" altLang="en-US" dirty="0"/>
              <a:t>的列族不是越多越好，</a:t>
            </a:r>
            <a:r>
              <a:rPr lang="zh-CN" altLang="en-US" dirty="0">
                <a:solidFill>
                  <a:srgbClr val="FF0000"/>
                </a:solidFill>
              </a:rPr>
              <a:t>官方荐一个表的列族数量最好小于或者等于</a:t>
            </a:r>
            <a:r>
              <a:rPr lang="en-US" altLang="zh-CN" dirty="0">
                <a:solidFill>
                  <a:srgbClr val="FF0000"/>
                </a:solidFill>
              </a:rPr>
              <a:t>3</a:t>
            </a:r>
            <a:r>
              <a:rPr lang="zh-CN" altLang="en-US" dirty="0"/>
              <a:t>，过多的列族不利于 </a:t>
            </a:r>
            <a:r>
              <a:rPr lang="en-US" altLang="zh-CN" dirty="0"/>
              <a:t>HBase </a:t>
            </a:r>
            <a:r>
              <a:rPr lang="zh-CN" altLang="en-US" dirty="0"/>
              <a:t>数据的管理和索引。</a:t>
            </a:r>
          </a:p>
        </p:txBody>
      </p:sp>
    </p:spTree>
    <p:extLst>
      <p:ext uri="{BB962C8B-B14F-4D97-AF65-F5344CB8AC3E}">
        <p14:creationId xmlns:p14="http://schemas.microsoft.com/office/powerpoint/2010/main" val="5679607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A36F7-7E50-46C0-9E49-A63F5CA91FB3}"/>
              </a:ext>
            </a:extLst>
          </p:cNvPr>
          <p:cNvSpPr>
            <a:spLocks noGrp="1"/>
          </p:cNvSpPr>
          <p:nvPr>
            <p:ph type="title"/>
          </p:nvPr>
        </p:nvSpPr>
        <p:spPr/>
        <p:txBody>
          <a:bodyPr/>
          <a:lstStyle/>
          <a:p>
            <a:r>
              <a:rPr lang="en-US" altLang="zh-CN" dirty="0" err="1"/>
              <a:t>RowKey</a:t>
            </a:r>
            <a:endParaRPr lang="zh-CN" altLang="en-US" dirty="0"/>
          </a:p>
        </p:txBody>
      </p:sp>
      <p:sp>
        <p:nvSpPr>
          <p:cNvPr id="3" name="内容占位符 2">
            <a:extLst>
              <a:ext uri="{FF2B5EF4-FFF2-40B4-BE49-F238E27FC236}">
                <a16:creationId xmlns:a16="http://schemas.microsoft.com/office/drawing/2014/main" id="{27024E5A-BABA-4003-82E6-3F2B3CEB2378}"/>
              </a:ext>
            </a:extLst>
          </p:cNvPr>
          <p:cNvSpPr>
            <a:spLocks noGrp="1"/>
          </p:cNvSpPr>
          <p:nvPr>
            <p:ph idx="1"/>
          </p:nvPr>
        </p:nvSpPr>
        <p:spPr/>
        <p:txBody>
          <a:bodyPr/>
          <a:lstStyle/>
          <a:p>
            <a:r>
              <a:rPr lang="en-US" altLang="zh-CN" dirty="0" err="1"/>
              <a:t>RowKey</a:t>
            </a:r>
            <a:r>
              <a:rPr lang="zh-CN" altLang="en-US" dirty="0"/>
              <a:t>的概念与关系型数据库中的主键相似，</a:t>
            </a:r>
            <a:r>
              <a:rPr lang="en-US" altLang="zh-CN" dirty="0"/>
              <a:t>HBase </a:t>
            </a:r>
            <a:r>
              <a:rPr lang="zh-CN" altLang="en-US" dirty="0"/>
              <a:t>使用 </a:t>
            </a:r>
            <a:r>
              <a:rPr lang="en-US" altLang="zh-CN" dirty="0" err="1"/>
              <a:t>RowKey</a:t>
            </a:r>
            <a:r>
              <a:rPr lang="en-US" altLang="zh-CN" dirty="0"/>
              <a:t> </a:t>
            </a:r>
            <a:r>
              <a:rPr lang="zh-CN" altLang="en-US" dirty="0"/>
              <a:t>来唯一标识行数据。</a:t>
            </a:r>
          </a:p>
          <a:p>
            <a:r>
              <a:rPr lang="zh-CN" altLang="en-US" dirty="0"/>
              <a:t>访问 </a:t>
            </a:r>
            <a:r>
              <a:rPr lang="en-US" altLang="zh-CN" dirty="0"/>
              <a:t>HBase </a:t>
            </a:r>
            <a:r>
              <a:rPr lang="zh-CN" altLang="en-US" dirty="0"/>
              <a:t>数据的方式有三种</a:t>
            </a:r>
            <a:r>
              <a:rPr lang="en-US" altLang="zh-CN" dirty="0"/>
              <a:t>:</a:t>
            </a:r>
          </a:p>
          <a:p>
            <a:pPr lvl="1"/>
            <a:r>
              <a:rPr lang="zh-CN" altLang="en-US" dirty="0"/>
              <a:t>基于 </a:t>
            </a:r>
            <a:r>
              <a:rPr lang="en-US" altLang="zh-CN" dirty="0" err="1"/>
              <a:t>RowKey</a:t>
            </a:r>
            <a:r>
              <a:rPr lang="zh-CN" altLang="en-US" dirty="0"/>
              <a:t>的单行查询；</a:t>
            </a:r>
          </a:p>
          <a:p>
            <a:pPr lvl="1"/>
            <a:r>
              <a:rPr lang="zh-CN" altLang="en-US" dirty="0"/>
              <a:t>基于</a:t>
            </a:r>
            <a:r>
              <a:rPr lang="en-US" altLang="zh-CN" dirty="0" err="1"/>
              <a:t>RowKey</a:t>
            </a:r>
            <a:r>
              <a:rPr lang="zh-CN" altLang="en-US" dirty="0"/>
              <a:t>的范围查询；</a:t>
            </a:r>
          </a:p>
          <a:p>
            <a:pPr lvl="1"/>
            <a:r>
              <a:rPr lang="zh-CN" altLang="en-US" dirty="0"/>
              <a:t>全表扫描查询。</a:t>
            </a:r>
          </a:p>
        </p:txBody>
      </p:sp>
    </p:spTree>
    <p:extLst>
      <p:ext uri="{BB962C8B-B14F-4D97-AF65-F5344CB8AC3E}">
        <p14:creationId xmlns:p14="http://schemas.microsoft.com/office/powerpoint/2010/main" val="34687808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0EF4C-25A8-4CD8-908F-B9FDF1517AB6}"/>
              </a:ext>
            </a:extLst>
          </p:cNvPr>
          <p:cNvSpPr>
            <a:spLocks noGrp="1"/>
          </p:cNvSpPr>
          <p:nvPr>
            <p:ph type="title"/>
          </p:nvPr>
        </p:nvSpPr>
        <p:spPr/>
        <p:txBody>
          <a:bodyPr/>
          <a:lstStyle/>
          <a:p>
            <a:r>
              <a:rPr lang="en-US" altLang="zh-CN" dirty="0"/>
              <a:t>Region</a:t>
            </a:r>
            <a:endParaRPr lang="zh-CN" altLang="en-US" dirty="0"/>
          </a:p>
        </p:txBody>
      </p:sp>
      <p:sp>
        <p:nvSpPr>
          <p:cNvPr id="3" name="内容占位符 2">
            <a:extLst>
              <a:ext uri="{FF2B5EF4-FFF2-40B4-BE49-F238E27FC236}">
                <a16:creationId xmlns:a16="http://schemas.microsoft.com/office/drawing/2014/main" id="{D6F77F61-EE77-44E5-B4D1-4DA536FE6412}"/>
              </a:ext>
            </a:extLst>
          </p:cNvPr>
          <p:cNvSpPr>
            <a:spLocks noGrp="1"/>
          </p:cNvSpPr>
          <p:nvPr>
            <p:ph idx="1"/>
          </p:nvPr>
        </p:nvSpPr>
        <p:spPr/>
        <p:txBody>
          <a:bodyPr>
            <a:normAutofit fontScale="92500"/>
          </a:bodyPr>
          <a:lstStyle/>
          <a:p>
            <a:r>
              <a:rPr lang="en-US" altLang="zh-CN" dirty="0"/>
              <a:t>HBase </a:t>
            </a:r>
            <a:r>
              <a:rPr lang="zh-CN" altLang="en-US" dirty="0"/>
              <a:t>将表中的数据基于 </a:t>
            </a:r>
            <a:r>
              <a:rPr lang="en-US" altLang="zh-CN" dirty="0" err="1"/>
              <a:t>RowKey</a:t>
            </a:r>
            <a:r>
              <a:rPr lang="en-US" altLang="zh-CN" dirty="0"/>
              <a:t> </a:t>
            </a:r>
            <a:r>
              <a:rPr lang="zh-CN" altLang="en-US" dirty="0"/>
              <a:t>的不同范围划分到不同 </a:t>
            </a:r>
            <a:r>
              <a:rPr lang="en-US" altLang="zh-CN" dirty="0"/>
              <a:t>Region </a:t>
            </a:r>
            <a:r>
              <a:rPr lang="zh-CN" altLang="en-US" dirty="0"/>
              <a:t>上，每个</a:t>
            </a:r>
            <a:r>
              <a:rPr lang="en-US" altLang="zh-CN" dirty="0"/>
              <a:t>Region</a:t>
            </a:r>
            <a:r>
              <a:rPr lang="zh-CN" altLang="en-US" dirty="0"/>
              <a:t>负责一定范围的数据存储和访问。</a:t>
            </a:r>
            <a:endParaRPr lang="en-US" altLang="zh-CN" dirty="0"/>
          </a:p>
          <a:p>
            <a:r>
              <a:rPr lang="zh-CN" altLang="en-US" dirty="0"/>
              <a:t>表开始只有一个 </a:t>
            </a:r>
            <a:r>
              <a:rPr lang="en-US" altLang="zh-CN" dirty="0"/>
              <a:t>Region</a:t>
            </a:r>
            <a:r>
              <a:rPr lang="zh-CN" altLang="en-US" dirty="0"/>
              <a:t>，随着数据增加，</a:t>
            </a:r>
            <a:r>
              <a:rPr lang="en-US" altLang="zh-CN" dirty="0"/>
              <a:t>Region </a:t>
            </a:r>
            <a:r>
              <a:rPr lang="zh-CN" altLang="en-US" dirty="0"/>
              <a:t>不断增大，</a:t>
            </a:r>
            <a:r>
              <a:rPr lang="zh-CN" altLang="en-US" dirty="0">
                <a:solidFill>
                  <a:srgbClr val="FF0000"/>
                </a:solidFill>
              </a:rPr>
              <a:t>当增大到一个阀值的时候，</a:t>
            </a:r>
            <a:r>
              <a:rPr lang="en-US" altLang="zh-CN" dirty="0">
                <a:solidFill>
                  <a:srgbClr val="FF0000"/>
                </a:solidFill>
              </a:rPr>
              <a:t>Region </a:t>
            </a:r>
            <a:r>
              <a:rPr lang="zh-CN" altLang="en-US" dirty="0">
                <a:solidFill>
                  <a:srgbClr val="FF0000"/>
                </a:solidFill>
              </a:rPr>
              <a:t>就会等分成两个新的 </a:t>
            </a:r>
            <a:r>
              <a:rPr lang="en-US" altLang="zh-CN" dirty="0">
                <a:solidFill>
                  <a:srgbClr val="FF0000"/>
                </a:solidFill>
              </a:rPr>
              <a:t>Region</a:t>
            </a:r>
            <a:r>
              <a:rPr lang="zh-CN" altLang="en-US" dirty="0">
                <a:solidFill>
                  <a:srgbClr val="FF0000"/>
                </a:solidFill>
              </a:rPr>
              <a:t>。</a:t>
            </a:r>
            <a:endParaRPr lang="en-US" altLang="zh-CN" dirty="0">
              <a:solidFill>
                <a:srgbClr val="FF0000"/>
              </a:solidFill>
            </a:endParaRPr>
          </a:p>
          <a:p>
            <a:r>
              <a:rPr lang="en-US" altLang="zh-CN" dirty="0">
                <a:solidFill>
                  <a:srgbClr val="FF0000"/>
                </a:solidFill>
              </a:rPr>
              <a:t>Region </a:t>
            </a:r>
            <a:r>
              <a:rPr lang="zh-CN" altLang="en-US" dirty="0">
                <a:solidFill>
                  <a:srgbClr val="FF0000"/>
                </a:solidFill>
              </a:rPr>
              <a:t>是 </a:t>
            </a:r>
            <a:r>
              <a:rPr lang="en-US" altLang="zh-CN" dirty="0">
                <a:solidFill>
                  <a:srgbClr val="FF0000"/>
                </a:solidFill>
              </a:rPr>
              <a:t>HBase </a:t>
            </a:r>
            <a:r>
              <a:rPr lang="zh-CN" altLang="en-US" dirty="0">
                <a:solidFill>
                  <a:srgbClr val="FF0000"/>
                </a:solidFill>
              </a:rPr>
              <a:t>中分布式存储和负载均衡的最小单元</a:t>
            </a:r>
            <a:r>
              <a:rPr lang="zh-CN" altLang="en-US" dirty="0"/>
              <a:t>，不同的 </a:t>
            </a:r>
            <a:r>
              <a:rPr lang="en-US" altLang="zh-CN" dirty="0"/>
              <a:t>Region </a:t>
            </a:r>
            <a:r>
              <a:rPr lang="zh-CN" altLang="en-US" dirty="0"/>
              <a:t>可以分布在不同的 </a:t>
            </a:r>
            <a:r>
              <a:rPr lang="en-US" altLang="zh-CN" dirty="0" err="1"/>
              <a:t>HRegion</a:t>
            </a:r>
            <a:r>
              <a:rPr lang="en-US" altLang="zh-CN" dirty="0"/>
              <a:t> Server</a:t>
            </a:r>
            <a:r>
              <a:rPr lang="zh-CN" altLang="en-US" dirty="0"/>
              <a:t>上，但同一个</a:t>
            </a:r>
            <a:r>
              <a:rPr lang="en-US" altLang="zh-CN" dirty="0" err="1"/>
              <a:t>Hregion</a:t>
            </a:r>
            <a:r>
              <a:rPr lang="zh-CN" altLang="en-US" dirty="0"/>
              <a:t>不会拆分到多个</a:t>
            </a:r>
            <a:r>
              <a:rPr lang="en-US" altLang="zh-CN" dirty="0" err="1"/>
              <a:t>Hregion</a:t>
            </a:r>
            <a:r>
              <a:rPr lang="zh-CN" altLang="en-US" dirty="0"/>
              <a:t> </a:t>
            </a:r>
            <a:r>
              <a:rPr lang="en-US" altLang="zh-CN" dirty="0"/>
              <a:t>Server</a:t>
            </a:r>
            <a:r>
              <a:rPr lang="zh-CN" altLang="en-US" dirty="0"/>
              <a:t>上的</a:t>
            </a:r>
            <a:endParaRPr lang="en-US" altLang="zh-CN" dirty="0"/>
          </a:p>
          <a:p>
            <a:r>
              <a:rPr lang="zh-CN" altLang="en-US" dirty="0"/>
              <a:t>由于数据被划分到不同的 </a:t>
            </a:r>
            <a:r>
              <a:rPr lang="en-US" altLang="zh-CN" dirty="0"/>
              <a:t>Region</a:t>
            </a:r>
            <a:r>
              <a:rPr lang="zh-CN" altLang="en-US" dirty="0"/>
              <a:t>上，每个 </a:t>
            </a:r>
            <a:r>
              <a:rPr lang="en-US" altLang="zh-CN" dirty="0"/>
              <a:t>Region </a:t>
            </a:r>
            <a:r>
              <a:rPr lang="zh-CN" altLang="en-US" dirty="0"/>
              <a:t>都可以独立地进行写入和查询。</a:t>
            </a:r>
          </a:p>
        </p:txBody>
      </p:sp>
    </p:spTree>
    <p:extLst>
      <p:ext uri="{BB962C8B-B14F-4D97-AF65-F5344CB8AC3E}">
        <p14:creationId xmlns:p14="http://schemas.microsoft.com/office/powerpoint/2010/main" val="1073899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3AC82-FA90-4EC7-B144-CE1985BFCC11}"/>
              </a:ext>
            </a:extLst>
          </p:cNvPr>
          <p:cNvSpPr>
            <a:spLocks noGrp="1"/>
          </p:cNvSpPr>
          <p:nvPr>
            <p:ph type="title"/>
          </p:nvPr>
        </p:nvSpPr>
        <p:spPr/>
        <p:txBody>
          <a:bodyPr/>
          <a:lstStyle/>
          <a:p>
            <a:r>
              <a:rPr lang="zh-CN" altLang="en-US" dirty="0"/>
              <a:t>课程目标</a:t>
            </a:r>
          </a:p>
        </p:txBody>
      </p:sp>
      <p:sp>
        <p:nvSpPr>
          <p:cNvPr id="3" name="内容占位符 2">
            <a:extLst>
              <a:ext uri="{FF2B5EF4-FFF2-40B4-BE49-F238E27FC236}">
                <a16:creationId xmlns:a16="http://schemas.microsoft.com/office/drawing/2014/main" id="{6A842182-994A-4CDC-9FEB-01F29DA57AAC}"/>
              </a:ext>
            </a:extLst>
          </p:cNvPr>
          <p:cNvSpPr>
            <a:spLocks noGrp="1"/>
          </p:cNvSpPr>
          <p:nvPr>
            <p:ph idx="1"/>
          </p:nvPr>
        </p:nvSpPr>
        <p:spPr/>
        <p:txBody>
          <a:bodyPr>
            <a:normAutofit/>
          </a:bodyPr>
          <a:lstStyle/>
          <a:p>
            <a:r>
              <a:rPr lang="zh-CN" altLang="en-US" dirty="0"/>
              <a:t>了解大数据的概念、特点、挑战和发展环境。  </a:t>
            </a:r>
          </a:p>
          <a:p>
            <a:r>
              <a:rPr lang="zh-CN" altLang="en-US" dirty="0"/>
              <a:t>掌握大数据采集、存储和分析的原理和功能，能够使用主流工具解决大数据采集、存储和分析问题。  </a:t>
            </a:r>
          </a:p>
          <a:p>
            <a:r>
              <a:rPr lang="zh-CN" altLang="en-US" dirty="0"/>
              <a:t>了解大数据系统开发流程，能够解决大数据系统开发项目管理和团队合作中的问题。  </a:t>
            </a:r>
          </a:p>
          <a:p>
            <a:r>
              <a:rPr lang="zh-CN" altLang="en-US" dirty="0"/>
              <a:t>具备运用主流开发工具分析大数据具体应用需求，构建大数据系统架构的能力，具有基本的大数据系统开发能力。 </a:t>
            </a:r>
          </a:p>
        </p:txBody>
      </p:sp>
    </p:spTree>
    <p:extLst>
      <p:ext uri="{BB962C8B-B14F-4D97-AF65-F5344CB8AC3E}">
        <p14:creationId xmlns:p14="http://schemas.microsoft.com/office/powerpoint/2010/main" val="10718413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DA8EF-716C-4F86-93CF-1908622617BD}"/>
              </a:ext>
            </a:extLst>
          </p:cNvPr>
          <p:cNvSpPr>
            <a:spLocks noGrp="1"/>
          </p:cNvSpPr>
          <p:nvPr>
            <p:ph type="title"/>
          </p:nvPr>
        </p:nvSpPr>
        <p:spPr/>
        <p:txBody>
          <a:bodyPr/>
          <a:lstStyle/>
          <a:p>
            <a:r>
              <a:rPr lang="en-US" altLang="zh-CN" dirty="0" err="1"/>
              <a:t>TimeStamp</a:t>
            </a:r>
            <a:endParaRPr lang="zh-CN" altLang="en-US" dirty="0"/>
          </a:p>
        </p:txBody>
      </p:sp>
      <p:sp>
        <p:nvSpPr>
          <p:cNvPr id="3" name="内容占位符 2">
            <a:extLst>
              <a:ext uri="{FF2B5EF4-FFF2-40B4-BE49-F238E27FC236}">
                <a16:creationId xmlns:a16="http://schemas.microsoft.com/office/drawing/2014/main" id="{56353542-84D3-4D2C-B026-FCCBE6D1BEBB}"/>
              </a:ext>
            </a:extLst>
          </p:cNvPr>
          <p:cNvSpPr>
            <a:spLocks noGrp="1"/>
          </p:cNvSpPr>
          <p:nvPr>
            <p:ph idx="1"/>
          </p:nvPr>
        </p:nvSpPr>
        <p:spPr/>
        <p:txBody>
          <a:bodyPr/>
          <a:lstStyle/>
          <a:p>
            <a:r>
              <a:rPr lang="en-US" altLang="zh-CN" dirty="0" err="1"/>
              <a:t>TimeStamp</a:t>
            </a:r>
            <a:r>
              <a:rPr lang="en-US" altLang="zh-CN" dirty="0"/>
              <a:t> </a:t>
            </a:r>
            <a:r>
              <a:rPr lang="zh-CN" altLang="en-US" dirty="0"/>
              <a:t>是实现 </a:t>
            </a:r>
            <a:r>
              <a:rPr lang="en-US" altLang="zh-CN" dirty="0"/>
              <a:t>HBase </a:t>
            </a:r>
            <a:r>
              <a:rPr lang="zh-CN" altLang="en-US" dirty="0"/>
              <a:t>多版本的关键。在</a:t>
            </a:r>
            <a:r>
              <a:rPr lang="en-US" altLang="zh-CN" dirty="0"/>
              <a:t>HBase </a:t>
            </a:r>
            <a:r>
              <a:rPr lang="zh-CN" altLang="en-US" dirty="0"/>
              <a:t>中，</a:t>
            </a:r>
            <a:r>
              <a:rPr lang="zh-CN" altLang="en-US" dirty="0">
                <a:solidFill>
                  <a:srgbClr val="FF0000"/>
                </a:solidFill>
              </a:rPr>
              <a:t>使用不同 </a:t>
            </a:r>
            <a:r>
              <a:rPr lang="en-US" altLang="zh-CN" dirty="0" err="1">
                <a:solidFill>
                  <a:srgbClr val="FF0000"/>
                </a:solidFill>
              </a:rPr>
              <a:t>TimeStamp</a:t>
            </a:r>
            <a:r>
              <a:rPr lang="en-US" altLang="zh-CN" dirty="0">
                <a:solidFill>
                  <a:srgbClr val="FF0000"/>
                </a:solidFill>
              </a:rPr>
              <a:t> </a:t>
            </a:r>
            <a:r>
              <a:rPr lang="zh-CN" altLang="en-US" dirty="0">
                <a:solidFill>
                  <a:srgbClr val="FF0000"/>
                </a:solidFill>
              </a:rPr>
              <a:t>来标识相同</a:t>
            </a:r>
            <a:r>
              <a:rPr lang="en-US" altLang="zh-CN" dirty="0" err="1">
                <a:solidFill>
                  <a:srgbClr val="FF0000"/>
                </a:solidFill>
              </a:rPr>
              <a:t>RowKey</a:t>
            </a:r>
            <a:r>
              <a:rPr lang="zh-CN" altLang="en-US" dirty="0">
                <a:solidFill>
                  <a:srgbClr val="FF0000"/>
                </a:solidFill>
              </a:rPr>
              <a:t>对应的不同版本的数据。</a:t>
            </a:r>
            <a:endParaRPr lang="en-US" altLang="zh-CN" dirty="0">
              <a:solidFill>
                <a:srgbClr val="FF0000"/>
              </a:solidFill>
            </a:endParaRPr>
          </a:p>
          <a:p>
            <a:r>
              <a:rPr lang="zh-CN" altLang="en-US" dirty="0"/>
              <a:t>相同 </a:t>
            </a:r>
            <a:r>
              <a:rPr lang="en-US" altLang="zh-CN" dirty="0" err="1"/>
              <a:t>RowKey</a:t>
            </a:r>
            <a:r>
              <a:rPr lang="zh-CN" altLang="en-US" dirty="0"/>
              <a:t>的数据按照 </a:t>
            </a:r>
            <a:r>
              <a:rPr lang="en-US" altLang="zh-CN" dirty="0" err="1"/>
              <a:t>TimeStamp</a:t>
            </a:r>
            <a:r>
              <a:rPr lang="en-US" altLang="zh-CN" dirty="0"/>
              <a:t> </a:t>
            </a:r>
            <a:r>
              <a:rPr lang="zh-CN" altLang="en-US" dirty="0"/>
              <a:t>倒序排列。默认查询的是最新的版本，当然用户也可以指定 </a:t>
            </a:r>
            <a:r>
              <a:rPr lang="en-US" altLang="zh-CN" dirty="0" err="1"/>
              <a:t>TimeStamp</a:t>
            </a:r>
            <a:r>
              <a:rPr lang="en-US" altLang="zh-CN" dirty="0"/>
              <a:t> </a:t>
            </a:r>
            <a:r>
              <a:rPr lang="zh-CN" altLang="en-US" dirty="0"/>
              <a:t>的值来读取指定版本的数据。</a:t>
            </a:r>
          </a:p>
        </p:txBody>
      </p:sp>
    </p:spTree>
    <p:extLst>
      <p:ext uri="{BB962C8B-B14F-4D97-AF65-F5344CB8AC3E}">
        <p14:creationId xmlns:p14="http://schemas.microsoft.com/office/powerpoint/2010/main" val="234968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基本特征</a:t>
            </a:r>
          </a:p>
        </p:txBody>
      </p:sp>
      <p:sp>
        <p:nvSpPr>
          <p:cNvPr id="3" name="内容占位符 2"/>
          <p:cNvSpPr>
            <a:spLocks noGrp="1"/>
          </p:cNvSpPr>
          <p:nvPr>
            <p:ph idx="1"/>
          </p:nvPr>
        </p:nvSpPr>
        <p:spPr/>
        <p:txBody>
          <a:bodyPr/>
          <a:lstStyle/>
          <a:p>
            <a:r>
              <a:rPr lang="en-US" altLang="zh-CN" dirty="0"/>
              <a:t>NoSQL</a:t>
            </a:r>
            <a:r>
              <a:rPr lang="zh-CN" altLang="zh-CN" dirty="0"/>
              <a:t>数据库</a:t>
            </a:r>
            <a:endParaRPr lang="en-US" altLang="zh-CN" dirty="0"/>
          </a:p>
          <a:p>
            <a:r>
              <a:rPr lang="zh-CN" altLang="zh-CN" dirty="0"/>
              <a:t>一行记录由一个</a:t>
            </a:r>
            <a:r>
              <a:rPr lang="en-US" altLang="zh-CN" dirty="0" err="1"/>
              <a:t>RowKey</a:t>
            </a:r>
            <a:r>
              <a:rPr lang="zh-CN" altLang="zh-CN" dirty="0"/>
              <a:t>和一个或多个的列以及它的值所组成。先有列族后有列</a:t>
            </a:r>
            <a:r>
              <a:rPr lang="zh-CN" altLang="en-US" dirty="0"/>
              <a:t>。</a:t>
            </a:r>
            <a:endParaRPr lang="en-US" altLang="zh-CN" dirty="0"/>
          </a:p>
          <a:p>
            <a:r>
              <a:rPr lang="en-US" altLang="zh-CN" dirty="0" err="1">
                <a:solidFill>
                  <a:srgbClr val="FF0000"/>
                </a:solidFill>
              </a:rPr>
              <a:t>HBase</a:t>
            </a:r>
            <a:r>
              <a:rPr lang="zh-CN" altLang="zh-CN" dirty="0">
                <a:solidFill>
                  <a:srgbClr val="FF0000"/>
                </a:solidFill>
              </a:rPr>
              <a:t>的增删改记录都有「版本」，默认以时间戳的方式实现</a:t>
            </a:r>
            <a:r>
              <a:rPr lang="zh-CN" altLang="en-US" dirty="0">
                <a:solidFill>
                  <a:srgbClr val="FF0000"/>
                </a:solidFill>
              </a:rPr>
              <a:t>。</a:t>
            </a:r>
            <a:endParaRPr lang="en-US" altLang="zh-CN" dirty="0">
              <a:solidFill>
                <a:srgbClr val="FF0000"/>
              </a:solidFill>
            </a:endParaRPr>
          </a:p>
          <a:p>
            <a:pPr lvl="0"/>
            <a:r>
              <a:rPr lang="en-US" altLang="zh-CN" dirty="0" err="1"/>
              <a:t>RowKey</a:t>
            </a:r>
            <a:r>
              <a:rPr lang="zh-CN" altLang="zh-CN" dirty="0"/>
              <a:t>散列</a:t>
            </a:r>
            <a:r>
              <a:rPr lang="zh-CN" altLang="en-US" dirty="0"/>
              <a:t>设计</a:t>
            </a:r>
            <a:r>
              <a:rPr lang="zh-CN" altLang="zh-CN" dirty="0"/>
              <a:t>，这样避免热点数据分布在同一</a:t>
            </a:r>
            <a:r>
              <a:rPr lang="en-US" altLang="zh-CN" dirty="0"/>
              <a:t> </a:t>
            </a:r>
            <a:r>
              <a:rPr lang="en-US" altLang="zh-CN" dirty="0" err="1"/>
              <a:t>HRegionServer</a:t>
            </a:r>
            <a:r>
              <a:rPr lang="zh-CN" altLang="zh-CN" dirty="0"/>
              <a:t>中。</a:t>
            </a:r>
          </a:p>
          <a:p>
            <a:endParaRPr lang="zh-CN" altLang="en-US" dirty="0"/>
          </a:p>
        </p:txBody>
      </p:sp>
    </p:spTree>
    <p:extLst>
      <p:ext uri="{BB962C8B-B14F-4D97-AF65-F5344CB8AC3E}">
        <p14:creationId xmlns:p14="http://schemas.microsoft.com/office/powerpoint/2010/main" val="11849869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D4677-9432-4624-AA22-AF27FBE05BDB}"/>
              </a:ext>
            </a:extLst>
          </p:cNvPr>
          <p:cNvSpPr>
            <a:spLocks noGrp="1"/>
          </p:cNvSpPr>
          <p:nvPr>
            <p:ph type="title"/>
          </p:nvPr>
        </p:nvSpPr>
        <p:spPr/>
        <p:txBody>
          <a:bodyPr/>
          <a:lstStyle/>
          <a:p>
            <a:r>
              <a:rPr lang="en-US" altLang="zh-CN" dirty="0"/>
              <a:t>HBase</a:t>
            </a:r>
            <a:r>
              <a:rPr lang="zh-CN" altLang="en-US" dirty="0"/>
              <a:t>特点</a:t>
            </a:r>
            <a:r>
              <a:rPr lang="en-US" altLang="zh-CN" dirty="0"/>
              <a:t>(1/2)</a:t>
            </a:r>
            <a:endParaRPr lang="zh-CN" altLang="en-US" dirty="0"/>
          </a:p>
        </p:txBody>
      </p:sp>
      <p:sp>
        <p:nvSpPr>
          <p:cNvPr id="3" name="内容占位符 2">
            <a:extLst>
              <a:ext uri="{FF2B5EF4-FFF2-40B4-BE49-F238E27FC236}">
                <a16:creationId xmlns:a16="http://schemas.microsoft.com/office/drawing/2014/main" id="{0FE5B633-8460-47E8-B467-F7751DB5A5FA}"/>
              </a:ext>
            </a:extLst>
          </p:cNvPr>
          <p:cNvSpPr>
            <a:spLocks noGrp="1"/>
          </p:cNvSpPr>
          <p:nvPr>
            <p:ph idx="1"/>
          </p:nvPr>
        </p:nvSpPr>
        <p:spPr/>
        <p:txBody>
          <a:bodyPr/>
          <a:lstStyle/>
          <a:p>
            <a:r>
              <a:rPr lang="zh-CN" altLang="en-US" dirty="0"/>
              <a:t>易扩展</a:t>
            </a:r>
          </a:p>
          <a:p>
            <a:pPr lvl="1"/>
            <a:r>
              <a:rPr lang="en-US" altLang="zh-CN" dirty="0" err="1"/>
              <a:t>Hbase</a:t>
            </a:r>
            <a:r>
              <a:rPr lang="en-US" altLang="zh-CN" dirty="0"/>
              <a:t> </a:t>
            </a:r>
            <a:r>
              <a:rPr lang="zh-CN" altLang="en-US" dirty="0"/>
              <a:t>的扩展性主要体现在两个方面，一个是基于运算能力（</a:t>
            </a:r>
            <a:r>
              <a:rPr lang="en-US" altLang="zh-CN" dirty="0" err="1"/>
              <a:t>RegionServer</a:t>
            </a:r>
            <a:r>
              <a:rPr lang="zh-CN" altLang="en-US" dirty="0"/>
              <a:t>） 的扩展，通过增加 </a:t>
            </a:r>
            <a:r>
              <a:rPr lang="en-US" altLang="zh-CN" dirty="0" err="1"/>
              <a:t>RegionSever</a:t>
            </a:r>
            <a:r>
              <a:rPr lang="en-US" altLang="zh-CN" dirty="0"/>
              <a:t> </a:t>
            </a:r>
            <a:r>
              <a:rPr lang="zh-CN" altLang="en-US" dirty="0"/>
              <a:t>节点的数量，提升 </a:t>
            </a:r>
            <a:r>
              <a:rPr lang="en-US" altLang="zh-CN" dirty="0" err="1"/>
              <a:t>Hbase</a:t>
            </a:r>
            <a:r>
              <a:rPr lang="en-US" altLang="zh-CN" dirty="0"/>
              <a:t> </a:t>
            </a:r>
            <a:r>
              <a:rPr lang="zh-CN" altLang="en-US" dirty="0"/>
              <a:t>上层的处理能力。</a:t>
            </a:r>
            <a:endParaRPr lang="en-US" altLang="zh-CN" dirty="0"/>
          </a:p>
          <a:p>
            <a:pPr lvl="1"/>
            <a:r>
              <a:rPr lang="zh-CN" altLang="en-US" dirty="0"/>
              <a:t>另一个是基于存储能力的扩展（</a:t>
            </a:r>
            <a:r>
              <a:rPr lang="en-US" altLang="zh-CN" dirty="0"/>
              <a:t>HDFS</a:t>
            </a:r>
            <a:r>
              <a:rPr lang="zh-CN" altLang="en-US" dirty="0"/>
              <a:t>），通过增加 </a:t>
            </a:r>
            <a:r>
              <a:rPr lang="en-US" altLang="zh-CN" dirty="0" err="1"/>
              <a:t>DataNode</a:t>
            </a:r>
            <a:r>
              <a:rPr lang="en-US" altLang="zh-CN" dirty="0"/>
              <a:t> </a:t>
            </a:r>
            <a:r>
              <a:rPr lang="zh-CN" altLang="en-US" dirty="0"/>
              <a:t>节点数量对存储层的进行扩容，提升 </a:t>
            </a:r>
            <a:r>
              <a:rPr lang="en-US" altLang="zh-CN" dirty="0"/>
              <a:t>HBase </a:t>
            </a:r>
            <a:r>
              <a:rPr lang="zh-CN" altLang="en-US" dirty="0"/>
              <a:t>的数据存储能力。</a:t>
            </a:r>
            <a:endParaRPr lang="en-US" altLang="zh-CN" dirty="0"/>
          </a:p>
          <a:p>
            <a:r>
              <a:rPr lang="zh-CN" altLang="en-US" dirty="0"/>
              <a:t>海量存储</a:t>
            </a:r>
          </a:p>
          <a:p>
            <a:pPr lvl="1"/>
            <a:r>
              <a:rPr lang="en-US" altLang="zh-CN" dirty="0"/>
              <a:t>HBase </a:t>
            </a:r>
            <a:r>
              <a:rPr lang="zh-CN" altLang="en-US" dirty="0"/>
              <a:t>作为一个开源的分布式 </a:t>
            </a:r>
            <a:r>
              <a:rPr lang="en-US" altLang="zh-CN" dirty="0"/>
              <a:t>Key-Value </a:t>
            </a:r>
            <a:r>
              <a:rPr lang="zh-CN" altLang="en-US" dirty="0"/>
              <a:t>数据库，其主要作用是面向 </a:t>
            </a:r>
            <a:r>
              <a:rPr lang="en-US" altLang="zh-CN" dirty="0"/>
              <a:t>PB </a:t>
            </a:r>
            <a:r>
              <a:rPr lang="zh-CN" altLang="en-US" dirty="0"/>
              <a:t>级别数据的实时入库和快速随机访问。这主要源于上述易扩展的特点，使得 </a:t>
            </a:r>
            <a:r>
              <a:rPr lang="en-US" altLang="zh-CN" dirty="0"/>
              <a:t>HBase </a:t>
            </a:r>
            <a:r>
              <a:rPr lang="zh-CN" altLang="en-US" dirty="0"/>
              <a:t>通过扩展来存储海量的数据。</a:t>
            </a:r>
          </a:p>
        </p:txBody>
      </p:sp>
    </p:spTree>
    <p:extLst>
      <p:ext uri="{BB962C8B-B14F-4D97-AF65-F5344CB8AC3E}">
        <p14:creationId xmlns:p14="http://schemas.microsoft.com/office/powerpoint/2010/main" val="27112914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B6E66-BDE4-49E8-9334-8E41F0838489}"/>
              </a:ext>
            </a:extLst>
          </p:cNvPr>
          <p:cNvSpPr>
            <a:spLocks noGrp="1"/>
          </p:cNvSpPr>
          <p:nvPr>
            <p:ph type="title"/>
          </p:nvPr>
        </p:nvSpPr>
        <p:spPr/>
        <p:txBody>
          <a:bodyPr/>
          <a:lstStyle/>
          <a:p>
            <a:r>
              <a:rPr lang="en-US" altLang="zh-CN" dirty="0"/>
              <a:t>HBase</a:t>
            </a:r>
            <a:r>
              <a:rPr lang="zh-CN" altLang="en-US" dirty="0"/>
              <a:t>特点</a:t>
            </a:r>
            <a:r>
              <a:rPr lang="en-US" altLang="zh-CN" dirty="0"/>
              <a:t>(2/2)</a:t>
            </a:r>
            <a:endParaRPr lang="zh-CN" altLang="en-US" dirty="0"/>
          </a:p>
        </p:txBody>
      </p:sp>
      <p:sp>
        <p:nvSpPr>
          <p:cNvPr id="3" name="内容占位符 2">
            <a:extLst>
              <a:ext uri="{FF2B5EF4-FFF2-40B4-BE49-F238E27FC236}">
                <a16:creationId xmlns:a16="http://schemas.microsoft.com/office/drawing/2014/main" id="{D6C39D53-FE5B-4943-80E6-625C95525FAE}"/>
              </a:ext>
            </a:extLst>
          </p:cNvPr>
          <p:cNvSpPr>
            <a:spLocks noGrp="1"/>
          </p:cNvSpPr>
          <p:nvPr>
            <p:ph idx="1"/>
          </p:nvPr>
        </p:nvSpPr>
        <p:spPr/>
        <p:txBody>
          <a:bodyPr/>
          <a:lstStyle/>
          <a:p>
            <a:r>
              <a:rPr lang="zh-CN" altLang="en-US" dirty="0"/>
              <a:t>高可靠性</a:t>
            </a:r>
          </a:p>
          <a:p>
            <a:pPr lvl="1"/>
            <a:r>
              <a:rPr lang="en-US" altLang="zh-CN" dirty="0"/>
              <a:t>WAL </a:t>
            </a:r>
            <a:r>
              <a:rPr lang="zh-CN" altLang="en-US" dirty="0"/>
              <a:t>机制保证了数据写入时不会因集群异常而导致写入数据丢失，</a:t>
            </a:r>
            <a:r>
              <a:rPr lang="en-US" altLang="zh-CN" dirty="0"/>
              <a:t>Replication </a:t>
            </a:r>
            <a:r>
              <a:rPr lang="zh-CN" altLang="en-US" dirty="0"/>
              <a:t>机制保证了在集群出现严重的问题时，数据不会发生丢失或损坏。而且 </a:t>
            </a:r>
            <a:r>
              <a:rPr lang="en-US" altLang="zh-CN" dirty="0" err="1"/>
              <a:t>Hbase</a:t>
            </a:r>
            <a:r>
              <a:rPr lang="en-US" altLang="zh-CN" dirty="0"/>
              <a:t> </a:t>
            </a:r>
            <a:r>
              <a:rPr lang="zh-CN" altLang="en-US" dirty="0"/>
              <a:t>底层使用 </a:t>
            </a:r>
            <a:r>
              <a:rPr lang="en-US" altLang="zh-CN" dirty="0"/>
              <a:t>HDFS</a:t>
            </a:r>
            <a:r>
              <a:rPr lang="zh-CN" altLang="en-US" dirty="0"/>
              <a:t>，</a:t>
            </a:r>
            <a:r>
              <a:rPr lang="en-US" altLang="zh-CN" dirty="0"/>
              <a:t>HDFS </a:t>
            </a:r>
            <a:r>
              <a:rPr lang="zh-CN" altLang="en-US" dirty="0"/>
              <a:t>本身也有备份。</a:t>
            </a:r>
          </a:p>
          <a:p>
            <a:r>
              <a:rPr lang="zh-CN" altLang="en-US" dirty="0"/>
              <a:t>稀疏性</a:t>
            </a:r>
          </a:p>
          <a:p>
            <a:pPr lvl="1"/>
            <a:r>
              <a:rPr lang="zh-CN" altLang="en-US" dirty="0"/>
              <a:t>在 </a:t>
            </a:r>
            <a:r>
              <a:rPr lang="en-US" altLang="zh-CN" dirty="0"/>
              <a:t>HBase </a:t>
            </a:r>
            <a:r>
              <a:rPr lang="zh-CN" altLang="en-US" dirty="0"/>
              <a:t>的列族中，可以指定任意多的列，为空的列不占用存储空间，表可以设计得非常稀疏。</a:t>
            </a:r>
          </a:p>
        </p:txBody>
      </p:sp>
    </p:spTree>
    <p:extLst>
      <p:ext uri="{BB962C8B-B14F-4D97-AF65-F5344CB8AC3E}">
        <p14:creationId xmlns:p14="http://schemas.microsoft.com/office/powerpoint/2010/main" val="17409687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604F4-23FF-478C-9C9A-D106496A7303}"/>
              </a:ext>
            </a:extLst>
          </p:cNvPr>
          <p:cNvSpPr>
            <a:spLocks noGrp="1"/>
          </p:cNvSpPr>
          <p:nvPr>
            <p:ph type="title"/>
          </p:nvPr>
        </p:nvSpPr>
        <p:spPr/>
        <p:txBody>
          <a:bodyPr/>
          <a:lstStyle/>
          <a:p>
            <a:r>
              <a:rPr lang="en-US" altLang="zh-CN" dirty="0"/>
              <a:t>HBase</a:t>
            </a:r>
            <a:r>
              <a:rPr lang="zh-CN" altLang="en-US" dirty="0"/>
              <a:t>体系结构</a:t>
            </a:r>
          </a:p>
        </p:txBody>
      </p:sp>
      <p:pic>
        <p:nvPicPr>
          <p:cNvPr id="4" name="图片 3">
            <a:extLst>
              <a:ext uri="{FF2B5EF4-FFF2-40B4-BE49-F238E27FC236}">
                <a16:creationId xmlns:a16="http://schemas.microsoft.com/office/drawing/2014/main" id="{86B9EFB2-C966-4420-9227-A56DDEF3D565}"/>
              </a:ext>
            </a:extLst>
          </p:cNvPr>
          <p:cNvPicPr>
            <a:picLocks noChangeAspect="1"/>
          </p:cNvPicPr>
          <p:nvPr/>
        </p:nvPicPr>
        <p:blipFill>
          <a:blip r:embed="rId3"/>
          <a:stretch>
            <a:fillRect/>
          </a:stretch>
        </p:blipFill>
        <p:spPr>
          <a:xfrm>
            <a:off x="1493658" y="1862826"/>
            <a:ext cx="6318703" cy="3840180"/>
          </a:xfrm>
          <a:prstGeom prst="rect">
            <a:avLst/>
          </a:prstGeom>
        </p:spPr>
      </p:pic>
      <p:pic>
        <p:nvPicPr>
          <p:cNvPr id="5" name="Picture 4">
            <a:extLst>
              <a:ext uri="{FF2B5EF4-FFF2-40B4-BE49-F238E27FC236}">
                <a16:creationId xmlns:a16="http://schemas.microsoft.com/office/drawing/2014/main" id="{B3C41EC6-66D1-95D4-F742-FF5E4BF3F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144" y="5318627"/>
            <a:ext cx="1905302" cy="431868"/>
          </a:xfrm>
          <a:prstGeom prst="rect">
            <a:avLst/>
          </a:prstGeom>
        </p:spPr>
      </p:pic>
    </p:spTree>
    <p:extLst>
      <p:ext uri="{BB962C8B-B14F-4D97-AF65-F5344CB8AC3E}">
        <p14:creationId xmlns:p14="http://schemas.microsoft.com/office/powerpoint/2010/main" val="2351307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EE8F-728E-4298-BDF6-12893CAFF829}"/>
              </a:ext>
            </a:extLst>
          </p:cNvPr>
          <p:cNvSpPr>
            <a:spLocks noGrp="1"/>
          </p:cNvSpPr>
          <p:nvPr>
            <p:ph type="title"/>
          </p:nvPr>
        </p:nvSpPr>
        <p:spPr/>
        <p:txBody>
          <a:bodyPr>
            <a:normAutofit/>
          </a:bodyPr>
          <a:lstStyle/>
          <a:p>
            <a:r>
              <a:rPr lang="en-US" altLang="zh-CN" dirty="0" err="1"/>
              <a:t>HMaster</a:t>
            </a:r>
            <a:endParaRPr lang="zh-CN" altLang="en-US" dirty="0"/>
          </a:p>
        </p:txBody>
      </p:sp>
      <p:sp>
        <p:nvSpPr>
          <p:cNvPr id="3" name="内容占位符 2">
            <a:extLst>
              <a:ext uri="{FF2B5EF4-FFF2-40B4-BE49-F238E27FC236}">
                <a16:creationId xmlns:a16="http://schemas.microsoft.com/office/drawing/2014/main" id="{398A6314-9387-4950-A5E3-44870A237865}"/>
              </a:ext>
            </a:extLst>
          </p:cNvPr>
          <p:cNvSpPr>
            <a:spLocks noGrp="1"/>
          </p:cNvSpPr>
          <p:nvPr>
            <p:ph idx="1"/>
          </p:nvPr>
        </p:nvSpPr>
        <p:spPr/>
        <p:txBody>
          <a:bodyPr/>
          <a:lstStyle/>
          <a:p>
            <a:r>
              <a:rPr lang="zh-CN" altLang="en-US" dirty="0"/>
              <a:t>负责管理 </a:t>
            </a:r>
            <a:r>
              <a:rPr lang="en-US" altLang="zh-CN" dirty="0" err="1"/>
              <a:t>RegionServer</a:t>
            </a:r>
            <a:r>
              <a:rPr lang="zh-CN" altLang="en-US" dirty="0"/>
              <a:t>，实现其负载均衡；</a:t>
            </a:r>
          </a:p>
          <a:p>
            <a:r>
              <a:rPr lang="zh-CN" altLang="en-US" dirty="0"/>
              <a:t>管理和分配 </a:t>
            </a:r>
            <a:r>
              <a:rPr lang="en-US" altLang="zh-CN" dirty="0"/>
              <a:t>Region</a:t>
            </a:r>
            <a:r>
              <a:rPr lang="zh-CN" altLang="en-US" dirty="0"/>
              <a:t>，比如在 </a:t>
            </a:r>
            <a:r>
              <a:rPr lang="en-US" altLang="zh-CN" dirty="0"/>
              <a:t>Region split</a:t>
            </a:r>
            <a:r>
              <a:rPr lang="zh-CN" altLang="en-US" dirty="0"/>
              <a:t>时分配新的 </a:t>
            </a:r>
            <a:r>
              <a:rPr lang="en-US" altLang="zh-CN" dirty="0"/>
              <a:t>Region</a:t>
            </a:r>
            <a:r>
              <a:rPr lang="zh-CN" altLang="en-US" dirty="0"/>
              <a:t>，在 </a:t>
            </a:r>
            <a:r>
              <a:rPr lang="en-US" altLang="zh-CN" dirty="0" err="1"/>
              <a:t>RegionServer</a:t>
            </a:r>
            <a:r>
              <a:rPr lang="en-US" altLang="zh-CN" dirty="0"/>
              <a:t> </a:t>
            </a:r>
            <a:r>
              <a:rPr lang="zh-CN" altLang="en-US" dirty="0"/>
              <a:t>退出时迁移其内的 </a:t>
            </a:r>
            <a:r>
              <a:rPr lang="en-US" altLang="zh-CN" dirty="0"/>
              <a:t>Region </a:t>
            </a:r>
            <a:r>
              <a:rPr lang="zh-CN" altLang="en-US" dirty="0"/>
              <a:t>到其他 </a:t>
            </a:r>
            <a:r>
              <a:rPr lang="en-US" altLang="zh-CN" dirty="0" err="1"/>
              <a:t>RegionServer</a:t>
            </a:r>
            <a:r>
              <a:rPr lang="zh-CN" altLang="en-US" dirty="0"/>
              <a:t>上；</a:t>
            </a:r>
          </a:p>
          <a:p>
            <a:r>
              <a:rPr lang="zh-CN" altLang="en-US" dirty="0"/>
              <a:t>管理</a:t>
            </a:r>
            <a:r>
              <a:rPr lang="en-US" altLang="zh-CN" dirty="0"/>
              <a:t>namespace</a:t>
            </a:r>
            <a:r>
              <a:rPr lang="zh-CN" altLang="en-US" dirty="0"/>
              <a:t>和</a:t>
            </a:r>
            <a:r>
              <a:rPr lang="en-US" altLang="zh-CN" dirty="0"/>
              <a:t>table</a:t>
            </a:r>
            <a:r>
              <a:rPr lang="zh-CN" altLang="en-US" dirty="0"/>
              <a:t>的元数据（实际存储在</a:t>
            </a:r>
            <a:r>
              <a:rPr lang="en-US" altLang="zh-CN" dirty="0"/>
              <a:t>HDFS</a:t>
            </a:r>
            <a:r>
              <a:rPr lang="zh-CN" altLang="en-US" dirty="0"/>
              <a:t>上）；</a:t>
            </a:r>
          </a:p>
          <a:p>
            <a:r>
              <a:rPr lang="zh-CN" altLang="en-US" dirty="0"/>
              <a:t>权限控制（</a:t>
            </a:r>
            <a:r>
              <a:rPr lang="en-US" altLang="zh-CN" dirty="0"/>
              <a:t>ACL</a:t>
            </a:r>
            <a:r>
              <a:rPr lang="zh-CN" altLang="en-US" dirty="0"/>
              <a:t>）</a:t>
            </a:r>
          </a:p>
        </p:txBody>
      </p:sp>
    </p:spTree>
    <p:extLst>
      <p:ext uri="{BB962C8B-B14F-4D97-AF65-F5344CB8AC3E}">
        <p14:creationId xmlns:p14="http://schemas.microsoft.com/office/powerpoint/2010/main" val="29983786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7DFF8-4ECD-4773-BECE-BC4C5866D807}"/>
              </a:ext>
            </a:extLst>
          </p:cNvPr>
          <p:cNvSpPr>
            <a:spLocks noGrp="1"/>
          </p:cNvSpPr>
          <p:nvPr>
            <p:ph type="title"/>
          </p:nvPr>
        </p:nvSpPr>
        <p:spPr/>
        <p:txBody>
          <a:bodyPr>
            <a:normAutofit/>
          </a:bodyPr>
          <a:lstStyle/>
          <a:p>
            <a:r>
              <a:rPr lang="en-US" altLang="zh-CN" dirty="0" err="1"/>
              <a:t>RegionServer</a:t>
            </a:r>
            <a:endParaRPr lang="zh-CN" altLang="en-US" dirty="0"/>
          </a:p>
        </p:txBody>
      </p:sp>
      <p:sp>
        <p:nvSpPr>
          <p:cNvPr id="3" name="内容占位符 2">
            <a:extLst>
              <a:ext uri="{FF2B5EF4-FFF2-40B4-BE49-F238E27FC236}">
                <a16:creationId xmlns:a16="http://schemas.microsoft.com/office/drawing/2014/main" id="{B70FF944-4C45-44A5-9846-7D6D587C9AF2}"/>
              </a:ext>
            </a:extLst>
          </p:cNvPr>
          <p:cNvSpPr>
            <a:spLocks noGrp="1"/>
          </p:cNvSpPr>
          <p:nvPr>
            <p:ph idx="1"/>
          </p:nvPr>
        </p:nvSpPr>
        <p:spPr/>
        <p:txBody>
          <a:bodyPr/>
          <a:lstStyle/>
          <a:p>
            <a:r>
              <a:rPr lang="zh-CN" altLang="en-US"/>
              <a:t>存放</a:t>
            </a:r>
            <a:r>
              <a:rPr lang="zh-CN" altLang="en-US" dirty="0"/>
              <a:t>和管理本地 </a:t>
            </a:r>
            <a:r>
              <a:rPr lang="en-US" altLang="zh-CN" dirty="0"/>
              <a:t>Region</a:t>
            </a:r>
            <a:r>
              <a:rPr lang="zh-CN" altLang="en-US" dirty="0"/>
              <a:t>；</a:t>
            </a:r>
          </a:p>
          <a:p>
            <a:r>
              <a:rPr lang="zh-CN" altLang="en-US" dirty="0"/>
              <a:t>读写</a:t>
            </a:r>
            <a:r>
              <a:rPr lang="en-US" altLang="zh-CN" dirty="0"/>
              <a:t>HDFS</a:t>
            </a:r>
            <a:r>
              <a:rPr lang="zh-CN" altLang="en-US" dirty="0"/>
              <a:t>，管理</a:t>
            </a:r>
            <a:r>
              <a:rPr lang="en-US" altLang="zh-CN" dirty="0"/>
              <a:t>Table</a:t>
            </a:r>
            <a:r>
              <a:rPr lang="zh-CN" altLang="en-US" dirty="0"/>
              <a:t>中的数据；</a:t>
            </a:r>
          </a:p>
          <a:p>
            <a:r>
              <a:rPr lang="en-US" altLang="zh-CN" dirty="0"/>
              <a:t>Client </a:t>
            </a:r>
            <a:r>
              <a:rPr lang="zh-CN" altLang="en-US" dirty="0"/>
              <a:t>从 </a:t>
            </a:r>
            <a:r>
              <a:rPr lang="en-US" altLang="zh-CN" dirty="0" err="1"/>
              <a:t>HMaster</a:t>
            </a:r>
            <a:r>
              <a:rPr lang="en-US" altLang="zh-CN" dirty="0"/>
              <a:t> </a:t>
            </a:r>
            <a:r>
              <a:rPr lang="zh-CN" altLang="en-US" dirty="0"/>
              <a:t>中获取元数据，找到 </a:t>
            </a:r>
            <a:r>
              <a:rPr lang="en-US" altLang="zh-CN" dirty="0" err="1"/>
              <a:t>RowKey</a:t>
            </a:r>
            <a:r>
              <a:rPr lang="en-US" altLang="zh-CN" dirty="0"/>
              <a:t> </a:t>
            </a:r>
            <a:r>
              <a:rPr lang="zh-CN" altLang="en-US" dirty="0"/>
              <a:t>所在的 </a:t>
            </a:r>
            <a:r>
              <a:rPr lang="en-US" altLang="zh-CN" dirty="0" err="1"/>
              <a:t>RegionServer</a:t>
            </a:r>
            <a:r>
              <a:rPr lang="en-US" altLang="zh-CN" dirty="0"/>
              <a:t> </a:t>
            </a:r>
            <a:r>
              <a:rPr lang="zh-CN" altLang="en-US" dirty="0"/>
              <a:t>进行读写数据。</a:t>
            </a:r>
          </a:p>
        </p:txBody>
      </p:sp>
    </p:spTree>
    <p:extLst>
      <p:ext uri="{BB962C8B-B14F-4D97-AF65-F5344CB8AC3E}">
        <p14:creationId xmlns:p14="http://schemas.microsoft.com/office/powerpoint/2010/main" val="31270466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EFFFE-5602-42C7-A7B2-F773A699AEF7}"/>
              </a:ext>
            </a:extLst>
          </p:cNvPr>
          <p:cNvSpPr>
            <a:spLocks noGrp="1"/>
          </p:cNvSpPr>
          <p:nvPr>
            <p:ph type="title"/>
          </p:nvPr>
        </p:nvSpPr>
        <p:spPr/>
        <p:txBody>
          <a:bodyPr/>
          <a:lstStyle/>
          <a:p>
            <a:r>
              <a:rPr lang="en-US" altLang="zh-CN" dirty="0" err="1"/>
              <a:t>ZooKeeper</a:t>
            </a:r>
            <a:endParaRPr lang="zh-CN" altLang="en-US" dirty="0"/>
          </a:p>
        </p:txBody>
      </p:sp>
      <p:sp>
        <p:nvSpPr>
          <p:cNvPr id="3" name="内容占位符 2">
            <a:extLst>
              <a:ext uri="{FF2B5EF4-FFF2-40B4-BE49-F238E27FC236}">
                <a16:creationId xmlns:a16="http://schemas.microsoft.com/office/drawing/2014/main" id="{DCFDFD1E-65E8-4B1A-A05C-3A341B9FC601}"/>
              </a:ext>
            </a:extLst>
          </p:cNvPr>
          <p:cNvSpPr>
            <a:spLocks noGrp="1"/>
          </p:cNvSpPr>
          <p:nvPr>
            <p:ph idx="1"/>
          </p:nvPr>
        </p:nvSpPr>
        <p:spPr/>
        <p:txBody>
          <a:bodyPr/>
          <a:lstStyle/>
          <a:p>
            <a:r>
              <a:rPr lang="zh-CN" altLang="en-US" dirty="0"/>
              <a:t>存放整个 </a:t>
            </a:r>
            <a:r>
              <a:rPr lang="en-US" altLang="zh-CN" dirty="0"/>
              <a:t>HBase</a:t>
            </a:r>
            <a:r>
              <a:rPr lang="zh-CN" altLang="en-US" dirty="0">
                <a:solidFill>
                  <a:srgbClr val="FF0000"/>
                </a:solidFill>
              </a:rPr>
              <a:t>集群的元数据</a:t>
            </a:r>
            <a:r>
              <a:rPr lang="zh-CN" altLang="en-US" dirty="0"/>
              <a:t>以及</a:t>
            </a:r>
            <a:r>
              <a:rPr lang="zh-CN" altLang="en-US" dirty="0">
                <a:solidFill>
                  <a:srgbClr val="FF0000"/>
                </a:solidFill>
              </a:rPr>
              <a:t>集群的状态信息</a:t>
            </a:r>
            <a:r>
              <a:rPr lang="zh-CN" altLang="en-US" dirty="0"/>
              <a:t>；</a:t>
            </a:r>
          </a:p>
          <a:p>
            <a:r>
              <a:rPr lang="zh-CN" altLang="en-US" dirty="0"/>
              <a:t>实现</a:t>
            </a:r>
            <a:r>
              <a:rPr lang="en-US" altLang="zh-CN" dirty="0" err="1">
                <a:solidFill>
                  <a:srgbClr val="FF0000"/>
                </a:solidFill>
              </a:rPr>
              <a:t>HMaster</a:t>
            </a:r>
            <a:r>
              <a:rPr lang="zh-CN" altLang="en-US" dirty="0">
                <a:solidFill>
                  <a:srgbClr val="FF0000"/>
                </a:solidFill>
              </a:rPr>
              <a:t>主从节点</a:t>
            </a:r>
            <a:r>
              <a:rPr lang="zh-CN" altLang="en-US" dirty="0"/>
              <a:t>的</a:t>
            </a:r>
            <a:r>
              <a:rPr lang="en-US" altLang="zh-CN" dirty="0">
                <a:solidFill>
                  <a:srgbClr val="FF0000"/>
                </a:solidFill>
              </a:rPr>
              <a:t>failover</a:t>
            </a:r>
            <a:r>
              <a:rPr lang="zh-CN" altLang="en-US" dirty="0"/>
              <a:t>。</a:t>
            </a:r>
          </a:p>
        </p:txBody>
      </p:sp>
    </p:spTree>
    <p:extLst>
      <p:ext uri="{BB962C8B-B14F-4D97-AF65-F5344CB8AC3E}">
        <p14:creationId xmlns:p14="http://schemas.microsoft.com/office/powerpoint/2010/main" val="12186918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存储基本架构</a:t>
            </a:r>
          </a:p>
        </p:txBody>
      </p:sp>
      <p:sp>
        <p:nvSpPr>
          <p:cNvPr id="3" name="内容占位符 2"/>
          <p:cNvSpPr>
            <a:spLocks noGrp="1"/>
          </p:cNvSpPr>
          <p:nvPr>
            <p:ph idx="1"/>
          </p:nvPr>
        </p:nvSpPr>
        <p:spPr>
          <a:xfrm>
            <a:off x="145218" y="2125266"/>
            <a:ext cx="2597983" cy="3263504"/>
          </a:xfrm>
        </p:spPr>
        <p:txBody>
          <a:bodyPr>
            <a:normAutofit fontScale="47500" lnSpcReduction="20000"/>
          </a:bodyPr>
          <a:lstStyle/>
          <a:p>
            <a:r>
              <a:rPr lang="en-US" altLang="zh-CN" dirty="0"/>
              <a:t>Master/Slave</a:t>
            </a:r>
            <a:r>
              <a:rPr lang="zh-CN" altLang="en-US" dirty="0"/>
              <a:t>架构</a:t>
            </a:r>
            <a:endParaRPr lang="en-US" altLang="zh-CN" dirty="0"/>
          </a:p>
          <a:p>
            <a:endParaRPr lang="en-US" altLang="zh-CN" dirty="0"/>
          </a:p>
          <a:p>
            <a:r>
              <a:rPr lang="zh-CN" altLang="en-US" dirty="0"/>
              <a:t>属于</a:t>
            </a:r>
            <a:r>
              <a:rPr lang="en-US" altLang="zh-CN" dirty="0"/>
              <a:t>Hadoop</a:t>
            </a:r>
            <a:r>
              <a:rPr lang="zh-CN" altLang="en-US" dirty="0"/>
              <a:t>生态系统</a:t>
            </a:r>
            <a:endParaRPr lang="en-US" altLang="zh-CN" dirty="0"/>
          </a:p>
          <a:p>
            <a:endParaRPr lang="en-US" altLang="zh-CN" dirty="0"/>
          </a:p>
          <a:p>
            <a:r>
              <a:rPr lang="en-US" altLang="zh-CN" dirty="0" err="1"/>
              <a:t>HMaster</a:t>
            </a:r>
            <a:r>
              <a:rPr lang="zh-CN" altLang="en-US" dirty="0"/>
              <a:t>节点、</a:t>
            </a:r>
            <a:r>
              <a:rPr lang="en-US" altLang="zh-CN" dirty="0" err="1"/>
              <a:t>HRegionServer</a:t>
            </a:r>
            <a:r>
              <a:rPr lang="zh-CN" altLang="en-US" dirty="0"/>
              <a:t>节点、</a:t>
            </a:r>
            <a:r>
              <a:rPr lang="en-US" altLang="zh-CN" dirty="0" err="1"/>
              <a:t>ZooKeeper</a:t>
            </a:r>
            <a:r>
              <a:rPr lang="zh-CN" altLang="en-US" dirty="0"/>
              <a:t>集群</a:t>
            </a:r>
            <a:endParaRPr lang="en-US" altLang="zh-CN" dirty="0"/>
          </a:p>
          <a:p>
            <a:pPr lvl="1"/>
            <a:r>
              <a:rPr lang="en-US" altLang="zh-CN" dirty="0"/>
              <a:t>HDFS</a:t>
            </a:r>
            <a:r>
              <a:rPr lang="zh-CN" altLang="en-US" dirty="0"/>
              <a:t>的</a:t>
            </a:r>
            <a:r>
              <a:rPr lang="en-US" altLang="zh-CN" dirty="0" err="1"/>
              <a:t>NameNode</a:t>
            </a:r>
            <a:r>
              <a:rPr lang="zh-CN" altLang="en-US" dirty="0"/>
              <a:t>、</a:t>
            </a:r>
            <a:r>
              <a:rPr lang="en-US" altLang="zh-CN" dirty="0" err="1"/>
              <a:t>DataNode</a:t>
            </a:r>
            <a:r>
              <a:rPr lang="zh-CN" altLang="en-US" dirty="0"/>
              <a:t>等</a:t>
            </a:r>
            <a:endParaRPr lang="en-US" altLang="zh-CN" dirty="0"/>
          </a:p>
          <a:p>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2704347" y="2125266"/>
            <a:ext cx="6384289" cy="3263504"/>
          </a:xfrm>
          <a:prstGeom prst="rect">
            <a:avLst/>
          </a:prstGeom>
        </p:spPr>
      </p:pic>
    </p:spTree>
    <p:extLst>
      <p:ext uri="{BB962C8B-B14F-4D97-AF65-F5344CB8AC3E}">
        <p14:creationId xmlns:p14="http://schemas.microsoft.com/office/powerpoint/2010/main" val="20682191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4"/>
            <a:ext cx="8219843" cy="994172"/>
          </a:xfrm>
        </p:spPr>
        <p:txBody>
          <a:bodyPr>
            <a:normAutofit fontScale="90000"/>
          </a:bodyPr>
          <a:lstStyle/>
          <a:p>
            <a:r>
              <a:rPr lang="en-US" altLang="zh-CN" dirty="0" err="1"/>
              <a:t>HBase</a:t>
            </a:r>
            <a:r>
              <a:rPr lang="en-US" altLang="zh-CN" dirty="0"/>
              <a:t> </a:t>
            </a:r>
            <a:r>
              <a:rPr lang="zh-CN" altLang="en-US" dirty="0"/>
              <a:t>存储架构： </a:t>
            </a:r>
            <a:r>
              <a:rPr lang="en-US" altLang="zh-CN" b="1" dirty="0"/>
              <a:t>Regions </a:t>
            </a:r>
            <a:r>
              <a:rPr lang="zh-CN" altLang="en-US" b="1" dirty="0"/>
              <a:t>和 </a:t>
            </a:r>
            <a:r>
              <a:rPr lang="en-US" altLang="zh-CN" b="1" dirty="0" err="1"/>
              <a:t>HBase</a:t>
            </a:r>
            <a:r>
              <a:rPr lang="en-US" altLang="zh-CN" b="1" dirty="0"/>
              <a:t> Master</a:t>
            </a:r>
            <a:endParaRPr lang="zh-CN" altLang="en-US" dirty="0"/>
          </a:p>
        </p:txBody>
      </p:sp>
      <p:pic>
        <p:nvPicPr>
          <p:cNvPr id="5" name="图片 4"/>
          <p:cNvPicPr>
            <a:picLocks noChangeAspect="1"/>
          </p:cNvPicPr>
          <p:nvPr/>
        </p:nvPicPr>
        <p:blipFill>
          <a:blip r:embed="rId3"/>
          <a:stretch>
            <a:fillRect/>
          </a:stretch>
        </p:blipFill>
        <p:spPr>
          <a:xfrm>
            <a:off x="671164" y="2125266"/>
            <a:ext cx="7844186" cy="3782616"/>
          </a:xfrm>
          <a:prstGeom prst="rect">
            <a:avLst/>
          </a:prstGeom>
        </p:spPr>
      </p:pic>
    </p:spTree>
    <p:extLst>
      <p:ext uri="{BB962C8B-B14F-4D97-AF65-F5344CB8AC3E}">
        <p14:creationId xmlns:p14="http://schemas.microsoft.com/office/powerpoint/2010/main" val="3611417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5378D-001C-44B3-A42E-99D4CD537C84}"/>
              </a:ext>
            </a:extLst>
          </p:cNvPr>
          <p:cNvSpPr>
            <a:spLocks noGrp="1"/>
          </p:cNvSpPr>
          <p:nvPr>
            <p:ph type="title"/>
          </p:nvPr>
        </p:nvSpPr>
        <p:spPr/>
        <p:txBody>
          <a:bodyPr/>
          <a:lstStyle/>
          <a:p>
            <a:r>
              <a:rPr lang="zh-CN" altLang="en-US" dirty="0"/>
              <a:t>大数据概述</a:t>
            </a:r>
          </a:p>
        </p:txBody>
      </p:sp>
      <p:sp>
        <p:nvSpPr>
          <p:cNvPr id="3" name="内容占位符 2">
            <a:extLst>
              <a:ext uri="{FF2B5EF4-FFF2-40B4-BE49-F238E27FC236}">
                <a16:creationId xmlns:a16="http://schemas.microsoft.com/office/drawing/2014/main" id="{4D4881D2-9880-4D74-9570-C206CC245890}"/>
              </a:ext>
            </a:extLst>
          </p:cNvPr>
          <p:cNvSpPr>
            <a:spLocks noGrp="1"/>
          </p:cNvSpPr>
          <p:nvPr>
            <p:ph idx="1"/>
          </p:nvPr>
        </p:nvSpPr>
        <p:spPr/>
        <p:txBody>
          <a:bodyPr/>
          <a:lstStyle/>
          <a:p>
            <a:endParaRPr lang="zh-CN" altLang="en-US" dirty="0"/>
          </a:p>
        </p:txBody>
      </p:sp>
      <p:grpSp>
        <p:nvGrpSpPr>
          <p:cNvPr id="33" name="组合 27">
            <a:extLst>
              <a:ext uri="{FF2B5EF4-FFF2-40B4-BE49-F238E27FC236}">
                <a16:creationId xmlns:a16="http://schemas.microsoft.com/office/drawing/2014/main" id="{B9E26898-30DE-48D4-B6D9-21D113D3CAD5}"/>
              </a:ext>
            </a:extLst>
          </p:cNvPr>
          <p:cNvGrpSpPr/>
          <p:nvPr/>
        </p:nvGrpSpPr>
        <p:grpSpPr>
          <a:xfrm>
            <a:off x="1365250" y="2193925"/>
            <a:ext cx="2754312" cy="2752725"/>
            <a:chOff x="1222375" y="1492250"/>
            <a:chExt cx="2754313" cy="2752725"/>
          </a:xfrm>
        </p:grpSpPr>
        <p:grpSp>
          <p:nvGrpSpPr>
            <p:cNvPr id="34" name="组合 1">
              <a:extLst>
                <a:ext uri="{FF2B5EF4-FFF2-40B4-BE49-F238E27FC236}">
                  <a16:creationId xmlns:a16="http://schemas.microsoft.com/office/drawing/2014/main" id="{EABE6AA9-6FE5-45FD-848C-6AAFBFF9FDEE}"/>
                </a:ext>
              </a:extLst>
            </p:cNvPr>
            <p:cNvGrpSpPr/>
            <p:nvPr/>
          </p:nvGrpSpPr>
          <p:grpSpPr>
            <a:xfrm>
              <a:off x="1222375" y="1492250"/>
              <a:ext cx="2754313" cy="2752725"/>
              <a:chOff x="817310" y="2201172"/>
              <a:chExt cx="3060000" cy="3060000"/>
            </a:xfrm>
          </p:grpSpPr>
          <p:sp>
            <p:nvSpPr>
              <p:cNvPr id="36" name="椭圆 4">
                <a:extLst>
                  <a:ext uri="{FF2B5EF4-FFF2-40B4-BE49-F238E27FC236}">
                    <a16:creationId xmlns:a16="http://schemas.microsoft.com/office/drawing/2014/main" id="{61E5224D-4DEA-42FE-8D67-FD2182258123}"/>
                  </a:ext>
                </a:extLst>
              </p:cNvPr>
              <p:cNvSpPr>
                <a:spLocks noChangeAspect="1"/>
              </p:cNvSpPr>
              <p:nvPr/>
            </p:nvSpPr>
            <p:spPr>
              <a:xfrm>
                <a:off x="817310" y="2201172"/>
                <a:ext cx="3060000" cy="3060000"/>
              </a:xfrm>
              <a:prstGeom prst="ellipse">
                <a:avLst/>
              </a:prstGeom>
              <a:noFill/>
              <a:ln w="76200" cap="flat" cmpd="sng" algn="ctr">
                <a:solidFill>
                  <a:srgbClr val="FFFFFF">
                    <a:lumMod val="65000"/>
                    <a:lumOff val="3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Arial"/>
                </a:endParaRPr>
              </a:p>
            </p:txBody>
          </p:sp>
          <p:sp>
            <p:nvSpPr>
              <p:cNvPr id="37" name="椭圆 5">
                <a:extLst>
                  <a:ext uri="{FF2B5EF4-FFF2-40B4-BE49-F238E27FC236}">
                    <a16:creationId xmlns:a16="http://schemas.microsoft.com/office/drawing/2014/main" id="{F10C885B-E0C9-4B07-BF46-B10E23196D93}"/>
                  </a:ext>
                </a:extLst>
              </p:cNvPr>
              <p:cNvSpPr>
                <a:spLocks noChangeAspect="1"/>
              </p:cNvSpPr>
              <p:nvPr/>
            </p:nvSpPr>
            <p:spPr>
              <a:xfrm>
                <a:off x="1051880" y="2435878"/>
                <a:ext cx="2590860" cy="2590588"/>
              </a:xfrm>
              <a:prstGeom prst="ellipse">
                <a:avLst/>
              </a:prstGeom>
              <a:solidFill>
                <a:srgbClr val="000099">
                  <a:alpha val="25000"/>
                </a:srgbClr>
              </a:solidFill>
              <a:ln w="76200" cap="flat" cmpd="sng" algn="ctr">
                <a:solidFill>
                  <a:srgbClr val="FFFFFF">
                    <a:lumMod val="65000"/>
                    <a:lumOff val="35000"/>
                    <a:alpha val="2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Arial"/>
                </a:endParaRPr>
              </a:p>
            </p:txBody>
          </p:sp>
        </p:grpSp>
        <p:sp>
          <p:nvSpPr>
            <p:cNvPr id="35" name="Rectangle 13">
              <a:extLst>
                <a:ext uri="{FF2B5EF4-FFF2-40B4-BE49-F238E27FC236}">
                  <a16:creationId xmlns:a16="http://schemas.microsoft.com/office/drawing/2014/main" id="{B04BA0F5-0A9E-489B-B72C-2089929F729B}"/>
                </a:ext>
              </a:extLst>
            </p:cNvPr>
            <p:cNvSpPr>
              <a:spLocks noChangeArrowheads="1"/>
            </p:cNvSpPr>
            <p:nvPr/>
          </p:nvSpPr>
          <p:spPr bwMode="auto">
            <a:xfrm>
              <a:off x="1735435" y="2652956"/>
              <a:ext cx="1728193" cy="400110"/>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什么是</a:t>
              </a:r>
              <a:r>
                <a:rPr kumimoji="0" lang="zh-CN" altLang="en-US" sz="2000" b="1"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大数据</a:t>
              </a:r>
            </a:p>
          </p:txBody>
        </p:sp>
      </p:grpSp>
      <p:sp>
        <p:nvSpPr>
          <p:cNvPr id="38" name="矩形 6">
            <a:extLst>
              <a:ext uri="{FF2B5EF4-FFF2-40B4-BE49-F238E27FC236}">
                <a16:creationId xmlns:a16="http://schemas.microsoft.com/office/drawing/2014/main" id="{3B72A135-6078-4F39-BDC2-7ACB7B49E7C7}"/>
              </a:ext>
            </a:extLst>
          </p:cNvPr>
          <p:cNvSpPr/>
          <p:nvPr/>
        </p:nvSpPr>
        <p:spPr>
          <a:xfrm>
            <a:off x="3692525" y="2209800"/>
            <a:ext cx="4371975" cy="388938"/>
          </a:xfrm>
          <a:prstGeom prst="rect">
            <a:avLst/>
          </a:prstGeom>
          <a:solidFill>
            <a:srgbClr val="008CD6"/>
          </a:solidFill>
          <a:ln w="12700">
            <a:solidFill>
              <a:srgbClr val="000099"/>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charset="-122"/>
            </a:endParaRPr>
          </a:p>
        </p:txBody>
      </p:sp>
      <p:grpSp>
        <p:nvGrpSpPr>
          <p:cNvPr id="39" name="组合 32">
            <a:extLst>
              <a:ext uri="{FF2B5EF4-FFF2-40B4-BE49-F238E27FC236}">
                <a16:creationId xmlns:a16="http://schemas.microsoft.com/office/drawing/2014/main" id="{665BDEA7-EE81-4436-BEBC-B9DDBE2CDA86}"/>
              </a:ext>
            </a:extLst>
          </p:cNvPr>
          <p:cNvGrpSpPr/>
          <p:nvPr/>
        </p:nvGrpSpPr>
        <p:grpSpPr>
          <a:xfrm>
            <a:off x="4335462" y="3376612"/>
            <a:ext cx="3729038" cy="388938"/>
            <a:chOff x="4192588" y="2674938"/>
            <a:chExt cx="3729037" cy="388937"/>
          </a:xfrm>
          <a:solidFill>
            <a:schemeClr val="accent1">
              <a:lumMod val="20000"/>
              <a:lumOff val="80000"/>
            </a:schemeClr>
          </a:solidFill>
        </p:grpSpPr>
        <p:sp>
          <p:nvSpPr>
            <p:cNvPr id="40" name="矩形 11">
              <a:extLst>
                <a:ext uri="{FF2B5EF4-FFF2-40B4-BE49-F238E27FC236}">
                  <a16:creationId xmlns:a16="http://schemas.microsoft.com/office/drawing/2014/main" id="{C5A6D3B5-4502-4FB3-84E9-61C207ED97FA}"/>
                </a:ext>
              </a:extLst>
            </p:cNvPr>
            <p:cNvSpPr/>
            <p:nvPr/>
          </p:nvSpPr>
          <p:spPr>
            <a:xfrm>
              <a:off x="4192588" y="2674938"/>
              <a:ext cx="3729037"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1" name="TextBox 146">
              <a:extLst>
                <a:ext uri="{FF2B5EF4-FFF2-40B4-BE49-F238E27FC236}">
                  <a16:creationId xmlns:a16="http://schemas.microsoft.com/office/drawing/2014/main" id="{9AEEE592-EC44-4DE3-8600-AEEE239D803F}"/>
                </a:ext>
              </a:extLst>
            </p:cNvPr>
            <p:cNvSpPr/>
            <p:nvPr/>
          </p:nvSpPr>
          <p:spPr>
            <a:xfrm>
              <a:off x="4448175" y="2730500"/>
              <a:ext cx="2645830" cy="307777"/>
            </a:xfrm>
            <a:prstGeom prst="rect">
              <a:avLst/>
            </a:prstGeom>
            <a:grp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srgbClr val="000099"/>
                </a:solidFill>
                <a:effectLst/>
                <a:uLnTx/>
                <a:uFillTx/>
                <a:latin typeface="微软雅黑" panose="020B0503020204020204" charset="-122"/>
                <a:ea typeface="微软雅黑" panose="020B0503020204020204" charset="-122"/>
              </a:endParaRPr>
            </a:p>
          </p:txBody>
        </p:sp>
      </p:grpSp>
      <p:grpSp>
        <p:nvGrpSpPr>
          <p:cNvPr id="42" name="组合 33">
            <a:extLst>
              <a:ext uri="{FF2B5EF4-FFF2-40B4-BE49-F238E27FC236}">
                <a16:creationId xmlns:a16="http://schemas.microsoft.com/office/drawing/2014/main" id="{017AF55A-F421-4DED-A73F-BC070BC72871}"/>
              </a:ext>
            </a:extLst>
          </p:cNvPr>
          <p:cNvGrpSpPr/>
          <p:nvPr/>
        </p:nvGrpSpPr>
        <p:grpSpPr>
          <a:xfrm>
            <a:off x="3692525" y="4551362"/>
            <a:ext cx="4371975" cy="388938"/>
            <a:chOff x="3549650" y="3849688"/>
            <a:chExt cx="4371975" cy="388937"/>
          </a:xfrm>
          <a:solidFill>
            <a:schemeClr val="accent5">
              <a:lumMod val="40000"/>
              <a:lumOff val="60000"/>
            </a:schemeClr>
          </a:solidFill>
        </p:grpSpPr>
        <p:sp>
          <p:nvSpPr>
            <p:cNvPr id="43" name="矩形 15">
              <a:extLst>
                <a:ext uri="{FF2B5EF4-FFF2-40B4-BE49-F238E27FC236}">
                  <a16:creationId xmlns:a16="http://schemas.microsoft.com/office/drawing/2014/main" id="{2831F14E-B81C-4970-9957-A2F3C844707E}"/>
                </a:ext>
              </a:extLst>
            </p:cNvPr>
            <p:cNvSpPr/>
            <p:nvPr/>
          </p:nvSpPr>
          <p:spPr>
            <a:xfrm>
              <a:off x="3549650" y="3849688"/>
              <a:ext cx="4371975"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4" name="TextBox 146">
              <a:extLst>
                <a:ext uri="{FF2B5EF4-FFF2-40B4-BE49-F238E27FC236}">
                  <a16:creationId xmlns:a16="http://schemas.microsoft.com/office/drawing/2014/main" id="{FB0E46EB-0A3B-48D1-93D5-02D9F679BA8C}"/>
                </a:ext>
              </a:extLst>
            </p:cNvPr>
            <p:cNvSpPr/>
            <p:nvPr/>
          </p:nvSpPr>
          <p:spPr>
            <a:xfrm>
              <a:off x="3743325" y="3905250"/>
              <a:ext cx="2414576" cy="307777"/>
            </a:xfrm>
            <a:prstGeom prst="rect">
              <a:avLst/>
            </a:prstGeom>
            <a:grp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大数据的构成</a:t>
              </a:r>
            </a:p>
          </p:txBody>
        </p:sp>
      </p:grpSp>
      <p:grpSp>
        <p:nvGrpSpPr>
          <p:cNvPr id="45" name="组合 28">
            <a:extLst>
              <a:ext uri="{FF2B5EF4-FFF2-40B4-BE49-F238E27FC236}">
                <a16:creationId xmlns:a16="http://schemas.microsoft.com/office/drawing/2014/main" id="{26EE9B00-8FE3-4706-976B-8950B1246BF9}"/>
              </a:ext>
            </a:extLst>
          </p:cNvPr>
          <p:cNvGrpSpPr/>
          <p:nvPr/>
        </p:nvGrpSpPr>
        <p:grpSpPr>
          <a:xfrm>
            <a:off x="3016250" y="2033588"/>
            <a:ext cx="747712" cy="741362"/>
            <a:chOff x="2873375" y="1331913"/>
            <a:chExt cx="747713" cy="741362"/>
          </a:xfrm>
        </p:grpSpPr>
        <p:grpSp>
          <p:nvGrpSpPr>
            <p:cNvPr id="46" name="组合 10">
              <a:extLst>
                <a:ext uri="{FF2B5EF4-FFF2-40B4-BE49-F238E27FC236}">
                  <a16:creationId xmlns:a16="http://schemas.microsoft.com/office/drawing/2014/main" id="{7FE39423-3FD1-4BF9-8A85-031453E44B85}"/>
                </a:ext>
              </a:extLst>
            </p:cNvPr>
            <p:cNvGrpSpPr/>
            <p:nvPr/>
          </p:nvGrpSpPr>
          <p:grpSpPr>
            <a:xfrm>
              <a:off x="2876550" y="1331913"/>
              <a:ext cx="741363" cy="741362"/>
              <a:chOff x="1026678" y="2401342"/>
              <a:chExt cx="823237" cy="823237"/>
            </a:xfrm>
          </p:grpSpPr>
          <p:sp>
            <p:nvSpPr>
              <p:cNvPr id="48" name="椭圆 11">
                <a:extLst>
                  <a:ext uri="{FF2B5EF4-FFF2-40B4-BE49-F238E27FC236}">
                    <a16:creationId xmlns:a16="http://schemas.microsoft.com/office/drawing/2014/main" id="{CECEC001-F929-40B7-A3B0-905662BCF9EB}"/>
                  </a:ext>
                </a:extLst>
              </p:cNvPr>
              <p:cNvSpPr/>
              <p:nvPr/>
            </p:nvSpPr>
            <p:spPr>
              <a:xfrm>
                <a:off x="1026678" y="2401342"/>
                <a:ext cx="823237" cy="823237"/>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9" name="椭圆 12">
                <a:extLst>
                  <a:ext uri="{FF2B5EF4-FFF2-40B4-BE49-F238E27FC236}">
                    <a16:creationId xmlns:a16="http://schemas.microsoft.com/office/drawing/2014/main" id="{3B800146-99B1-4AD1-B0C4-94266F1F3822}"/>
                  </a:ext>
                </a:extLst>
              </p:cNvPr>
              <p:cNvSpPr/>
              <p:nvPr/>
            </p:nvSpPr>
            <p:spPr>
              <a:xfrm>
                <a:off x="1078298" y="2452963"/>
                <a:ext cx="720000" cy="720000"/>
              </a:xfrm>
              <a:prstGeom prst="ellipse">
                <a:avLst/>
              </a:prstGeom>
              <a:solidFill>
                <a:srgbClr val="008CD6"/>
              </a:solidFill>
              <a:ln w="12700">
                <a:solidFill>
                  <a:srgbClr val="1E8FB2"/>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47" name="Rectangle 13">
              <a:extLst>
                <a:ext uri="{FF2B5EF4-FFF2-40B4-BE49-F238E27FC236}">
                  <a16:creationId xmlns:a16="http://schemas.microsoft.com/office/drawing/2014/main" id="{D1A77ED7-FDF7-459E-ACD7-72984B726A5C}"/>
                </a:ext>
              </a:extLst>
            </p:cNvPr>
            <p:cNvSpPr/>
            <p:nvPr/>
          </p:nvSpPr>
          <p:spPr>
            <a:xfrm>
              <a:off x="2873375" y="1503363"/>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1</a:t>
              </a:r>
            </a:p>
          </p:txBody>
        </p:sp>
      </p:grpSp>
      <p:grpSp>
        <p:nvGrpSpPr>
          <p:cNvPr id="50" name="组合 29">
            <a:extLst>
              <a:ext uri="{FF2B5EF4-FFF2-40B4-BE49-F238E27FC236}">
                <a16:creationId xmlns:a16="http://schemas.microsoft.com/office/drawing/2014/main" id="{0B73340E-63C3-4037-9345-0795FFC8EB7D}"/>
              </a:ext>
            </a:extLst>
          </p:cNvPr>
          <p:cNvGrpSpPr/>
          <p:nvPr/>
        </p:nvGrpSpPr>
        <p:grpSpPr>
          <a:xfrm>
            <a:off x="3724275" y="3200400"/>
            <a:ext cx="747712" cy="739775"/>
            <a:chOff x="3581400" y="2498725"/>
            <a:chExt cx="747713" cy="739775"/>
          </a:xfrm>
        </p:grpSpPr>
        <p:grpSp>
          <p:nvGrpSpPr>
            <p:cNvPr id="51" name="组合 7">
              <a:extLst>
                <a:ext uri="{FF2B5EF4-FFF2-40B4-BE49-F238E27FC236}">
                  <a16:creationId xmlns:a16="http://schemas.microsoft.com/office/drawing/2014/main" id="{F7C00393-3443-4035-BF7D-9900A94C39C6}"/>
                </a:ext>
              </a:extLst>
            </p:cNvPr>
            <p:cNvGrpSpPr/>
            <p:nvPr/>
          </p:nvGrpSpPr>
          <p:grpSpPr>
            <a:xfrm>
              <a:off x="3584575" y="2498725"/>
              <a:ext cx="739775" cy="739775"/>
              <a:chOff x="4396580" y="2306605"/>
              <a:chExt cx="822211" cy="822211"/>
            </a:xfrm>
          </p:grpSpPr>
          <p:sp>
            <p:nvSpPr>
              <p:cNvPr id="53" name="椭圆 8">
                <a:extLst>
                  <a:ext uri="{FF2B5EF4-FFF2-40B4-BE49-F238E27FC236}">
                    <a16:creationId xmlns:a16="http://schemas.microsoft.com/office/drawing/2014/main" id="{CF551CD2-789B-4B1E-B4E5-5365B51A49D9}"/>
                  </a:ext>
                </a:extLst>
              </p:cNvPr>
              <p:cNvSpPr/>
              <p:nvPr/>
            </p:nvSpPr>
            <p:spPr>
              <a:xfrm>
                <a:off x="4396580" y="2306605"/>
                <a:ext cx="822211" cy="822211"/>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54" name="椭圆 27">
                <a:extLst>
                  <a:ext uri="{FF2B5EF4-FFF2-40B4-BE49-F238E27FC236}">
                    <a16:creationId xmlns:a16="http://schemas.microsoft.com/office/drawing/2014/main" id="{6EA8F651-0B8B-4CA7-9F74-43A5265C2F4B}"/>
                  </a:ext>
                </a:extLst>
              </p:cNvPr>
              <p:cNvSpPr>
                <a:spLocks noChangeAspect="1"/>
              </p:cNvSpPr>
              <p:nvPr/>
            </p:nvSpPr>
            <p:spPr>
              <a:xfrm>
                <a:off x="4447747" y="2357773"/>
                <a:ext cx="719877" cy="719876"/>
              </a:xfrm>
              <a:prstGeom prst="ellipse">
                <a:avLst/>
              </a:prstGeom>
              <a:solidFill>
                <a:srgbClr val="FF0000">
                  <a:alpha val="80000"/>
                </a:srgbClr>
              </a:solidFill>
              <a:ln w="12700" algn="ctr">
                <a:solidFill>
                  <a:srgbClr val="000099">
                    <a:lumMod val="50000"/>
                  </a:srgbClr>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52" name="Rectangle 13">
              <a:extLst>
                <a:ext uri="{FF2B5EF4-FFF2-40B4-BE49-F238E27FC236}">
                  <a16:creationId xmlns:a16="http://schemas.microsoft.com/office/drawing/2014/main" id="{BFA1ACB6-F568-4BF6-82CB-6CC674C3A3E2}"/>
                </a:ext>
              </a:extLst>
            </p:cNvPr>
            <p:cNvSpPr/>
            <p:nvPr/>
          </p:nvSpPr>
          <p:spPr>
            <a:xfrm>
              <a:off x="3581400" y="266858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2</a:t>
              </a:r>
            </a:p>
          </p:txBody>
        </p:sp>
      </p:grpSp>
      <p:grpSp>
        <p:nvGrpSpPr>
          <p:cNvPr id="55" name="组合 30">
            <a:extLst>
              <a:ext uri="{FF2B5EF4-FFF2-40B4-BE49-F238E27FC236}">
                <a16:creationId xmlns:a16="http://schemas.microsoft.com/office/drawing/2014/main" id="{8A7A5165-BD8B-4B91-A3F7-8F4DE29AABDA}"/>
              </a:ext>
            </a:extLst>
          </p:cNvPr>
          <p:cNvGrpSpPr/>
          <p:nvPr/>
        </p:nvGrpSpPr>
        <p:grpSpPr>
          <a:xfrm>
            <a:off x="3016250" y="4375150"/>
            <a:ext cx="747712" cy="739775"/>
            <a:chOff x="2873375" y="3673475"/>
            <a:chExt cx="747713" cy="739775"/>
          </a:xfrm>
        </p:grpSpPr>
        <p:grpSp>
          <p:nvGrpSpPr>
            <p:cNvPr id="56" name="组合 13">
              <a:extLst>
                <a:ext uri="{FF2B5EF4-FFF2-40B4-BE49-F238E27FC236}">
                  <a16:creationId xmlns:a16="http://schemas.microsoft.com/office/drawing/2014/main" id="{0D37B6F3-F1A3-4AD0-83BB-3BB4A174AFD8}"/>
                </a:ext>
              </a:extLst>
            </p:cNvPr>
            <p:cNvGrpSpPr/>
            <p:nvPr/>
          </p:nvGrpSpPr>
          <p:grpSpPr>
            <a:xfrm>
              <a:off x="2878138" y="3673475"/>
              <a:ext cx="739775" cy="739775"/>
              <a:chOff x="4396507" y="3324383"/>
              <a:chExt cx="822355" cy="822355"/>
            </a:xfrm>
          </p:grpSpPr>
          <p:sp>
            <p:nvSpPr>
              <p:cNvPr id="58" name="椭圆 14">
                <a:extLst>
                  <a:ext uri="{FF2B5EF4-FFF2-40B4-BE49-F238E27FC236}">
                    <a16:creationId xmlns:a16="http://schemas.microsoft.com/office/drawing/2014/main" id="{5D160DFE-1D2C-4892-A66C-A443A5076FD0}"/>
                  </a:ext>
                </a:extLst>
              </p:cNvPr>
              <p:cNvSpPr/>
              <p:nvPr/>
            </p:nvSpPr>
            <p:spPr>
              <a:xfrm>
                <a:off x="4396507" y="3324383"/>
                <a:ext cx="822355" cy="822355"/>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59" name="椭圆 32">
                <a:extLst>
                  <a:ext uri="{FF2B5EF4-FFF2-40B4-BE49-F238E27FC236}">
                    <a16:creationId xmlns:a16="http://schemas.microsoft.com/office/drawing/2014/main" id="{B775D328-5DF5-42C9-8478-C8A6C5CE771D}"/>
                  </a:ext>
                </a:extLst>
              </p:cNvPr>
              <p:cNvSpPr>
                <a:spLocks noChangeAspect="1"/>
              </p:cNvSpPr>
              <p:nvPr/>
            </p:nvSpPr>
            <p:spPr>
              <a:xfrm>
                <a:off x="4447683" y="3375560"/>
                <a:ext cx="720003" cy="720002"/>
              </a:xfrm>
              <a:prstGeom prst="ellipse">
                <a:avLst/>
              </a:prstGeom>
              <a:solidFill>
                <a:srgbClr val="FFFFFF">
                  <a:lumMod val="65000"/>
                  <a:lumOff val="35000"/>
                  <a:alpha val="80000"/>
                </a:srgbClr>
              </a:solidFill>
              <a:ln w="12700" algn="ctr">
                <a:solidFill>
                  <a:srgbClr val="FFFFFF">
                    <a:lumMod val="65000"/>
                    <a:lumOff val="35000"/>
                  </a:srgbClr>
                </a:solidFill>
                <a:miter lim="800000"/>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57" name="Rectangle 13">
              <a:extLst>
                <a:ext uri="{FF2B5EF4-FFF2-40B4-BE49-F238E27FC236}">
                  <a16:creationId xmlns:a16="http://schemas.microsoft.com/office/drawing/2014/main" id="{C29AA8C8-C6D7-430F-AC1E-8F3D3F1B6B66}"/>
                </a:ext>
              </a:extLst>
            </p:cNvPr>
            <p:cNvSpPr/>
            <p:nvPr/>
          </p:nvSpPr>
          <p:spPr>
            <a:xfrm>
              <a:off x="2873375" y="384333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3</a:t>
              </a:r>
            </a:p>
          </p:txBody>
        </p:sp>
      </p:grpSp>
      <p:sp>
        <p:nvSpPr>
          <p:cNvPr id="60" name="矩形 39">
            <a:extLst>
              <a:ext uri="{FF2B5EF4-FFF2-40B4-BE49-F238E27FC236}">
                <a16:creationId xmlns:a16="http://schemas.microsoft.com/office/drawing/2014/main" id="{C6CCB59E-7237-422E-9F8D-2B97BBA7AEB5}"/>
              </a:ext>
            </a:extLst>
          </p:cNvPr>
          <p:cNvSpPr/>
          <p:nvPr/>
        </p:nvSpPr>
        <p:spPr>
          <a:xfrm>
            <a:off x="4552950" y="3427412"/>
            <a:ext cx="1831617" cy="305105"/>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kern="0" dirty="0">
                <a:solidFill>
                  <a:srgbClr val="000000"/>
                </a:solidFill>
                <a:latin typeface="微软雅黑" panose="020B0503020204020204" charset="-122"/>
                <a:ea typeface="微软雅黑" panose="020B0503020204020204" charset="-122"/>
              </a:rPr>
              <a:t>大数据得“4V”特征</a:t>
            </a:r>
          </a:p>
        </p:txBody>
      </p:sp>
      <p:sp>
        <p:nvSpPr>
          <p:cNvPr id="61" name="矩形 40">
            <a:extLst>
              <a:ext uri="{FF2B5EF4-FFF2-40B4-BE49-F238E27FC236}">
                <a16:creationId xmlns:a16="http://schemas.microsoft.com/office/drawing/2014/main" id="{F567AE50-7791-47D5-8EEE-E5E9C125B705}"/>
              </a:ext>
            </a:extLst>
          </p:cNvPr>
          <p:cNvSpPr/>
          <p:nvPr/>
        </p:nvSpPr>
        <p:spPr>
          <a:xfrm>
            <a:off x="3895725" y="2236788"/>
            <a:ext cx="1441420" cy="307777"/>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kern="0" dirty="0">
                <a:solidFill>
                  <a:srgbClr val="000000"/>
                </a:solidFill>
                <a:latin typeface="微软雅黑" panose="020B0503020204020204" charset="-122"/>
                <a:ea typeface="微软雅黑" panose="020B0503020204020204" charset="-122"/>
              </a:rPr>
              <a:t>大数据时代背景</a:t>
            </a:r>
          </a:p>
        </p:txBody>
      </p:sp>
    </p:spTree>
    <p:extLst>
      <p:ext uri="{BB962C8B-B14F-4D97-AF65-F5344CB8AC3E}">
        <p14:creationId xmlns:p14="http://schemas.microsoft.com/office/powerpoint/2010/main" val="62863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additive="base">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ppt_w</p:attrName>
                                        </p:attrNameLst>
                                      </p:cBhvr>
                                      <p:tavLst>
                                        <p:tav tm="0">
                                          <p:val>
                                            <p:strVal val="#ppt_w+.3"/>
                                          </p:val>
                                        </p:tav>
                                        <p:tav tm="100000">
                                          <p:val>
                                            <p:strVal val="#ppt_w"/>
                                          </p:val>
                                        </p:tav>
                                      </p:tavLst>
                                    </p:anim>
                                    <p:anim calcmode="lin" valueType="num">
                                      <p:cBhvr additive="base">
                                        <p:cTn id="8" dur="1000" fill="hold"/>
                                        <p:tgtEl>
                                          <p:spTgt spid="33"/>
                                        </p:tgtEl>
                                        <p:attrNameLst>
                                          <p:attrName>ppt_h</p:attrName>
                                        </p:attrNameLst>
                                      </p:cBhvr>
                                      <p:tavLst>
                                        <p:tav tm="0">
                                          <p:val>
                                            <p:strVal val="#ppt_h"/>
                                          </p:val>
                                        </p:tav>
                                        <p:tav tm="100000">
                                          <p:val>
                                            <p:strVal val="#ppt_h"/>
                                          </p:val>
                                        </p:tav>
                                      </p:tavLst>
                                    </p:anim>
                                    <p:animEffect transition="in" filter="fade">
                                      <p:cBhvr additive="base">
                                        <p:cTn id="9" dur="1000"/>
                                        <p:tgtEl>
                                          <p:spTgt spid="33"/>
                                        </p:tgtEl>
                                      </p:cBhvr>
                                    </p:animEffect>
                                  </p:childTnLst>
                                </p:cTn>
                              </p:par>
                            </p:childTnLst>
                          </p:cTn>
                        </p:par>
                        <p:par>
                          <p:cTn id="10" fill="hold">
                            <p:stCondLst>
                              <p:cond delay="1000"/>
                            </p:stCondLst>
                            <p:childTnLst>
                              <p:par>
                                <p:cTn id="11" presetID="15" presetClass="entr" presetSubtype="0" fill="hold" nodeType="afterEffect">
                                  <p:childTnLst>
                                    <p:set>
                                      <p:cBhvr additive="base">
                                        <p:cTn id="12" dur="1" fill="hold">
                                          <p:stCondLst>
                                            <p:cond delay="0"/>
                                          </p:stCondLst>
                                        </p:cTn>
                                        <p:tgtEl>
                                          <p:spTgt spid="45"/>
                                        </p:tgtEl>
                                        <p:attrNameLst>
                                          <p:attrName>style.visibility</p:attrName>
                                        </p:attrNameLst>
                                      </p:cBhvr>
                                      <p:to>
                                        <p:strVal val="visible"/>
                                      </p:to>
                                    </p:set>
                                    <p:anim calcmode="lin" valueType="num">
                                      <p:cBhvr additive="base">
                                        <p:cTn id="13" dur="1000" fill="hold"/>
                                        <p:tgtEl>
                                          <p:spTgt spid="45"/>
                                        </p:tgtEl>
                                        <p:attrNameLst>
                                          <p:attrName>ppt_w</p:attrName>
                                        </p:attrNameLst>
                                      </p:cBhvr>
                                      <p:tavLst>
                                        <p:tav tm="0">
                                          <p:val>
                                            <p:fltVal val="0"/>
                                          </p:val>
                                        </p:tav>
                                        <p:tav tm="100000">
                                          <p:val>
                                            <p:strVal val="#ppt_w"/>
                                          </p:val>
                                        </p:tav>
                                      </p:tavLst>
                                    </p:anim>
                                    <p:anim calcmode="lin" valueType="num">
                                      <p:cBhvr additive="base">
                                        <p:cTn id="14" dur="1000" fill="hold"/>
                                        <p:tgtEl>
                                          <p:spTgt spid="45"/>
                                        </p:tgtEl>
                                        <p:attrNameLst>
                                          <p:attrName>ppt_h</p:attrName>
                                        </p:attrNameLst>
                                      </p:cBhvr>
                                      <p:tavLst>
                                        <p:tav tm="0">
                                          <p:val>
                                            <p:fltVal val="0"/>
                                          </p:val>
                                        </p:tav>
                                        <p:tav tm="100000">
                                          <p:val>
                                            <p:strVal val="#ppt_h"/>
                                          </p:val>
                                        </p:tav>
                                      </p:tavLst>
                                    </p:anim>
                                    <p:anim calcmode="lin" valueType="num">
                                      <p:cBhvr additive="base">
                                        <p:cTn id="15" dur="1000" fill="hold"/>
                                        <p:tgtEl>
                                          <p:spTgt spid="45"/>
                                        </p:tgtEl>
                                        <p:attrNameLst>
                                          <p:attrName>ppt_x</p:attrName>
                                        </p:attrNameLst>
                                      </p:cBhvr>
                                      <p:tavLst>
                                        <p:tav tm="0" fmla="#ppt_x+(cos(-2*pi*(1-$))*-#ppt_x-sin(-2*pi*(1-$))*(1-#ppt_y))*(1-$)">
                                          <p:val>
                                            <p:fltVal val="0"/>
                                          </p:val>
                                        </p:tav>
                                        <p:tav tm="100000">
                                          <p:val>
                                            <p:fltVal val="1"/>
                                          </p:val>
                                        </p:tav>
                                      </p:tavLst>
                                    </p:anim>
                                    <p:anim calcmode="lin" valueType="num">
                                      <p:cBhvr additive="base">
                                        <p:cTn id="16" dur="1000" fill="hold"/>
                                        <p:tgtEl>
                                          <p:spTgt spid="4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childTnLst>
                                    <p:set>
                                      <p:cBhvr additive="base">
                                        <p:cTn id="18" dur="1" fill="hold">
                                          <p:stCondLst>
                                            <p:cond delay="0"/>
                                          </p:stCondLst>
                                        </p:cTn>
                                        <p:tgtEl>
                                          <p:spTgt spid="50"/>
                                        </p:tgtEl>
                                        <p:attrNameLst>
                                          <p:attrName>style.visibility</p:attrName>
                                        </p:attrNameLst>
                                      </p:cBhvr>
                                      <p:to>
                                        <p:strVal val="visible"/>
                                      </p:to>
                                    </p:set>
                                    <p:anim calcmode="lin" valueType="num">
                                      <p:cBhvr additive="base">
                                        <p:cTn id="19" dur="1000" fill="hold"/>
                                        <p:tgtEl>
                                          <p:spTgt spid="50"/>
                                        </p:tgtEl>
                                        <p:attrNameLst>
                                          <p:attrName>ppt_w</p:attrName>
                                        </p:attrNameLst>
                                      </p:cBhvr>
                                      <p:tavLst>
                                        <p:tav tm="0">
                                          <p:val>
                                            <p:fltVal val="0"/>
                                          </p:val>
                                        </p:tav>
                                        <p:tav tm="100000">
                                          <p:val>
                                            <p:strVal val="#ppt_w"/>
                                          </p:val>
                                        </p:tav>
                                      </p:tavLst>
                                    </p:anim>
                                    <p:anim calcmode="lin" valueType="num">
                                      <p:cBhvr additive="base">
                                        <p:cTn id="20" dur="1000" fill="hold"/>
                                        <p:tgtEl>
                                          <p:spTgt spid="50"/>
                                        </p:tgtEl>
                                        <p:attrNameLst>
                                          <p:attrName>ppt_h</p:attrName>
                                        </p:attrNameLst>
                                      </p:cBhvr>
                                      <p:tavLst>
                                        <p:tav tm="0">
                                          <p:val>
                                            <p:fltVal val="0"/>
                                          </p:val>
                                        </p:tav>
                                        <p:tav tm="100000">
                                          <p:val>
                                            <p:strVal val="#ppt_h"/>
                                          </p:val>
                                        </p:tav>
                                      </p:tavLst>
                                    </p:anim>
                                    <p:anim calcmode="lin" valueType="num">
                                      <p:cBhvr additive="base">
                                        <p:cTn id="21" dur="1000" fill="hold"/>
                                        <p:tgtEl>
                                          <p:spTgt spid="50"/>
                                        </p:tgtEl>
                                        <p:attrNameLst>
                                          <p:attrName>ppt_x</p:attrName>
                                        </p:attrNameLst>
                                      </p:cBhvr>
                                      <p:tavLst>
                                        <p:tav tm="0" fmla="#ppt_x+(cos(-2*pi*(1-$))*-#ppt_x-sin(-2*pi*(1-$))*(1-#ppt_y))*(1-$)">
                                          <p:val>
                                            <p:fltVal val="0"/>
                                          </p:val>
                                        </p:tav>
                                        <p:tav tm="100000">
                                          <p:val>
                                            <p:fltVal val="1"/>
                                          </p:val>
                                        </p:tav>
                                      </p:tavLst>
                                    </p:anim>
                                    <p:anim calcmode="lin" valueType="num">
                                      <p:cBhvr additive="base">
                                        <p:cTn id="22" dur="1000" fill="hold"/>
                                        <p:tgtEl>
                                          <p:spTgt spid="5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childTnLst>
                                    <p:set>
                                      <p:cBhvr additive="base">
                                        <p:cTn id="24" dur="1" fill="hold">
                                          <p:stCondLst>
                                            <p:cond delay="0"/>
                                          </p:stCondLst>
                                        </p:cTn>
                                        <p:tgtEl>
                                          <p:spTgt spid="55"/>
                                        </p:tgtEl>
                                        <p:attrNameLst>
                                          <p:attrName>style.visibility</p:attrName>
                                        </p:attrNameLst>
                                      </p:cBhvr>
                                      <p:to>
                                        <p:strVal val="visible"/>
                                      </p:to>
                                    </p:set>
                                    <p:anim calcmode="lin" valueType="num">
                                      <p:cBhvr additive="base">
                                        <p:cTn id="25" dur="1000" fill="hold"/>
                                        <p:tgtEl>
                                          <p:spTgt spid="55"/>
                                        </p:tgtEl>
                                        <p:attrNameLst>
                                          <p:attrName>ppt_w</p:attrName>
                                        </p:attrNameLst>
                                      </p:cBhvr>
                                      <p:tavLst>
                                        <p:tav tm="0">
                                          <p:val>
                                            <p:fltVal val="0"/>
                                          </p:val>
                                        </p:tav>
                                        <p:tav tm="100000">
                                          <p:val>
                                            <p:strVal val="#ppt_w"/>
                                          </p:val>
                                        </p:tav>
                                      </p:tavLst>
                                    </p:anim>
                                    <p:anim calcmode="lin" valueType="num">
                                      <p:cBhvr additive="base">
                                        <p:cTn id="26" dur="1000" fill="hold"/>
                                        <p:tgtEl>
                                          <p:spTgt spid="55"/>
                                        </p:tgtEl>
                                        <p:attrNameLst>
                                          <p:attrName>ppt_h</p:attrName>
                                        </p:attrNameLst>
                                      </p:cBhvr>
                                      <p:tavLst>
                                        <p:tav tm="0">
                                          <p:val>
                                            <p:fltVal val="0"/>
                                          </p:val>
                                        </p:tav>
                                        <p:tav tm="100000">
                                          <p:val>
                                            <p:strVal val="#ppt_h"/>
                                          </p:val>
                                        </p:tav>
                                      </p:tavLst>
                                    </p:anim>
                                    <p:anim calcmode="lin" valueType="num">
                                      <p:cBhvr additive="base">
                                        <p:cTn id="27" dur="1000" fill="hold"/>
                                        <p:tgtEl>
                                          <p:spTgt spid="55"/>
                                        </p:tgtEl>
                                        <p:attrNameLst>
                                          <p:attrName>ppt_x</p:attrName>
                                        </p:attrNameLst>
                                      </p:cBhvr>
                                      <p:tavLst>
                                        <p:tav tm="0" fmla="#ppt_x+(cos(-2*pi*(1-$))*-#ppt_x-sin(-2*pi*(1-$))*(1-#ppt_y))*(1-$)">
                                          <p:val>
                                            <p:fltVal val="0"/>
                                          </p:val>
                                        </p:tav>
                                        <p:tav tm="100000">
                                          <p:val>
                                            <p:fltVal val="1"/>
                                          </p:val>
                                        </p:tav>
                                      </p:tavLst>
                                    </p:anim>
                                    <p:anim calcmode="lin" valueType="num">
                                      <p:cBhvr additive="base">
                                        <p:cTn id="28" dur="1000" fill="hold"/>
                                        <p:tgtEl>
                                          <p:spTgt spid="55"/>
                                        </p:tgtEl>
                                        <p:attrNameLst>
                                          <p:attrName>ppt_y</p:attrName>
                                        </p:attrNameLst>
                                      </p:cBhvr>
                                      <p:tavLst>
                                        <p:tav tm="0" fmla="#ppt_y+(sin(-2*pi*(1-$))*-#ppt_x+cos(-2*pi*(1-$))*(1-#ppt_y))*(1-$)">
                                          <p:val>
                                            <p:fltVal val="0"/>
                                          </p:val>
                                        </p:tav>
                                        <p:tav tm="100000">
                                          <p:val>
                                            <p:fltVal val="1"/>
                                          </p:val>
                                        </p:tav>
                                      </p:tavLst>
                                    </p:anim>
                                  </p:childTnLst>
                                </p:cTn>
                              </p:par>
                              <p:par>
                                <p:cTn id="29" presetID="22" presetClass="entr" presetSubtype="8" fill="hold" nodeType="withEffect">
                                  <p:childTnLst>
                                    <p:set>
                                      <p:cBhvr additive="base">
                                        <p:cTn id="30" dur="1" fill="hold">
                                          <p:stCondLst>
                                            <p:cond delay="0"/>
                                          </p:stCondLst>
                                        </p:cTn>
                                        <p:tgtEl>
                                          <p:spTgt spid="39"/>
                                        </p:tgtEl>
                                        <p:attrNameLst>
                                          <p:attrName>style.visibility</p:attrName>
                                        </p:attrNameLst>
                                      </p:cBhvr>
                                      <p:to>
                                        <p:strVal val="visible"/>
                                      </p:to>
                                    </p:set>
                                    <p:animEffect transition="in" filter="wipe(left)">
                                      <p:cBhvr additive="base">
                                        <p:cTn id="31" dur="500"/>
                                        <p:tgtEl>
                                          <p:spTgt spid="39"/>
                                        </p:tgtEl>
                                      </p:cBhvr>
                                    </p:animEffect>
                                  </p:childTnLst>
                                </p:cTn>
                              </p:par>
                              <p:par>
                                <p:cTn id="32" presetID="22" presetClass="entr" presetSubtype="8" fill="hold" nodeType="withEffect">
                                  <p:childTnLst>
                                    <p:set>
                                      <p:cBhvr additive="base">
                                        <p:cTn id="33" dur="1" fill="hold">
                                          <p:stCondLst>
                                            <p:cond delay="0"/>
                                          </p:stCondLst>
                                        </p:cTn>
                                        <p:tgtEl>
                                          <p:spTgt spid="42"/>
                                        </p:tgtEl>
                                        <p:attrNameLst>
                                          <p:attrName>style.visibility</p:attrName>
                                        </p:attrNameLst>
                                      </p:cBhvr>
                                      <p:to>
                                        <p:strVal val="visible"/>
                                      </p:to>
                                    </p:set>
                                    <p:animEffect transition="in" filter="wipe(left)">
                                      <p:cBhvr additive="base">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再议</a:t>
            </a:r>
            <a:r>
              <a:rPr lang="en-US" altLang="zh-CN" b="1" dirty="0" err="1"/>
              <a:t>HMaster</a:t>
            </a:r>
            <a:endParaRPr lang="zh-CN" altLang="en-US" dirty="0"/>
          </a:p>
        </p:txBody>
      </p:sp>
      <p:sp>
        <p:nvSpPr>
          <p:cNvPr id="3" name="内容占位符 2"/>
          <p:cNvSpPr>
            <a:spLocks noGrp="1"/>
          </p:cNvSpPr>
          <p:nvPr>
            <p:ph idx="1"/>
          </p:nvPr>
        </p:nvSpPr>
        <p:spPr>
          <a:xfrm>
            <a:off x="150368" y="2226468"/>
            <a:ext cx="1395297" cy="3263504"/>
          </a:xfrm>
        </p:spPr>
        <p:txBody>
          <a:bodyPr>
            <a:normAutofit fontScale="32500" lnSpcReduction="20000"/>
          </a:bodyPr>
          <a:lstStyle/>
          <a:p>
            <a:r>
              <a:rPr lang="zh-CN" altLang="en-US" dirty="0"/>
              <a:t>协调</a:t>
            </a:r>
            <a:r>
              <a:rPr lang="en-US" altLang="zh-CN" dirty="0" err="1"/>
              <a:t>HRegionServer</a:t>
            </a:r>
            <a:endParaRPr lang="en-US" altLang="zh-CN" dirty="0"/>
          </a:p>
          <a:p>
            <a:endParaRPr lang="en-US" altLang="zh-CN" dirty="0"/>
          </a:p>
          <a:p>
            <a:r>
              <a:rPr lang="en-US" altLang="zh-CN" dirty="0"/>
              <a:t>DDL </a:t>
            </a:r>
            <a:r>
              <a:rPr lang="zh-CN" altLang="en-US" dirty="0"/>
              <a:t>即创建、删除、修改 </a:t>
            </a:r>
            <a:r>
              <a:rPr lang="en-US" altLang="zh-CN" dirty="0"/>
              <a:t>Table</a:t>
            </a:r>
            <a:endParaRPr lang="zh-CN" altLang="en-US" dirty="0"/>
          </a:p>
        </p:txBody>
      </p:sp>
      <p:pic>
        <p:nvPicPr>
          <p:cNvPr id="5" name="图片 4"/>
          <p:cNvPicPr>
            <a:picLocks noChangeAspect="1"/>
          </p:cNvPicPr>
          <p:nvPr/>
        </p:nvPicPr>
        <p:blipFill>
          <a:blip r:embed="rId3"/>
          <a:stretch>
            <a:fillRect/>
          </a:stretch>
        </p:blipFill>
        <p:spPr>
          <a:xfrm>
            <a:off x="1545664" y="1961554"/>
            <a:ext cx="7475747" cy="3793331"/>
          </a:xfrm>
          <a:prstGeom prst="rect">
            <a:avLst/>
          </a:prstGeom>
        </p:spPr>
      </p:pic>
    </p:spTree>
    <p:extLst>
      <p:ext uri="{BB962C8B-B14F-4D97-AF65-F5344CB8AC3E}">
        <p14:creationId xmlns:p14="http://schemas.microsoft.com/office/powerpoint/2010/main" val="35905163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架构要素之</a:t>
            </a:r>
            <a:r>
              <a:rPr lang="en-US" altLang="zh-CN" b="1" dirty="0" err="1"/>
              <a:t>ZooKeeper</a:t>
            </a:r>
            <a:endParaRPr lang="zh-CN" altLang="en-US" dirty="0"/>
          </a:p>
        </p:txBody>
      </p:sp>
      <p:sp>
        <p:nvSpPr>
          <p:cNvPr id="3" name="内容占位符 2"/>
          <p:cNvSpPr>
            <a:spLocks noGrp="1"/>
          </p:cNvSpPr>
          <p:nvPr>
            <p:ph idx="1"/>
          </p:nvPr>
        </p:nvSpPr>
        <p:spPr/>
        <p:txBody>
          <a:bodyPr/>
          <a:lstStyle/>
          <a:p>
            <a:r>
              <a:rPr lang="en-US" altLang="zh-CN" dirty="0" err="1"/>
              <a:t>ZooKeeper</a:t>
            </a:r>
            <a:r>
              <a:rPr lang="en-US" altLang="zh-CN" dirty="0"/>
              <a:t> </a:t>
            </a:r>
            <a:r>
              <a:rPr lang="zh-CN" altLang="en-US" dirty="0"/>
              <a:t>为 </a:t>
            </a:r>
            <a:r>
              <a:rPr lang="en-US" altLang="zh-CN" dirty="0" err="1"/>
              <a:t>HBase</a:t>
            </a:r>
            <a:r>
              <a:rPr lang="en-US" altLang="zh-CN" dirty="0"/>
              <a:t> </a:t>
            </a:r>
            <a:r>
              <a:rPr lang="zh-CN" altLang="en-US" dirty="0"/>
              <a:t>集群提供协调服务</a:t>
            </a:r>
            <a:endParaRPr lang="en-US" altLang="zh-CN" dirty="0"/>
          </a:p>
          <a:p>
            <a:endParaRPr lang="en-US" altLang="zh-CN" dirty="0"/>
          </a:p>
          <a:p>
            <a:r>
              <a:rPr lang="en-US" altLang="zh-CN" dirty="0" err="1"/>
              <a:t>ZooKeeper</a:t>
            </a:r>
            <a:r>
              <a:rPr lang="en-US" altLang="zh-CN" dirty="0"/>
              <a:t> </a:t>
            </a:r>
            <a:r>
              <a:rPr lang="zh-CN" altLang="en-US" dirty="0"/>
              <a:t>集群本身使用一致性协议</a:t>
            </a:r>
            <a:r>
              <a:rPr lang="en-US" altLang="zh-CN" dirty="0"/>
              <a:t>(PAXOS</a:t>
            </a:r>
            <a:r>
              <a:rPr lang="zh-CN" altLang="en-US" dirty="0"/>
              <a:t>协议</a:t>
            </a:r>
            <a:r>
              <a:rPr lang="en-US" altLang="zh-CN" dirty="0"/>
              <a:t>)</a:t>
            </a:r>
            <a:r>
              <a:rPr lang="zh-CN" altLang="en-US" dirty="0"/>
              <a:t>保证每个节点状态的一致性</a:t>
            </a:r>
          </a:p>
        </p:txBody>
      </p:sp>
    </p:spTree>
    <p:extLst>
      <p:ext uri="{BB962C8B-B14F-4D97-AF65-F5344CB8AC3E}">
        <p14:creationId xmlns:p14="http://schemas.microsoft.com/office/powerpoint/2010/main" val="30485819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理解心跳</a:t>
            </a:r>
          </a:p>
        </p:txBody>
      </p:sp>
      <p:sp>
        <p:nvSpPr>
          <p:cNvPr id="3" name="内容占位符 2"/>
          <p:cNvSpPr>
            <a:spLocks noGrp="1"/>
          </p:cNvSpPr>
          <p:nvPr>
            <p:ph idx="1"/>
          </p:nvPr>
        </p:nvSpPr>
        <p:spPr/>
        <p:txBody>
          <a:bodyPr/>
          <a:lstStyle/>
          <a:p>
            <a:endParaRPr lang="zh-CN" altLang="en-US"/>
          </a:p>
        </p:txBody>
      </p:sp>
      <p:pic>
        <p:nvPicPr>
          <p:cNvPr id="7" name="图片 6"/>
          <p:cNvPicPr>
            <a:picLocks noChangeAspect="1"/>
          </p:cNvPicPr>
          <p:nvPr/>
        </p:nvPicPr>
        <p:blipFill>
          <a:blip r:embed="rId3"/>
          <a:stretch>
            <a:fillRect/>
          </a:stretch>
        </p:blipFill>
        <p:spPr>
          <a:xfrm>
            <a:off x="1116474" y="2226469"/>
            <a:ext cx="7833203" cy="3657795"/>
          </a:xfrm>
          <a:prstGeom prst="rect">
            <a:avLst/>
          </a:prstGeom>
        </p:spPr>
      </p:pic>
    </p:spTree>
    <p:extLst>
      <p:ext uri="{BB962C8B-B14F-4D97-AF65-F5344CB8AC3E}">
        <p14:creationId xmlns:p14="http://schemas.microsoft.com/office/powerpoint/2010/main" val="42878578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存储的架构（获取数据）</a:t>
            </a:r>
          </a:p>
        </p:txBody>
      </p:sp>
      <p:sp>
        <p:nvSpPr>
          <p:cNvPr id="3" name="内容占位符 2"/>
          <p:cNvSpPr>
            <a:spLocks noGrp="1"/>
          </p:cNvSpPr>
          <p:nvPr>
            <p:ph idx="1"/>
          </p:nvPr>
        </p:nvSpPr>
        <p:spPr>
          <a:xfrm>
            <a:off x="628650" y="1412776"/>
            <a:ext cx="7886700" cy="3263504"/>
          </a:xfrm>
        </p:spPr>
        <p:txBody>
          <a:bodyPr>
            <a:noAutofit/>
          </a:bodyPr>
          <a:lstStyle/>
          <a:p>
            <a:r>
              <a:rPr lang="en-US" altLang="zh-CN" sz="1800" dirty="0" err="1"/>
              <a:t>HBase</a:t>
            </a:r>
            <a:r>
              <a:rPr lang="zh-CN" altLang="zh-CN" sz="1800" dirty="0"/>
              <a:t>中</a:t>
            </a:r>
            <a:r>
              <a:rPr lang="en-US" altLang="zh-CN" sz="1800" dirty="0"/>
              <a:t>region</a:t>
            </a:r>
            <a:r>
              <a:rPr lang="zh-CN" altLang="zh-CN" sz="1800" dirty="0"/>
              <a:t>分布在不同的</a:t>
            </a:r>
            <a:r>
              <a:rPr lang="en-US" altLang="zh-CN" sz="1800" dirty="0" err="1"/>
              <a:t>regionserver</a:t>
            </a:r>
            <a:r>
              <a:rPr lang="zh-CN" altLang="zh-CN" sz="1800" dirty="0"/>
              <a:t>上</a:t>
            </a:r>
            <a:endParaRPr lang="en-US" altLang="zh-CN" sz="1800" dirty="0"/>
          </a:p>
          <a:p>
            <a:r>
              <a:rPr lang="en-US" altLang="zh-CN" sz="1800" dirty="0">
                <a:solidFill>
                  <a:srgbClr val="FF0000"/>
                </a:solidFill>
              </a:rPr>
              <a:t>client</a:t>
            </a:r>
            <a:r>
              <a:rPr lang="zh-CN" altLang="zh-CN" sz="1800" dirty="0">
                <a:solidFill>
                  <a:srgbClr val="FF0000"/>
                </a:solidFill>
              </a:rPr>
              <a:t>端通过</a:t>
            </a:r>
            <a:r>
              <a:rPr lang="en-US" altLang="zh-CN" sz="1800" dirty="0">
                <a:solidFill>
                  <a:srgbClr val="FF0000"/>
                </a:solidFill>
              </a:rPr>
              <a:t>meta</a:t>
            </a:r>
            <a:r>
              <a:rPr lang="zh-CN" altLang="zh-CN" sz="1800" dirty="0">
                <a:solidFill>
                  <a:srgbClr val="FF0000"/>
                </a:solidFill>
              </a:rPr>
              <a:t>表来定位数据在在哪个</a:t>
            </a:r>
            <a:r>
              <a:rPr lang="en-US" altLang="zh-CN" sz="1800" dirty="0" err="1">
                <a:solidFill>
                  <a:srgbClr val="FF0000"/>
                </a:solidFill>
              </a:rPr>
              <a:t>regionserver</a:t>
            </a:r>
            <a:r>
              <a:rPr lang="zh-CN" altLang="zh-CN" sz="1800" dirty="0">
                <a:solidFill>
                  <a:srgbClr val="FF0000"/>
                </a:solidFill>
              </a:rPr>
              <a:t>的</a:t>
            </a:r>
            <a:r>
              <a:rPr lang="en-US" altLang="zh-CN" sz="1800" dirty="0">
                <a:solidFill>
                  <a:srgbClr val="FF0000"/>
                </a:solidFill>
              </a:rPr>
              <a:t>region</a:t>
            </a:r>
            <a:r>
              <a:rPr lang="zh-CN" altLang="zh-CN" sz="1800" dirty="0">
                <a:solidFill>
                  <a:srgbClr val="FF0000"/>
                </a:solidFill>
              </a:rPr>
              <a:t>上</a:t>
            </a:r>
            <a:r>
              <a:rPr lang="zh-CN" altLang="en-US" sz="1800" dirty="0">
                <a:solidFill>
                  <a:srgbClr val="FF0000"/>
                </a:solidFill>
              </a:rPr>
              <a:t>，</a:t>
            </a:r>
            <a:r>
              <a:rPr lang="zh-CN" altLang="zh-CN" sz="1800" dirty="0">
                <a:solidFill>
                  <a:srgbClr val="FF0000"/>
                </a:solidFill>
              </a:rPr>
              <a:t>获取数据</a:t>
            </a:r>
            <a:endParaRPr lang="en-US" altLang="zh-CN" sz="1800" dirty="0">
              <a:solidFill>
                <a:srgbClr val="FF0000"/>
              </a:solidFill>
            </a:endParaRPr>
          </a:p>
          <a:p>
            <a:r>
              <a:rPr lang="zh-CN" altLang="zh-CN" sz="1800" dirty="0"/>
              <a:t>数据不一定在该</a:t>
            </a:r>
            <a:r>
              <a:rPr lang="en-US" altLang="zh-CN" sz="1800" dirty="0" err="1"/>
              <a:t>regionserver</a:t>
            </a:r>
            <a:r>
              <a:rPr lang="zh-CN" altLang="zh-CN" sz="1800" dirty="0"/>
              <a:t>本地保存，每个</a:t>
            </a:r>
            <a:r>
              <a:rPr lang="en-US" altLang="zh-CN" sz="1800" dirty="0"/>
              <a:t>region</a:t>
            </a:r>
            <a:r>
              <a:rPr lang="zh-CN" altLang="zh-CN" sz="1800" dirty="0"/>
              <a:t>知道自己对应的数据在</a:t>
            </a:r>
            <a:r>
              <a:rPr lang="en-US" altLang="zh-CN" sz="1800" dirty="0"/>
              <a:t>HDFS</a:t>
            </a:r>
            <a:r>
              <a:rPr lang="zh-CN" altLang="zh-CN" sz="1800" dirty="0"/>
              <a:t>的哪些数据块上，最后通过访问</a:t>
            </a:r>
            <a:r>
              <a:rPr lang="en-US" altLang="zh-CN" sz="1800" dirty="0"/>
              <a:t>HDFS</a:t>
            </a:r>
            <a:r>
              <a:rPr lang="zh-CN" altLang="zh-CN" sz="1800" dirty="0"/>
              <a:t>来获取数据</a:t>
            </a:r>
            <a:endParaRPr lang="en-US" altLang="zh-CN" sz="1800" dirty="0"/>
          </a:p>
          <a:p>
            <a:r>
              <a:rPr lang="zh-CN" altLang="zh-CN" sz="1800" dirty="0"/>
              <a:t>数据的读写完全是通过</a:t>
            </a:r>
            <a:r>
              <a:rPr lang="en-US" altLang="zh-CN" sz="1800" dirty="0"/>
              <a:t>RPC</a:t>
            </a:r>
            <a:r>
              <a:rPr lang="zh-CN" altLang="zh-CN" sz="1800" dirty="0"/>
              <a:t>来实现</a:t>
            </a:r>
            <a:endParaRPr lang="en-US" altLang="zh-CN" sz="1800" dirty="0"/>
          </a:p>
          <a:p>
            <a:r>
              <a:rPr lang="zh-CN" altLang="en-US" sz="1800" dirty="0"/>
              <a:t>当一个</a:t>
            </a:r>
            <a:r>
              <a:rPr lang="en-US" altLang="zh-CN" sz="1800" dirty="0" err="1"/>
              <a:t>regionserver</a:t>
            </a:r>
            <a:r>
              <a:rPr lang="zh-CN" altLang="en-US" sz="1800" dirty="0"/>
              <a:t>挂了，</a:t>
            </a:r>
            <a:r>
              <a:rPr lang="en-US" altLang="zh-CN" sz="1800" dirty="0"/>
              <a:t>region</a:t>
            </a:r>
            <a:r>
              <a:rPr lang="zh-CN" altLang="en-US" sz="1800" dirty="0"/>
              <a:t>可以快速切换到别</a:t>
            </a:r>
            <a:r>
              <a:rPr lang="en-US" altLang="zh-CN" sz="1800" dirty="0" err="1"/>
              <a:t>regionserver</a:t>
            </a:r>
            <a:r>
              <a:rPr lang="zh-CN" altLang="en-US" sz="1800" dirty="0"/>
              <a:t>上</a:t>
            </a:r>
            <a:endParaRPr lang="en-US" altLang="zh-CN" sz="1800" dirty="0"/>
          </a:p>
          <a:p>
            <a:r>
              <a:rPr lang="zh-CN" altLang="en-US" sz="1800" dirty="0">
                <a:solidFill>
                  <a:srgbClr val="FF0000"/>
                </a:solidFill>
              </a:rPr>
              <a:t>某个</a:t>
            </a:r>
            <a:r>
              <a:rPr lang="en-US" altLang="zh-CN" sz="1800" dirty="0" err="1">
                <a:solidFill>
                  <a:srgbClr val="FF0000"/>
                </a:solidFill>
              </a:rPr>
              <a:t>regionserver</a:t>
            </a:r>
            <a:r>
              <a:rPr lang="zh-CN" altLang="en-US" sz="1800" dirty="0">
                <a:solidFill>
                  <a:srgbClr val="FF0000"/>
                </a:solidFill>
              </a:rPr>
              <a:t>挂掉之后，</a:t>
            </a:r>
            <a:r>
              <a:rPr lang="en-US" altLang="zh-CN" sz="1800" dirty="0">
                <a:solidFill>
                  <a:srgbClr val="FF0000"/>
                </a:solidFill>
              </a:rPr>
              <a:t>master</a:t>
            </a:r>
            <a:r>
              <a:rPr lang="zh-CN" altLang="en-US" sz="1800" dirty="0">
                <a:solidFill>
                  <a:srgbClr val="FF0000"/>
                </a:solidFill>
              </a:rPr>
              <a:t>将故障机器上的</a:t>
            </a:r>
            <a:r>
              <a:rPr lang="en-US" altLang="zh-CN" sz="1800" dirty="0">
                <a:solidFill>
                  <a:srgbClr val="FF0000"/>
                </a:solidFill>
              </a:rPr>
              <a:t>regions</a:t>
            </a:r>
            <a:r>
              <a:rPr lang="zh-CN" altLang="en-US" sz="1800" dirty="0">
                <a:solidFill>
                  <a:srgbClr val="FF0000"/>
                </a:solidFill>
              </a:rPr>
              <a:t>调度到别的</a:t>
            </a:r>
            <a:r>
              <a:rPr lang="en-US" altLang="zh-CN" sz="1800" dirty="0" err="1">
                <a:solidFill>
                  <a:srgbClr val="FF0000"/>
                </a:solidFill>
              </a:rPr>
              <a:t>regionserver</a:t>
            </a:r>
            <a:r>
              <a:rPr lang="zh-CN" altLang="en-US" sz="1800" dirty="0">
                <a:solidFill>
                  <a:srgbClr val="FF0000"/>
                </a:solidFill>
              </a:rPr>
              <a:t>上，</a:t>
            </a:r>
            <a:r>
              <a:rPr lang="en-US" altLang="zh-CN" sz="1800" dirty="0" err="1">
                <a:solidFill>
                  <a:srgbClr val="FF0000"/>
                </a:solidFill>
              </a:rPr>
              <a:t>regionserver</a:t>
            </a:r>
            <a:r>
              <a:rPr lang="zh-CN" altLang="en-US" sz="1800" dirty="0">
                <a:solidFill>
                  <a:srgbClr val="FF0000"/>
                </a:solidFill>
              </a:rPr>
              <a:t>通过回放</a:t>
            </a:r>
            <a:r>
              <a:rPr lang="en-US" altLang="zh-CN" sz="1800" dirty="0" err="1">
                <a:solidFill>
                  <a:srgbClr val="FF0000"/>
                </a:solidFill>
              </a:rPr>
              <a:t>HLog</a:t>
            </a:r>
            <a:r>
              <a:rPr lang="zh-CN" altLang="en-US" sz="1800" dirty="0">
                <a:solidFill>
                  <a:srgbClr val="FF0000"/>
                </a:solidFill>
              </a:rPr>
              <a:t>来恢复</a:t>
            </a:r>
            <a:r>
              <a:rPr lang="en-US" altLang="zh-CN" sz="1800" dirty="0">
                <a:solidFill>
                  <a:srgbClr val="FF0000"/>
                </a:solidFill>
              </a:rPr>
              <a:t>region</a:t>
            </a:r>
            <a:r>
              <a:rPr lang="zh-CN" altLang="en-US" sz="1800" dirty="0">
                <a:solidFill>
                  <a:srgbClr val="FF0000"/>
                </a:solidFill>
              </a:rPr>
              <a:t>的数据，恢复成功后</a:t>
            </a:r>
            <a:r>
              <a:rPr lang="en-US" altLang="zh-CN" sz="1800" dirty="0">
                <a:solidFill>
                  <a:srgbClr val="FF0000"/>
                </a:solidFill>
              </a:rPr>
              <a:t>region</a:t>
            </a:r>
            <a:r>
              <a:rPr lang="zh-CN" altLang="en-US" sz="1800" dirty="0">
                <a:solidFill>
                  <a:srgbClr val="FF0000"/>
                </a:solidFill>
              </a:rPr>
              <a:t>重新上线</a:t>
            </a:r>
          </a:p>
        </p:txBody>
      </p:sp>
    </p:spTree>
    <p:extLst>
      <p:ext uri="{BB962C8B-B14F-4D97-AF65-F5344CB8AC3E}">
        <p14:creationId xmlns:p14="http://schemas.microsoft.com/office/powerpoint/2010/main" val="15009083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存储架构（索引）</a:t>
            </a:r>
          </a:p>
        </p:txBody>
      </p:sp>
      <p:sp>
        <p:nvSpPr>
          <p:cNvPr id="3" name="内容占位符 2"/>
          <p:cNvSpPr>
            <a:spLocks noGrp="1"/>
          </p:cNvSpPr>
          <p:nvPr>
            <p:ph idx="1"/>
          </p:nvPr>
        </p:nvSpPr>
        <p:spPr/>
        <p:txBody>
          <a:bodyPr>
            <a:normAutofit fontScale="92500"/>
          </a:bodyPr>
          <a:lstStyle/>
          <a:p>
            <a:r>
              <a:rPr lang="en-US" altLang="zh-CN" dirty="0" err="1"/>
              <a:t>HBase</a:t>
            </a:r>
            <a:r>
              <a:rPr lang="zh-CN" altLang="zh-CN" dirty="0"/>
              <a:t>的读写都经过</a:t>
            </a:r>
            <a:r>
              <a:rPr lang="en-US" altLang="zh-CN" dirty="0"/>
              <a:t>Zookeeper</a:t>
            </a:r>
            <a:r>
              <a:rPr lang="zh-CN" altLang="zh-CN" dirty="0"/>
              <a:t>去拉取</a:t>
            </a:r>
            <a:r>
              <a:rPr lang="en-US" altLang="zh-CN" dirty="0"/>
              <a:t>meta</a:t>
            </a:r>
            <a:r>
              <a:rPr lang="zh-CN" altLang="zh-CN" dirty="0"/>
              <a:t>数据，定位到对应的</a:t>
            </a:r>
            <a:r>
              <a:rPr lang="en-US" altLang="zh-CN" dirty="0" err="1"/>
              <a:t>HRegion</a:t>
            </a:r>
            <a:r>
              <a:rPr lang="zh-CN" altLang="zh-CN" dirty="0"/>
              <a:t>，然后找到</a:t>
            </a:r>
            <a:r>
              <a:rPr lang="en-US" altLang="zh-CN" dirty="0" err="1"/>
              <a:t>HRegionServer</a:t>
            </a:r>
            <a:endParaRPr lang="en-US" altLang="zh-CN" dirty="0"/>
          </a:p>
          <a:p>
            <a:endParaRPr lang="en-US" altLang="zh-CN" dirty="0"/>
          </a:p>
          <a:p>
            <a:r>
              <a:rPr lang="en-US" altLang="zh-CN" dirty="0"/>
              <a:t>zookeeper</a:t>
            </a:r>
            <a:r>
              <a:rPr lang="zh-CN" altLang="zh-CN" dirty="0"/>
              <a:t>不存储</a:t>
            </a:r>
            <a:r>
              <a:rPr lang="en-US" altLang="zh-CN" dirty="0"/>
              <a:t>meta</a:t>
            </a:r>
            <a:r>
              <a:rPr lang="zh-CN" altLang="zh-CN" dirty="0"/>
              <a:t>表，</a:t>
            </a:r>
            <a:r>
              <a:rPr lang="en-US" altLang="zh-CN" dirty="0"/>
              <a:t>meta</a:t>
            </a:r>
            <a:r>
              <a:rPr lang="zh-CN" altLang="zh-CN" dirty="0"/>
              <a:t>表放到</a:t>
            </a:r>
            <a:r>
              <a:rPr lang="en-US" altLang="zh-CN" dirty="0" err="1"/>
              <a:t>regionserver</a:t>
            </a:r>
            <a:r>
              <a:rPr lang="zh-CN" altLang="zh-CN" dirty="0"/>
              <a:t>里的</a:t>
            </a:r>
            <a:r>
              <a:rPr lang="en-US" altLang="zh-CN" dirty="0"/>
              <a:t>region</a:t>
            </a:r>
            <a:r>
              <a:rPr lang="zh-CN" altLang="zh-CN" dirty="0"/>
              <a:t>存储的，相当于其他表的索引，而</a:t>
            </a:r>
            <a:r>
              <a:rPr lang="en-US" altLang="zh-CN" dirty="0"/>
              <a:t>zookeeper</a:t>
            </a:r>
            <a:r>
              <a:rPr lang="zh-CN" altLang="zh-CN" dirty="0"/>
              <a:t>放的是</a:t>
            </a:r>
            <a:r>
              <a:rPr lang="en-US" altLang="zh-CN" dirty="0"/>
              <a:t>meta</a:t>
            </a:r>
            <a:r>
              <a:rPr lang="zh-CN" altLang="zh-CN" dirty="0"/>
              <a:t>表的索引，相当于索引的索引，也就是</a:t>
            </a:r>
            <a:r>
              <a:rPr lang="zh-CN" altLang="zh-CN" dirty="0">
                <a:solidFill>
                  <a:srgbClr val="FF0000"/>
                </a:solidFill>
              </a:rPr>
              <a:t>二层索引</a:t>
            </a:r>
            <a:endParaRPr lang="en-US" altLang="zh-CN" dirty="0">
              <a:solidFill>
                <a:srgbClr val="FF0000"/>
              </a:solidFill>
            </a:endParaRPr>
          </a:p>
          <a:p>
            <a:endParaRPr lang="en-US" altLang="zh-CN" dirty="0"/>
          </a:p>
          <a:p>
            <a:r>
              <a:rPr lang="en-US" altLang="zh-CN" dirty="0" err="1"/>
              <a:t>hbase</a:t>
            </a:r>
            <a:r>
              <a:rPr lang="zh-CN" altLang="zh-CN" dirty="0"/>
              <a:t>能支持海量数据快速查找的一个原因，也就是咱索引了又索引，查找快还有一个原因就是数据按</a:t>
            </a:r>
            <a:r>
              <a:rPr lang="en-US" altLang="zh-CN" dirty="0" err="1"/>
              <a:t>rowkey</a:t>
            </a:r>
            <a:r>
              <a:rPr lang="zh-CN" altLang="zh-CN" dirty="0"/>
              <a:t>字典序排序了，既然是排好序的数据，那</a:t>
            </a:r>
            <a:r>
              <a:rPr lang="zh-CN" altLang="zh-CN" dirty="0">
                <a:solidFill>
                  <a:srgbClr val="FF0000"/>
                </a:solidFill>
              </a:rPr>
              <a:t>二分法</a:t>
            </a:r>
            <a:r>
              <a:rPr lang="zh-CN" altLang="zh-CN" dirty="0"/>
              <a:t>查找，时间复杂度是</a:t>
            </a:r>
            <a:r>
              <a:rPr lang="en-US" altLang="zh-CN" dirty="0" err="1"/>
              <a:t>logN</a:t>
            </a:r>
            <a:endParaRPr lang="zh-CN" altLang="en-US" dirty="0"/>
          </a:p>
        </p:txBody>
      </p:sp>
    </p:spTree>
    <p:extLst>
      <p:ext uri="{BB962C8B-B14F-4D97-AF65-F5344CB8AC3E}">
        <p14:creationId xmlns:p14="http://schemas.microsoft.com/office/powerpoint/2010/main" val="1836122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zh-CN" altLang="en-US" dirty="0"/>
              <a:t>之数据流</a:t>
            </a:r>
          </a:p>
        </p:txBody>
      </p:sp>
      <p:sp>
        <p:nvSpPr>
          <p:cNvPr id="3" name="内容占位符 2"/>
          <p:cNvSpPr>
            <a:spLocks noGrp="1"/>
          </p:cNvSpPr>
          <p:nvPr>
            <p:ph idx="1"/>
          </p:nvPr>
        </p:nvSpPr>
        <p:spPr/>
        <p:txBody>
          <a:bodyPr/>
          <a:lstStyle/>
          <a:p>
            <a:endParaRPr lang="zh-CN" altLang="en-US"/>
          </a:p>
        </p:txBody>
      </p:sp>
      <p:pic>
        <p:nvPicPr>
          <p:cNvPr id="6" name="图片 5"/>
          <p:cNvPicPr>
            <a:picLocks noChangeAspect="1"/>
          </p:cNvPicPr>
          <p:nvPr/>
        </p:nvPicPr>
        <p:blipFill>
          <a:blip r:embed="rId3"/>
          <a:stretch>
            <a:fillRect/>
          </a:stretch>
        </p:blipFill>
        <p:spPr>
          <a:xfrm>
            <a:off x="539552" y="1700808"/>
            <a:ext cx="7528851" cy="4379439"/>
          </a:xfrm>
          <a:prstGeom prst="rect">
            <a:avLst/>
          </a:prstGeom>
        </p:spPr>
      </p:pic>
    </p:spTree>
    <p:extLst>
      <p:ext uri="{BB962C8B-B14F-4D97-AF65-F5344CB8AC3E}">
        <p14:creationId xmlns:p14="http://schemas.microsoft.com/office/powerpoint/2010/main" val="10859694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5"/>
            <a:ext cx="7886700" cy="607239"/>
          </a:xfrm>
        </p:spPr>
        <p:txBody>
          <a:bodyPr>
            <a:normAutofit fontScale="90000"/>
          </a:bodyPr>
          <a:lstStyle/>
          <a:p>
            <a:r>
              <a:rPr lang="zh-CN" altLang="en-US" dirty="0"/>
              <a:t>理解</a:t>
            </a:r>
            <a:r>
              <a:rPr lang="en-US" altLang="zh-CN" dirty="0"/>
              <a:t>Meta Table</a:t>
            </a:r>
            <a:endParaRPr lang="zh-CN" altLang="en-US" dirty="0"/>
          </a:p>
        </p:txBody>
      </p:sp>
      <p:pic>
        <p:nvPicPr>
          <p:cNvPr id="4" name="图片 3"/>
          <p:cNvPicPr>
            <a:picLocks noChangeAspect="1"/>
          </p:cNvPicPr>
          <p:nvPr/>
        </p:nvPicPr>
        <p:blipFill>
          <a:blip r:embed="rId3"/>
          <a:stretch>
            <a:fillRect/>
          </a:stretch>
        </p:blipFill>
        <p:spPr>
          <a:xfrm>
            <a:off x="538709" y="1738333"/>
            <a:ext cx="7743825" cy="3459332"/>
          </a:xfrm>
          <a:prstGeom prst="rect">
            <a:avLst/>
          </a:prstGeom>
        </p:spPr>
      </p:pic>
    </p:spTree>
    <p:extLst>
      <p:ext uri="{BB962C8B-B14F-4D97-AF65-F5344CB8AC3E}">
        <p14:creationId xmlns:p14="http://schemas.microsoft.com/office/powerpoint/2010/main" val="27145432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存储架构</a:t>
            </a:r>
            <a:r>
              <a:rPr lang="en-US" altLang="zh-CN" dirty="0"/>
              <a:t>-</a:t>
            </a:r>
            <a:r>
              <a:rPr lang="zh-CN" altLang="en-US" dirty="0"/>
              <a:t>与</a:t>
            </a:r>
            <a:r>
              <a:rPr lang="en-US" altLang="zh-CN" dirty="0"/>
              <a:t>HDFS</a:t>
            </a:r>
            <a:r>
              <a:rPr lang="zh-CN" altLang="en-US" dirty="0"/>
              <a:t>的交互</a:t>
            </a:r>
          </a:p>
        </p:txBody>
      </p:sp>
      <p:sp>
        <p:nvSpPr>
          <p:cNvPr id="3" name="内容占位符 2"/>
          <p:cNvSpPr>
            <a:spLocks noGrp="1"/>
          </p:cNvSpPr>
          <p:nvPr>
            <p:ph idx="1"/>
          </p:nvPr>
        </p:nvSpPr>
        <p:spPr/>
        <p:txBody>
          <a:bodyPr/>
          <a:lstStyle/>
          <a:p>
            <a:endParaRPr lang="zh-CN" altLang="en-US"/>
          </a:p>
        </p:txBody>
      </p:sp>
      <p:pic>
        <p:nvPicPr>
          <p:cNvPr id="2050" name="Picture 2" descr="p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472289"/>
            <a:ext cx="6793394" cy="311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1183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244752" y="1937711"/>
            <a:ext cx="5899249" cy="3153966"/>
          </a:xfrm>
          <a:prstGeom prst="rect">
            <a:avLst/>
          </a:prstGeom>
        </p:spPr>
      </p:pic>
      <p:sp>
        <p:nvSpPr>
          <p:cNvPr id="2" name="标题 1"/>
          <p:cNvSpPr>
            <a:spLocks noGrp="1"/>
          </p:cNvSpPr>
          <p:nvPr>
            <p:ph type="title"/>
          </p:nvPr>
        </p:nvSpPr>
        <p:spPr/>
        <p:txBody>
          <a:bodyPr/>
          <a:lstStyle/>
          <a:p>
            <a:r>
              <a:rPr lang="zh-CN" altLang="en-US" b="1" dirty="0"/>
              <a:t>解析 </a:t>
            </a:r>
            <a:r>
              <a:rPr lang="en-US" altLang="zh-CN" b="1" dirty="0" err="1"/>
              <a:t>HRegionServer</a:t>
            </a:r>
            <a:r>
              <a:rPr lang="zh-CN" altLang="en-US" b="1" dirty="0"/>
              <a:t>的机制</a:t>
            </a:r>
            <a:endParaRPr lang="zh-CN" altLang="en-US" dirty="0"/>
          </a:p>
        </p:txBody>
      </p:sp>
      <p:sp>
        <p:nvSpPr>
          <p:cNvPr id="3" name="内容占位符 2"/>
          <p:cNvSpPr>
            <a:spLocks noGrp="1"/>
          </p:cNvSpPr>
          <p:nvPr>
            <p:ph idx="1"/>
          </p:nvPr>
        </p:nvSpPr>
        <p:spPr>
          <a:xfrm>
            <a:off x="123324" y="2226469"/>
            <a:ext cx="4469087" cy="3263504"/>
          </a:xfrm>
        </p:spPr>
        <p:txBody>
          <a:bodyPr/>
          <a:lstStyle/>
          <a:p>
            <a:r>
              <a:rPr lang="en-US" altLang="zh-CN" dirty="0"/>
              <a:t>WAL </a:t>
            </a:r>
            <a:r>
              <a:rPr lang="zh-CN" altLang="en-US" dirty="0"/>
              <a:t>即 </a:t>
            </a:r>
            <a:r>
              <a:rPr lang="en-US" altLang="zh-CN" dirty="0"/>
              <a:t>Write Ahead Log</a:t>
            </a:r>
          </a:p>
          <a:p>
            <a:r>
              <a:rPr lang="en-US" altLang="zh-CN" dirty="0" err="1"/>
              <a:t>BlockCache</a:t>
            </a:r>
            <a:r>
              <a:rPr lang="en-US" altLang="zh-CN" dirty="0"/>
              <a:t> </a:t>
            </a:r>
            <a:r>
              <a:rPr lang="zh-CN" altLang="en-US" dirty="0"/>
              <a:t>读缓存</a:t>
            </a:r>
            <a:endParaRPr lang="en-US" altLang="zh-CN" dirty="0"/>
          </a:p>
          <a:p>
            <a:r>
              <a:rPr lang="en-US" altLang="zh-CN" dirty="0" err="1"/>
              <a:t>Hregion</a:t>
            </a:r>
            <a:endParaRPr lang="en-US" altLang="zh-CN" dirty="0"/>
          </a:p>
          <a:p>
            <a:r>
              <a:rPr lang="en-US" altLang="zh-CN" dirty="0"/>
              <a:t>Store-&gt;</a:t>
            </a:r>
            <a:r>
              <a:rPr lang="en-US" altLang="zh-CN" dirty="0" err="1"/>
              <a:t>MemStore</a:t>
            </a:r>
            <a:r>
              <a:rPr lang="en-US" altLang="zh-CN" dirty="0"/>
              <a:t>: </a:t>
            </a:r>
            <a:r>
              <a:rPr lang="en-US" altLang="zh-CN" dirty="0" err="1"/>
              <a:t>StoreFile</a:t>
            </a:r>
            <a:endParaRPr lang="en-US" altLang="zh-CN" dirty="0"/>
          </a:p>
          <a:p>
            <a:pPr marL="1028700" lvl="3" indent="0">
              <a:buNone/>
            </a:pPr>
            <a:r>
              <a:rPr lang="en-US" altLang="zh-CN" dirty="0"/>
              <a:t> </a:t>
            </a:r>
          </a:p>
          <a:p>
            <a:endParaRPr lang="zh-CN" altLang="en-US" dirty="0"/>
          </a:p>
        </p:txBody>
      </p:sp>
    </p:spTree>
    <p:extLst>
      <p:ext uri="{BB962C8B-B14F-4D97-AF65-F5344CB8AC3E}">
        <p14:creationId xmlns:p14="http://schemas.microsoft.com/office/powerpoint/2010/main" val="6677337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57251"/>
            <a:ext cx="7886700" cy="994172"/>
          </a:xfrm>
        </p:spPr>
        <p:txBody>
          <a:bodyPr/>
          <a:lstStyle/>
          <a:p>
            <a:r>
              <a:rPr lang="en-US" altLang="zh-CN" dirty="0" err="1"/>
              <a:t>HRegion</a:t>
            </a:r>
            <a:r>
              <a:rPr lang="en-US" altLang="zh-CN" dirty="0"/>
              <a:t> Server :</a:t>
            </a:r>
            <a:r>
              <a:rPr lang="zh-CN" altLang="en-US" dirty="0"/>
              <a:t>写机制</a:t>
            </a:r>
          </a:p>
        </p:txBody>
      </p:sp>
      <p:sp>
        <p:nvSpPr>
          <p:cNvPr id="3" name="内容占位符 2"/>
          <p:cNvSpPr>
            <a:spLocks noGrp="1"/>
          </p:cNvSpPr>
          <p:nvPr>
            <p:ph idx="1"/>
          </p:nvPr>
        </p:nvSpPr>
        <p:spPr>
          <a:xfrm>
            <a:off x="138792" y="2263208"/>
            <a:ext cx="4196443" cy="3263504"/>
          </a:xfrm>
        </p:spPr>
        <p:txBody>
          <a:bodyPr>
            <a:noAutofit/>
          </a:bodyPr>
          <a:lstStyle/>
          <a:p>
            <a:r>
              <a:rPr lang="zh-CN" altLang="en-US" sz="2000" dirty="0"/>
              <a:t>找到哪一个</a:t>
            </a:r>
            <a:r>
              <a:rPr lang="en-US" altLang="zh-CN" sz="2000" dirty="0" err="1"/>
              <a:t>HRegionServer</a:t>
            </a:r>
            <a:endParaRPr lang="en-US" altLang="zh-CN" sz="2000" dirty="0"/>
          </a:p>
          <a:p>
            <a:r>
              <a:rPr lang="zh-CN" altLang="en-US" sz="2000" dirty="0"/>
              <a:t>写入 </a:t>
            </a:r>
            <a:r>
              <a:rPr lang="en-US" altLang="zh-CN" sz="2000" dirty="0"/>
              <a:t>WAL </a:t>
            </a:r>
            <a:r>
              <a:rPr lang="zh-CN" altLang="en-US" sz="2000" dirty="0"/>
              <a:t>日志</a:t>
            </a:r>
            <a:endParaRPr lang="en-US" altLang="zh-CN" sz="2000" dirty="0"/>
          </a:p>
          <a:p>
            <a:r>
              <a:rPr lang="zh-CN" altLang="en-US" sz="2000" dirty="0"/>
              <a:t>找到 </a:t>
            </a:r>
            <a:r>
              <a:rPr lang="en-US" altLang="zh-CN" sz="2000" dirty="0" err="1"/>
              <a:t>HStore</a:t>
            </a:r>
            <a:r>
              <a:rPr lang="en-US" altLang="zh-CN" sz="2000" dirty="0"/>
              <a:t> </a:t>
            </a:r>
            <a:r>
              <a:rPr lang="zh-CN" altLang="en-US" sz="2000" dirty="0"/>
              <a:t>的 </a:t>
            </a:r>
            <a:r>
              <a:rPr lang="en-US" altLang="zh-CN" sz="2000" dirty="0" err="1"/>
              <a:t>MemStore</a:t>
            </a:r>
            <a:r>
              <a:rPr lang="zh-CN" altLang="en-US" sz="2000" dirty="0"/>
              <a:t>并写入</a:t>
            </a:r>
            <a:endParaRPr lang="en-US" altLang="zh-CN" sz="2000" dirty="0"/>
          </a:p>
          <a:p>
            <a:r>
              <a:rPr lang="zh-CN" altLang="en-US" sz="2000" dirty="0"/>
              <a:t>当 </a:t>
            </a:r>
            <a:r>
              <a:rPr lang="en-US" altLang="zh-CN" sz="2000" dirty="0" err="1"/>
              <a:t>MemStore</a:t>
            </a:r>
            <a:r>
              <a:rPr lang="en-US" altLang="zh-CN" sz="2000" dirty="0"/>
              <a:t> </a:t>
            </a:r>
            <a:r>
              <a:rPr lang="zh-CN" altLang="en-US" sz="2000" dirty="0"/>
              <a:t>满后会 </a:t>
            </a:r>
            <a:r>
              <a:rPr lang="en-US" altLang="zh-CN" sz="2000" dirty="0"/>
              <a:t>Flush </a:t>
            </a:r>
            <a:r>
              <a:rPr lang="zh-CN" altLang="en-US" sz="2000" dirty="0"/>
              <a:t>成一个新的 </a:t>
            </a:r>
            <a:r>
              <a:rPr lang="en-US" altLang="zh-CN" sz="2000" dirty="0" err="1"/>
              <a:t>StoreFile</a:t>
            </a:r>
            <a:r>
              <a:rPr lang="en-US" altLang="zh-CN" sz="2000" dirty="0"/>
              <a:t>(</a:t>
            </a:r>
            <a:r>
              <a:rPr lang="zh-CN" altLang="en-US" sz="2000" dirty="0"/>
              <a:t>底层实现是</a:t>
            </a:r>
            <a:r>
              <a:rPr lang="en-US" altLang="zh-CN" sz="2000" dirty="0" err="1"/>
              <a:t>HFile</a:t>
            </a:r>
            <a:r>
              <a:rPr lang="en-US" altLang="zh-CN" sz="2000" dirty="0"/>
              <a:t>)</a:t>
            </a:r>
            <a:endParaRPr lang="zh-CN" altLang="en-US" sz="2000" dirty="0"/>
          </a:p>
        </p:txBody>
      </p:sp>
      <p:pic>
        <p:nvPicPr>
          <p:cNvPr id="5" name="图片 4"/>
          <p:cNvPicPr>
            <a:picLocks noChangeAspect="1"/>
          </p:cNvPicPr>
          <p:nvPr/>
        </p:nvPicPr>
        <p:blipFill>
          <a:blip r:embed="rId3"/>
          <a:stretch>
            <a:fillRect/>
          </a:stretch>
        </p:blipFill>
        <p:spPr>
          <a:xfrm>
            <a:off x="4335236" y="1538458"/>
            <a:ext cx="4678136" cy="2310887"/>
          </a:xfrm>
          <a:prstGeom prst="rect">
            <a:avLst/>
          </a:prstGeom>
        </p:spPr>
      </p:pic>
      <p:pic>
        <p:nvPicPr>
          <p:cNvPr id="6" name="图片 5"/>
          <p:cNvPicPr>
            <a:picLocks noChangeAspect="1"/>
          </p:cNvPicPr>
          <p:nvPr/>
        </p:nvPicPr>
        <p:blipFill>
          <a:blip r:embed="rId4"/>
          <a:stretch>
            <a:fillRect/>
          </a:stretch>
        </p:blipFill>
        <p:spPr>
          <a:xfrm>
            <a:off x="4086226" y="3819625"/>
            <a:ext cx="4927146" cy="2181125"/>
          </a:xfrm>
          <a:prstGeom prst="rect">
            <a:avLst/>
          </a:prstGeom>
        </p:spPr>
      </p:pic>
    </p:spTree>
    <p:extLst>
      <p:ext uri="{BB962C8B-B14F-4D97-AF65-F5344CB8AC3E}">
        <p14:creationId xmlns:p14="http://schemas.microsoft.com/office/powerpoint/2010/main" val="3006962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F4045-4FDA-4F81-BF48-424811FFAB29}"/>
              </a:ext>
            </a:extLst>
          </p:cNvPr>
          <p:cNvSpPr>
            <a:spLocks noGrp="1"/>
          </p:cNvSpPr>
          <p:nvPr>
            <p:ph type="title"/>
          </p:nvPr>
        </p:nvSpPr>
        <p:spPr/>
        <p:txBody>
          <a:bodyPr/>
          <a:lstStyle/>
          <a:p>
            <a:r>
              <a:rPr lang="zh-CN" altLang="en-US" dirty="0"/>
              <a:t>大数据时代背景</a:t>
            </a:r>
          </a:p>
        </p:txBody>
      </p:sp>
      <p:sp>
        <p:nvSpPr>
          <p:cNvPr id="4" name="TextBox 5">
            <a:extLst>
              <a:ext uri="{FF2B5EF4-FFF2-40B4-BE49-F238E27FC236}">
                <a16:creationId xmlns:a16="http://schemas.microsoft.com/office/drawing/2014/main" id="{2B1C583A-1471-45FF-AFB4-9A34C10F38A1}"/>
              </a:ext>
            </a:extLst>
          </p:cNvPr>
          <p:cNvSpPr/>
          <p:nvPr/>
        </p:nvSpPr>
        <p:spPr>
          <a:xfrm>
            <a:off x="652462" y="1304243"/>
            <a:ext cx="8153607" cy="101566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r>
              <a:rPr b="1" dirty="0">
                <a:solidFill>
                  <a:srgbClr val="000000"/>
                </a:solidFill>
                <a:latin typeface="微软雅黑" panose="020B0503020204020204" charset="-122"/>
                <a:ea typeface="微软雅黑" panose="020B0503020204020204" charset="-122"/>
              </a:rPr>
              <a:t>“大数据”</a:t>
            </a:r>
            <a:r>
              <a:rPr lang="zh-CN" altLang="en-US" b="1" dirty="0">
                <a:solidFill>
                  <a:srgbClr val="000000"/>
                </a:solidFill>
                <a:latin typeface="微软雅黑" panose="020B0503020204020204" charset="-122"/>
                <a:ea typeface="微软雅黑" panose="020B0503020204020204" charset="-122"/>
              </a:rPr>
              <a:t>的</a:t>
            </a:r>
            <a:r>
              <a:rPr b="1" dirty="0">
                <a:solidFill>
                  <a:srgbClr val="000000"/>
                </a:solidFill>
                <a:latin typeface="微软雅黑" panose="020B0503020204020204" charset="-122"/>
                <a:ea typeface="微软雅黑" panose="020B0503020204020204" charset="-122"/>
              </a:rPr>
              <a:t>诞生:</a:t>
            </a:r>
          </a:p>
          <a:p>
            <a:pPr marL="0" lvl="0" indent="0"/>
            <a:endParaRPr sz="1400" b="1" dirty="0">
              <a:solidFill>
                <a:srgbClr val="000000"/>
              </a:solidFill>
              <a:latin typeface="微软雅黑" panose="020B0503020204020204" charset="-122"/>
              <a:ea typeface="微软雅黑" panose="020B0503020204020204" charset="-122"/>
            </a:endParaRPr>
          </a:p>
          <a:p>
            <a:pPr marL="0" lvl="0" indent="0"/>
            <a:r>
              <a:rPr sz="1400" b="1" dirty="0">
                <a:solidFill>
                  <a:srgbClr val="000000"/>
                </a:solidFill>
                <a:latin typeface="微软雅黑" panose="020B0503020204020204" charset="-122"/>
                <a:ea typeface="微软雅黑" panose="020B0503020204020204" charset="-122"/>
              </a:rPr>
              <a:t>       半个世纪以来,随着计算机技术全面融入社会生活,信息爆炸已经积累到了一个开始引发变革</a:t>
            </a:r>
            <a:r>
              <a:rPr lang="zh-CN" altLang="en-US" sz="1400" b="1" dirty="0">
                <a:solidFill>
                  <a:srgbClr val="000000"/>
                </a:solidFill>
                <a:latin typeface="微软雅黑" panose="020B0503020204020204" charset="-122"/>
                <a:ea typeface="微软雅黑" panose="020B0503020204020204" charset="-122"/>
              </a:rPr>
              <a:t>的</a:t>
            </a:r>
            <a:r>
              <a:rPr sz="1400" b="1" dirty="0">
                <a:solidFill>
                  <a:srgbClr val="000000"/>
                </a:solidFill>
                <a:latin typeface="微软雅黑" panose="020B0503020204020204" charset="-122"/>
                <a:ea typeface="微软雅黑" panose="020B0503020204020204" charset="-122"/>
              </a:rPr>
              <a:t>程度。它不仅使世界充斥着比以往更多得信息,而且其增长速度也在加快。创造出了“大数据”这个概念*。</a:t>
            </a:r>
            <a:endParaRPr sz="1400" dirty="0">
              <a:solidFill>
                <a:srgbClr val="000000"/>
              </a:solidFill>
              <a:latin typeface="微软雅黑" panose="020B0503020204020204" charset="-122"/>
              <a:ea typeface="微软雅黑" panose="020B0503020204020204" charset="-122"/>
            </a:endParaRPr>
          </a:p>
        </p:txBody>
      </p:sp>
      <p:graphicFrame>
        <p:nvGraphicFramePr>
          <p:cNvPr id="5" name="图示 3">
            <a:extLst>
              <a:ext uri="{FF2B5EF4-FFF2-40B4-BE49-F238E27FC236}">
                <a16:creationId xmlns:a16="http://schemas.microsoft.com/office/drawing/2014/main" id="{72666A91-A3E3-4B6A-B05B-D3476F9A58A9}"/>
              </a:ext>
            </a:extLst>
          </p:cNvPr>
          <p:cNvGraphicFramePr/>
          <p:nvPr>
            <p:extLst>
              <p:ext uri="{D42A27DB-BD31-4B8C-83A1-F6EECF244321}">
                <p14:modId xmlns:p14="http://schemas.microsoft.com/office/powerpoint/2010/main" val="2643694871"/>
              </p:ext>
            </p:extLst>
          </p:nvPr>
        </p:nvGraphicFramePr>
        <p:xfrm>
          <a:off x="480795" y="2576000"/>
          <a:ext cx="4811285" cy="3517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4">
            <a:extLst>
              <a:ext uri="{FF2B5EF4-FFF2-40B4-BE49-F238E27FC236}">
                <a16:creationId xmlns:a16="http://schemas.microsoft.com/office/drawing/2014/main" id="{6EE0E23B-0853-47D9-B439-3A1BF1BB1A85}"/>
              </a:ext>
            </a:extLst>
          </p:cNvPr>
          <p:cNvSpPr/>
          <p:nvPr/>
        </p:nvSpPr>
        <p:spPr>
          <a:xfrm>
            <a:off x="4744069" y="2848485"/>
            <a:ext cx="3171819" cy="222726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b="1" kern="0" dirty="0">
                <a:solidFill>
                  <a:srgbClr val="000000"/>
                </a:solidFill>
                <a:latin typeface="微软雅黑" panose="020B0503020204020204" charset="-122"/>
                <a:ea typeface="微软雅黑" panose="020B0503020204020204" charset="-122"/>
              </a:rPr>
              <a:t>         21世纪就是数据信息大发展</a:t>
            </a:r>
            <a:r>
              <a:rPr lang="zh-CN" altLang="en-US" sz="1400" b="1" kern="0" dirty="0">
                <a:solidFill>
                  <a:srgbClr val="000000"/>
                </a:solidFill>
                <a:latin typeface="微软雅黑" panose="020B0503020204020204" charset="-122"/>
                <a:ea typeface="微软雅黑" panose="020B0503020204020204" charset="-122"/>
              </a:rPr>
              <a:t>的</a:t>
            </a:r>
            <a:r>
              <a:rPr sz="1400" b="1" kern="0" dirty="0">
                <a:solidFill>
                  <a:srgbClr val="000000"/>
                </a:solidFill>
                <a:latin typeface="微软雅黑" panose="020B0503020204020204" charset="-122"/>
                <a:ea typeface="微软雅黑" panose="020B0503020204020204" charset="-122"/>
              </a:rPr>
              <a:t>时代,移动互联、社交网络、电子商务等极大拓展了互联网得边界与应用范围,各种数据正在迅速膨胀并变大。</a:t>
            </a:r>
          </a:p>
          <a:p>
            <a:endParaRPr sz="1400" b="1" kern="0" dirty="0">
              <a:solidFill>
                <a:srgbClr val="000000"/>
              </a:solidFill>
              <a:latin typeface="微软雅黑" panose="020B0503020204020204" charset="-122"/>
              <a:ea typeface="微软雅黑" panose="020B0503020204020204" charset="-122"/>
            </a:endParaRPr>
          </a:p>
          <a:p>
            <a:r>
              <a:rPr sz="1400" b="1" kern="0" dirty="0">
                <a:solidFill>
                  <a:srgbClr val="000000"/>
                </a:solidFill>
                <a:latin typeface="微软雅黑" panose="020B0503020204020204" charset="-122"/>
                <a:ea typeface="微软雅黑" panose="020B0503020204020204" charset="-122"/>
              </a:rPr>
              <a:t>互联网(社交、搜索、电商)、移动互联网(微博)、物联网(传感器,智慧地球)、车联网、GPS、医学影像、安全监控、金融(银行、股市、保险)、电信(通话、短信)都在疯狂产生着数据。</a:t>
            </a:r>
          </a:p>
        </p:txBody>
      </p:sp>
    </p:spTree>
    <p:extLst>
      <p:ext uri="{BB962C8B-B14F-4D97-AF65-F5344CB8AC3E}">
        <p14:creationId xmlns:p14="http://schemas.microsoft.com/office/powerpoint/2010/main" val="21182466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HRegion</a:t>
            </a:r>
            <a:r>
              <a:rPr lang="en-US" altLang="zh-CN" dirty="0"/>
              <a:t> Server :</a:t>
            </a:r>
            <a:r>
              <a:rPr lang="zh-CN" altLang="en-US" dirty="0"/>
              <a:t>读机制</a:t>
            </a:r>
          </a:p>
        </p:txBody>
      </p:sp>
      <p:sp>
        <p:nvSpPr>
          <p:cNvPr id="3" name="内容占位符 2"/>
          <p:cNvSpPr>
            <a:spLocks noGrp="1"/>
          </p:cNvSpPr>
          <p:nvPr>
            <p:ph idx="1"/>
          </p:nvPr>
        </p:nvSpPr>
        <p:spPr>
          <a:xfrm>
            <a:off x="102054" y="2125266"/>
            <a:ext cx="2047816" cy="3263504"/>
          </a:xfrm>
        </p:spPr>
        <p:txBody>
          <a:bodyPr>
            <a:normAutofit fontScale="85000" lnSpcReduction="10000"/>
          </a:bodyPr>
          <a:lstStyle/>
          <a:p>
            <a:r>
              <a:rPr lang="en-US" altLang="zh-CN" dirty="0" err="1"/>
              <a:t>BlockCache</a:t>
            </a:r>
            <a:endParaRPr lang="en-US" altLang="zh-CN" dirty="0"/>
          </a:p>
          <a:p>
            <a:endParaRPr lang="en-US" altLang="zh-CN" dirty="0"/>
          </a:p>
          <a:p>
            <a:r>
              <a:rPr lang="en-US" altLang="zh-CN" dirty="0" err="1"/>
              <a:t>MemStore</a:t>
            </a:r>
            <a:endParaRPr lang="en-US" altLang="zh-CN" dirty="0"/>
          </a:p>
          <a:p>
            <a:endParaRPr lang="en-US" altLang="zh-CN" dirty="0"/>
          </a:p>
          <a:p>
            <a:r>
              <a:rPr lang="en-US" altLang="zh-CN" dirty="0" err="1"/>
              <a:t>StoreFile</a:t>
            </a:r>
            <a:r>
              <a:rPr lang="en-US" altLang="zh-CN" dirty="0"/>
              <a:t>(</a:t>
            </a:r>
            <a:r>
              <a:rPr lang="en-US" altLang="zh-CN" dirty="0" err="1"/>
              <a:t>HFile</a:t>
            </a:r>
            <a:r>
              <a:rPr lang="en-US" altLang="zh-CN" dirty="0"/>
              <a:t>)</a:t>
            </a:r>
            <a:endParaRPr lang="zh-CN" altLang="en-US" dirty="0"/>
          </a:p>
        </p:txBody>
      </p:sp>
      <p:pic>
        <p:nvPicPr>
          <p:cNvPr id="4" name="图片 3"/>
          <p:cNvPicPr>
            <a:picLocks noChangeAspect="1"/>
          </p:cNvPicPr>
          <p:nvPr/>
        </p:nvPicPr>
        <p:blipFill>
          <a:blip r:embed="rId3"/>
          <a:stretch>
            <a:fillRect/>
          </a:stretch>
        </p:blipFill>
        <p:spPr>
          <a:xfrm>
            <a:off x="2149870" y="1964532"/>
            <a:ext cx="6994130" cy="2591140"/>
          </a:xfrm>
          <a:prstGeom prst="rect">
            <a:avLst/>
          </a:prstGeom>
        </p:spPr>
      </p:pic>
    </p:spTree>
    <p:extLst>
      <p:ext uri="{BB962C8B-B14F-4D97-AF65-F5344CB8AC3E}">
        <p14:creationId xmlns:p14="http://schemas.microsoft.com/office/powerpoint/2010/main" val="22320276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HRegion</a:t>
            </a:r>
            <a:r>
              <a:rPr lang="en-US" altLang="zh-CN" dirty="0"/>
              <a:t> Split</a:t>
            </a:r>
            <a:endParaRPr lang="zh-CN" altLang="en-US" dirty="0"/>
          </a:p>
        </p:txBody>
      </p:sp>
      <p:sp>
        <p:nvSpPr>
          <p:cNvPr id="3" name="内容占位符 2"/>
          <p:cNvSpPr>
            <a:spLocks noGrp="1"/>
          </p:cNvSpPr>
          <p:nvPr>
            <p:ph idx="1"/>
          </p:nvPr>
        </p:nvSpPr>
        <p:spPr>
          <a:xfrm>
            <a:off x="54954" y="1472973"/>
            <a:ext cx="3087785" cy="4017000"/>
          </a:xfrm>
        </p:spPr>
        <p:txBody>
          <a:bodyPr>
            <a:normAutofit/>
          </a:bodyPr>
          <a:lstStyle/>
          <a:p>
            <a:r>
              <a:rPr lang="zh-CN" altLang="en-US" sz="1400" dirty="0"/>
              <a:t>两个新的 </a:t>
            </a:r>
            <a:r>
              <a:rPr lang="en-US" altLang="zh-CN" sz="1400" dirty="0" err="1"/>
              <a:t>HRegion</a:t>
            </a:r>
            <a:r>
              <a:rPr lang="en-US" altLang="zh-CN" sz="1400" dirty="0"/>
              <a:t> </a:t>
            </a:r>
            <a:r>
              <a:rPr lang="zh-CN" altLang="en-US" sz="1400" dirty="0"/>
              <a:t>会在同一个 </a:t>
            </a:r>
            <a:r>
              <a:rPr lang="en-US" altLang="zh-CN" sz="1400" dirty="0" err="1"/>
              <a:t>HRegionServer</a:t>
            </a:r>
            <a:r>
              <a:rPr lang="en-US" altLang="zh-CN" sz="1400" dirty="0"/>
              <a:t> </a:t>
            </a:r>
            <a:r>
              <a:rPr lang="zh-CN" altLang="en-US" sz="1400" dirty="0"/>
              <a:t>中创建</a:t>
            </a:r>
            <a:endParaRPr lang="en-US" altLang="zh-CN" sz="1400" dirty="0"/>
          </a:p>
          <a:p>
            <a:r>
              <a:rPr lang="zh-CN" altLang="en-US" sz="1400" dirty="0"/>
              <a:t>父 </a:t>
            </a:r>
            <a:r>
              <a:rPr lang="en-US" altLang="zh-CN" sz="1400" dirty="0" err="1"/>
              <a:t>HRegion</a:t>
            </a:r>
            <a:r>
              <a:rPr lang="en-US" altLang="zh-CN" sz="1400" dirty="0"/>
              <a:t> </a:t>
            </a:r>
            <a:r>
              <a:rPr lang="zh-CN" altLang="en-US" sz="1400" dirty="0"/>
              <a:t>会下线，而新的两个子 </a:t>
            </a:r>
            <a:r>
              <a:rPr lang="en-US" altLang="zh-CN" sz="1400" dirty="0" err="1"/>
              <a:t>HRegion</a:t>
            </a:r>
            <a:r>
              <a:rPr lang="en-US" altLang="zh-CN" sz="1400" dirty="0"/>
              <a:t> </a:t>
            </a:r>
            <a:r>
              <a:rPr lang="zh-CN" altLang="en-US" sz="1400" dirty="0"/>
              <a:t>会向 </a:t>
            </a:r>
            <a:r>
              <a:rPr lang="en-US" altLang="zh-CN" sz="1400" dirty="0" err="1"/>
              <a:t>HMaster</a:t>
            </a:r>
            <a:r>
              <a:rPr lang="en-US" altLang="zh-CN" sz="1400" dirty="0"/>
              <a:t> </a:t>
            </a:r>
            <a:r>
              <a:rPr lang="zh-CN" altLang="en-US" sz="1400" dirty="0"/>
              <a:t>注册上线</a:t>
            </a:r>
            <a:endParaRPr lang="en-US" altLang="zh-CN" sz="1400" dirty="0"/>
          </a:p>
          <a:p>
            <a:r>
              <a:rPr lang="zh-CN" altLang="en-US" sz="1400" dirty="0"/>
              <a:t>负载均衡的考虑</a:t>
            </a:r>
          </a:p>
        </p:txBody>
      </p:sp>
      <p:pic>
        <p:nvPicPr>
          <p:cNvPr id="4" name="图片 3"/>
          <p:cNvPicPr>
            <a:picLocks noChangeAspect="1"/>
          </p:cNvPicPr>
          <p:nvPr/>
        </p:nvPicPr>
        <p:blipFill>
          <a:blip r:embed="rId3"/>
          <a:stretch>
            <a:fillRect/>
          </a:stretch>
        </p:blipFill>
        <p:spPr>
          <a:xfrm>
            <a:off x="3142739" y="2226469"/>
            <a:ext cx="5687231" cy="3158558"/>
          </a:xfrm>
          <a:prstGeom prst="rect">
            <a:avLst/>
          </a:prstGeom>
        </p:spPr>
      </p:pic>
    </p:spTree>
    <p:extLst>
      <p:ext uri="{BB962C8B-B14F-4D97-AF65-F5344CB8AC3E}">
        <p14:creationId xmlns:p14="http://schemas.microsoft.com/office/powerpoint/2010/main" val="34483770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57251"/>
            <a:ext cx="7886700" cy="994172"/>
          </a:xfrm>
        </p:spPr>
        <p:txBody>
          <a:bodyPr/>
          <a:lstStyle/>
          <a:p>
            <a:r>
              <a:rPr lang="en-US" altLang="zh-CN" dirty="0" err="1"/>
              <a:t>HRegion</a:t>
            </a:r>
            <a:r>
              <a:rPr lang="zh-CN" altLang="en-US" dirty="0"/>
              <a:t>负载均衡</a:t>
            </a:r>
          </a:p>
        </p:txBody>
      </p:sp>
      <p:sp>
        <p:nvSpPr>
          <p:cNvPr id="3" name="内容占位符 2"/>
          <p:cNvSpPr>
            <a:spLocks noGrp="1"/>
          </p:cNvSpPr>
          <p:nvPr>
            <p:ph idx="1"/>
          </p:nvPr>
        </p:nvSpPr>
        <p:spPr>
          <a:xfrm>
            <a:off x="106136" y="2030526"/>
            <a:ext cx="2612572" cy="3263504"/>
          </a:xfrm>
        </p:spPr>
        <p:txBody>
          <a:bodyPr/>
          <a:lstStyle/>
          <a:p>
            <a:r>
              <a:rPr lang="en-US" altLang="zh-CN" dirty="0" err="1"/>
              <a:t>Hmaster</a:t>
            </a:r>
            <a:r>
              <a:rPr lang="en-US" altLang="zh-CN" dirty="0"/>
              <a:t> </a:t>
            </a:r>
            <a:r>
              <a:rPr lang="zh-CN" altLang="en-US" dirty="0"/>
              <a:t>与其他的 </a:t>
            </a:r>
            <a:r>
              <a:rPr lang="en-US" altLang="zh-CN" dirty="0" err="1"/>
              <a:t>HRegionServer</a:t>
            </a:r>
            <a:r>
              <a:rPr lang="zh-CN" altLang="en-US" dirty="0"/>
              <a:t>的管理</a:t>
            </a:r>
            <a:endParaRPr lang="en-US" altLang="zh-CN"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2826373" y="2329373"/>
            <a:ext cx="6246726" cy="3246834"/>
          </a:xfrm>
          <a:prstGeom prst="rect">
            <a:avLst/>
          </a:prstGeom>
        </p:spPr>
      </p:pic>
    </p:spTree>
    <p:extLst>
      <p:ext uri="{BB962C8B-B14F-4D97-AF65-F5344CB8AC3E}">
        <p14:creationId xmlns:p14="http://schemas.microsoft.com/office/powerpoint/2010/main" val="10620951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4078" y="537228"/>
            <a:ext cx="3021806" cy="994172"/>
          </a:xfrm>
        </p:spPr>
        <p:txBody>
          <a:bodyPr>
            <a:normAutofit fontScale="90000"/>
          </a:bodyPr>
          <a:lstStyle/>
          <a:p>
            <a:r>
              <a:rPr lang="en-US" altLang="zh-CN" dirty="0" err="1"/>
              <a:t>HRegionServer</a:t>
            </a:r>
            <a:r>
              <a:rPr lang="en-US" altLang="zh-CN" dirty="0"/>
              <a:t> </a:t>
            </a:r>
            <a:r>
              <a:rPr lang="zh-CN" altLang="en-US" dirty="0"/>
              <a:t>宕机恢复</a:t>
            </a:r>
          </a:p>
        </p:txBody>
      </p:sp>
      <p:sp>
        <p:nvSpPr>
          <p:cNvPr id="3" name="内容占位符 2"/>
          <p:cNvSpPr>
            <a:spLocks noGrp="1"/>
          </p:cNvSpPr>
          <p:nvPr>
            <p:ph idx="1"/>
          </p:nvPr>
        </p:nvSpPr>
        <p:spPr>
          <a:xfrm>
            <a:off x="321100" y="2166024"/>
            <a:ext cx="8229600" cy="4967560"/>
          </a:xfrm>
        </p:spPr>
        <p:txBody>
          <a:bodyPr/>
          <a:lstStyle/>
          <a:p>
            <a:r>
              <a:rPr lang="en-US" altLang="zh-CN" dirty="0"/>
              <a:t>Heartbeat </a:t>
            </a:r>
            <a:r>
              <a:rPr lang="zh-CN" altLang="en-US" dirty="0"/>
              <a:t>停止</a:t>
            </a:r>
            <a:endParaRPr lang="en-US" altLang="zh-CN" dirty="0"/>
          </a:p>
          <a:p>
            <a:endParaRPr lang="en-US" altLang="zh-CN" dirty="0"/>
          </a:p>
          <a:p>
            <a:r>
              <a:rPr lang="en-US" altLang="zh-CN" dirty="0" err="1"/>
              <a:t>Hmaster</a:t>
            </a:r>
            <a:r>
              <a:rPr lang="zh-CN" altLang="en-US" dirty="0"/>
              <a:t>识别</a:t>
            </a:r>
            <a:endParaRPr lang="en-US" altLang="zh-CN" dirty="0"/>
          </a:p>
          <a:p>
            <a:endParaRPr lang="en-US" altLang="zh-CN" dirty="0"/>
          </a:p>
          <a:p>
            <a:r>
              <a:rPr lang="en-US" altLang="zh-CN" dirty="0"/>
              <a:t>WAL</a:t>
            </a:r>
            <a:r>
              <a:rPr lang="zh-CN" altLang="en-US" dirty="0"/>
              <a:t>重新执行</a:t>
            </a:r>
          </a:p>
        </p:txBody>
      </p:sp>
      <p:pic>
        <p:nvPicPr>
          <p:cNvPr id="4" name="图片 3"/>
          <p:cNvPicPr>
            <a:picLocks noChangeAspect="1"/>
          </p:cNvPicPr>
          <p:nvPr/>
        </p:nvPicPr>
        <p:blipFill>
          <a:blip r:embed="rId3"/>
          <a:stretch>
            <a:fillRect/>
          </a:stretch>
        </p:blipFill>
        <p:spPr>
          <a:xfrm>
            <a:off x="3650457" y="1034314"/>
            <a:ext cx="4407694" cy="4368860"/>
          </a:xfrm>
          <a:prstGeom prst="rect">
            <a:avLst/>
          </a:prstGeom>
        </p:spPr>
      </p:pic>
      <p:sp>
        <p:nvSpPr>
          <p:cNvPr id="5" name="矩形 4"/>
          <p:cNvSpPr/>
          <p:nvPr/>
        </p:nvSpPr>
        <p:spPr>
          <a:xfrm>
            <a:off x="4990861" y="5591175"/>
            <a:ext cx="4000262" cy="300082"/>
          </a:xfrm>
          <a:prstGeom prst="rect">
            <a:avLst/>
          </a:prstGeom>
        </p:spPr>
        <p:txBody>
          <a:bodyPr wrap="none">
            <a:spAutoFit/>
          </a:bodyPr>
          <a:lstStyle/>
          <a:p>
            <a:r>
              <a:rPr lang="zh-CN" altLang="en-US" sz="1350" dirty="0"/>
              <a:t>本节参考</a:t>
            </a:r>
            <a:r>
              <a:rPr lang="en-US" altLang="zh-CN" sz="1350" dirty="0"/>
              <a:t>: https://www.jianshu.com/p/188caca648ab</a:t>
            </a:r>
            <a:endParaRPr lang="zh-CN" altLang="en-US" sz="1350" dirty="0"/>
          </a:p>
        </p:txBody>
      </p:sp>
    </p:spTree>
    <p:extLst>
      <p:ext uri="{BB962C8B-B14F-4D97-AF65-F5344CB8AC3E}">
        <p14:creationId xmlns:p14="http://schemas.microsoft.com/office/powerpoint/2010/main" val="24031711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回过头再思考</a:t>
            </a:r>
          </a:p>
        </p:txBody>
      </p:sp>
      <p:sp>
        <p:nvSpPr>
          <p:cNvPr id="3" name="内容占位符 2"/>
          <p:cNvSpPr>
            <a:spLocks noGrp="1"/>
          </p:cNvSpPr>
          <p:nvPr>
            <p:ph idx="1"/>
          </p:nvPr>
        </p:nvSpPr>
        <p:spPr/>
        <p:txBody>
          <a:bodyPr/>
          <a:lstStyle/>
          <a:p>
            <a:r>
              <a:rPr lang="zh-CN" altLang="en-US" dirty="0"/>
              <a:t>重申 </a:t>
            </a:r>
            <a:r>
              <a:rPr lang="en-US" altLang="zh-CN" dirty="0"/>
              <a:t>Column Family </a:t>
            </a:r>
            <a:r>
              <a:rPr lang="zh-CN" altLang="en-US" dirty="0"/>
              <a:t>意义</a:t>
            </a:r>
            <a:endParaRPr lang="en-US" altLang="zh-CN" dirty="0"/>
          </a:p>
          <a:p>
            <a:endParaRPr lang="en-US" altLang="zh-CN" dirty="0"/>
          </a:p>
          <a:p>
            <a:r>
              <a:rPr lang="en-US" altLang="zh-CN" dirty="0" err="1"/>
              <a:t>HBase</a:t>
            </a:r>
            <a:r>
              <a:rPr lang="en-US" altLang="zh-CN" dirty="0"/>
              <a:t> </a:t>
            </a:r>
            <a:r>
              <a:rPr lang="zh-CN" altLang="en-US" dirty="0"/>
              <a:t>与 </a:t>
            </a:r>
            <a:r>
              <a:rPr lang="en-US" altLang="zh-CN" dirty="0"/>
              <a:t>MySQL </a:t>
            </a:r>
            <a:r>
              <a:rPr lang="zh-CN" altLang="en-US" dirty="0"/>
              <a:t>区别？</a:t>
            </a:r>
            <a:endParaRPr lang="en-US" altLang="zh-CN" dirty="0"/>
          </a:p>
          <a:p>
            <a:endParaRPr lang="en-US" altLang="zh-CN" dirty="0"/>
          </a:p>
          <a:p>
            <a:pPr marL="0" indent="0">
              <a:buNone/>
            </a:pPr>
            <a:r>
              <a:rPr lang="zh-CN" altLang="en-US" dirty="0"/>
              <a:t> </a:t>
            </a:r>
          </a:p>
        </p:txBody>
      </p:sp>
    </p:spTree>
    <p:extLst>
      <p:ext uri="{BB962C8B-B14F-4D97-AF65-F5344CB8AC3E}">
        <p14:creationId xmlns:p14="http://schemas.microsoft.com/office/powerpoint/2010/main" val="17389273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160F8-D0D1-4E8B-B391-1400DD8A7C46}"/>
              </a:ext>
            </a:extLst>
          </p:cNvPr>
          <p:cNvSpPr>
            <a:spLocks noGrp="1"/>
          </p:cNvSpPr>
          <p:nvPr>
            <p:ph type="title"/>
          </p:nvPr>
        </p:nvSpPr>
        <p:spPr/>
        <p:txBody>
          <a:bodyPr/>
          <a:lstStyle/>
          <a:p>
            <a:r>
              <a:rPr lang="zh-CN" altLang="en-US" dirty="0"/>
              <a:t>行式存储与列式存储</a:t>
            </a:r>
          </a:p>
        </p:txBody>
      </p:sp>
      <p:pic>
        <p:nvPicPr>
          <p:cNvPr id="5" name="内容占位符 4">
            <a:extLst>
              <a:ext uri="{FF2B5EF4-FFF2-40B4-BE49-F238E27FC236}">
                <a16:creationId xmlns:a16="http://schemas.microsoft.com/office/drawing/2014/main" id="{D1D3EB27-2610-4626-B7FD-3E0F5460FF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700" y="1808820"/>
            <a:ext cx="5400601" cy="3816050"/>
          </a:xfrm>
        </p:spPr>
      </p:pic>
    </p:spTree>
    <p:extLst>
      <p:ext uri="{BB962C8B-B14F-4D97-AF65-F5344CB8AC3E}">
        <p14:creationId xmlns:p14="http://schemas.microsoft.com/office/powerpoint/2010/main" val="14582931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5447E-9470-4A0A-97DD-BED713AEE8B0}"/>
              </a:ext>
            </a:extLst>
          </p:cNvPr>
          <p:cNvSpPr>
            <a:spLocks noGrp="1"/>
          </p:cNvSpPr>
          <p:nvPr>
            <p:ph type="title"/>
          </p:nvPr>
        </p:nvSpPr>
        <p:spPr/>
        <p:txBody>
          <a:bodyPr/>
          <a:lstStyle/>
          <a:p>
            <a:r>
              <a:rPr lang="zh-CN" altLang="en-US" dirty="0"/>
              <a:t>行式与列式存储示例</a:t>
            </a:r>
          </a:p>
        </p:txBody>
      </p:sp>
      <p:pic>
        <p:nvPicPr>
          <p:cNvPr id="4" name="内容占位符 3">
            <a:extLst>
              <a:ext uri="{FF2B5EF4-FFF2-40B4-BE49-F238E27FC236}">
                <a16:creationId xmlns:a16="http://schemas.microsoft.com/office/drawing/2014/main" id="{15654216-8D01-46DB-8E35-DDE19D37C39B}"/>
              </a:ext>
            </a:extLst>
          </p:cNvPr>
          <p:cNvPicPr>
            <a:picLocks noGrp="1" noChangeAspect="1"/>
          </p:cNvPicPr>
          <p:nvPr>
            <p:ph idx="1"/>
          </p:nvPr>
        </p:nvPicPr>
        <p:blipFill>
          <a:blip r:embed="rId2"/>
          <a:stretch>
            <a:fillRect/>
          </a:stretch>
        </p:blipFill>
        <p:spPr>
          <a:xfrm>
            <a:off x="1602229" y="1769870"/>
            <a:ext cx="5939543" cy="1641491"/>
          </a:xfrm>
          <a:prstGeom prst="rect">
            <a:avLst/>
          </a:prstGeom>
        </p:spPr>
      </p:pic>
      <p:pic>
        <p:nvPicPr>
          <p:cNvPr id="5" name="图片 4">
            <a:extLst>
              <a:ext uri="{FF2B5EF4-FFF2-40B4-BE49-F238E27FC236}">
                <a16:creationId xmlns:a16="http://schemas.microsoft.com/office/drawing/2014/main" id="{7C80381F-0F65-420B-9269-F39E1EDA04B5}"/>
              </a:ext>
            </a:extLst>
          </p:cNvPr>
          <p:cNvPicPr>
            <a:picLocks noChangeAspect="1"/>
          </p:cNvPicPr>
          <p:nvPr/>
        </p:nvPicPr>
        <p:blipFill>
          <a:blip r:embed="rId3"/>
          <a:stretch>
            <a:fillRect/>
          </a:stretch>
        </p:blipFill>
        <p:spPr>
          <a:xfrm>
            <a:off x="1500777" y="3836247"/>
            <a:ext cx="6164443" cy="1646138"/>
          </a:xfrm>
          <a:prstGeom prst="rect">
            <a:avLst/>
          </a:prstGeom>
        </p:spPr>
      </p:pic>
    </p:spTree>
    <p:extLst>
      <p:ext uri="{BB962C8B-B14F-4D97-AF65-F5344CB8AC3E}">
        <p14:creationId xmlns:p14="http://schemas.microsoft.com/office/powerpoint/2010/main" val="26595521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E3F0C-DC12-491C-BE0A-860193E60E8D}"/>
              </a:ext>
            </a:extLst>
          </p:cNvPr>
          <p:cNvSpPr>
            <a:spLocks noGrp="1"/>
          </p:cNvSpPr>
          <p:nvPr>
            <p:ph type="title"/>
          </p:nvPr>
        </p:nvSpPr>
        <p:spPr/>
        <p:txBody>
          <a:bodyPr/>
          <a:lstStyle/>
          <a:p>
            <a:r>
              <a:rPr lang="zh-CN" altLang="en-US" dirty="0"/>
              <a:t>行式存储与列式存储</a:t>
            </a:r>
          </a:p>
        </p:txBody>
      </p:sp>
      <p:pic>
        <p:nvPicPr>
          <p:cNvPr id="5" name="内容占位符 4">
            <a:extLst>
              <a:ext uri="{FF2B5EF4-FFF2-40B4-BE49-F238E27FC236}">
                <a16:creationId xmlns:a16="http://schemas.microsoft.com/office/drawing/2014/main" id="{2B9A5D57-F191-4895-8A19-D6F512AA50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0800" y="1599297"/>
            <a:ext cx="6157301" cy="1566174"/>
          </a:xfrm>
        </p:spPr>
      </p:pic>
      <p:pic>
        <p:nvPicPr>
          <p:cNvPr id="7" name="图片 6">
            <a:extLst>
              <a:ext uri="{FF2B5EF4-FFF2-40B4-BE49-F238E27FC236}">
                <a16:creationId xmlns:a16="http://schemas.microsoft.com/office/drawing/2014/main" id="{6B435984-5251-4649-A412-1F206E086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742" y="3266982"/>
            <a:ext cx="4286250" cy="2514600"/>
          </a:xfrm>
          <a:prstGeom prst="rect">
            <a:avLst/>
          </a:prstGeom>
        </p:spPr>
      </p:pic>
    </p:spTree>
    <p:extLst>
      <p:ext uri="{BB962C8B-B14F-4D97-AF65-F5344CB8AC3E}">
        <p14:creationId xmlns:p14="http://schemas.microsoft.com/office/powerpoint/2010/main" val="13767787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C553BD-FE79-4647-A2B4-FB88715AE922}"/>
              </a:ext>
            </a:extLst>
          </p:cNvPr>
          <p:cNvSpPr>
            <a:spLocks noGrp="1"/>
          </p:cNvSpPr>
          <p:nvPr>
            <p:ph type="title"/>
          </p:nvPr>
        </p:nvSpPr>
        <p:spPr/>
        <p:txBody>
          <a:bodyPr/>
          <a:lstStyle/>
          <a:p>
            <a:r>
              <a:rPr lang="zh-CN" altLang="en-US" dirty="0"/>
              <a:t>数据压缩</a:t>
            </a:r>
          </a:p>
        </p:txBody>
      </p:sp>
      <p:pic>
        <p:nvPicPr>
          <p:cNvPr id="5" name="内容占位符 4">
            <a:extLst>
              <a:ext uri="{FF2B5EF4-FFF2-40B4-BE49-F238E27FC236}">
                <a16:creationId xmlns:a16="http://schemas.microsoft.com/office/drawing/2014/main" id="{135A5133-05A5-40C0-A27C-D2766D57BE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5676" y="1916832"/>
            <a:ext cx="5832648" cy="3615027"/>
          </a:xfrm>
        </p:spPr>
      </p:pic>
    </p:spTree>
    <p:extLst>
      <p:ext uri="{BB962C8B-B14F-4D97-AF65-F5344CB8AC3E}">
        <p14:creationId xmlns:p14="http://schemas.microsoft.com/office/powerpoint/2010/main" val="42025825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B930A-721D-4B87-9FBC-4A14A8A1B7B5}"/>
              </a:ext>
            </a:extLst>
          </p:cNvPr>
          <p:cNvSpPr>
            <a:spLocks noGrp="1"/>
          </p:cNvSpPr>
          <p:nvPr>
            <p:ph type="title"/>
          </p:nvPr>
        </p:nvSpPr>
        <p:spPr/>
        <p:txBody>
          <a:bodyPr/>
          <a:lstStyle/>
          <a:p>
            <a:r>
              <a:rPr lang="zh-CN" altLang="en-US" dirty="0"/>
              <a:t>列式存储查询性能示例</a:t>
            </a:r>
          </a:p>
        </p:txBody>
      </p:sp>
      <p:pic>
        <p:nvPicPr>
          <p:cNvPr id="5" name="内容占位符 4">
            <a:extLst>
              <a:ext uri="{FF2B5EF4-FFF2-40B4-BE49-F238E27FC236}">
                <a16:creationId xmlns:a16="http://schemas.microsoft.com/office/drawing/2014/main" id="{0B767E54-5A83-4DF5-8CFB-6F52CED2B3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706" y="1916832"/>
            <a:ext cx="5508612" cy="3710663"/>
          </a:xfrm>
        </p:spPr>
      </p:pic>
    </p:spTree>
    <p:extLst>
      <p:ext uri="{BB962C8B-B14F-4D97-AF65-F5344CB8AC3E}">
        <p14:creationId xmlns:p14="http://schemas.microsoft.com/office/powerpoint/2010/main" val="271819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8AE929-C8EE-4983-A89C-A3785A4541FC}"/>
              </a:ext>
            </a:extLst>
          </p:cNvPr>
          <p:cNvSpPr>
            <a:spLocks noGrp="1"/>
          </p:cNvSpPr>
          <p:nvPr>
            <p:ph type="title"/>
          </p:nvPr>
        </p:nvSpPr>
        <p:spPr/>
        <p:txBody>
          <a:bodyPr/>
          <a:lstStyle/>
          <a:p>
            <a:r>
              <a:rPr lang="zh-CN" altLang="en-US" dirty="0"/>
              <a:t>大数据名词由来</a:t>
            </a:r>
          </a:p>
        </p:txBody>
      </p:sp>
      <p:pic>
        <p:nvPicPr>
          <p:cNvPr id="4" name="Picture 5" descr="http://www.searchdatabase.com.cn/upload/article/2011/2011-09-15-15-34-45.jpg">
            <a:extLst>
              <a:ext uri="{FF2B5EF4-FFF2-40B4-BE49-F238E27FC236}">
                <a16:creationId xmlns:a16="http://schemas.microsoft.com/office/drawing/2014/main" id="{4F541D30-876D-4DAE-82F6-15D7B50035EA}"/>
              </a:ext>
            </a:extLst>
          </p:cNvPr>
          <p:cNvPicPr/>
          <p:nvPr/>
        </p:nvPicPr>
        <p:blipFill>
          <a:blip r:embed="rId2"/>
          <a:stretch>
            <a:fillRect/>
          </a:stretch>
        </p:blipFill>
        <p:spPr>
          <a:xfrm>
            <a:off x="7667625" y="4941888"/>
            <a:ext cx="1081088" cy="1352550"/>
          </a:xfrm>
          <a:prstGeom prst="rect">
            <a:avLst/>
          </a:prstGeom>
          <a:noFill/>
          <a:ln>
            <a:noFill/>
            <a:miter lim="800000"/>
          </a:ln>
        </p:spPr>
      </p:pic>
      <p:sp>
        <p:nvSpPr>
          <p:cNvPr id="5" name="TextBox 3">
            <a:extLst>
              <a:ext uri="{FF2B5EF4-FFF2-40B4-BE49-F238E27FC236}">
                <a16:creationId xmlns:a16="http://schemas.microsoft.com/office/drawing/2014/main" id="{6E35DD57-6B97-4C91-9669-8B2882777146}"/>
              </a:ext>
            </a:extLst>
          </p:cNvPr>
          <p:cNvSpPr/>
          <p:nvPr/>
        </p:nvSpPr>
        <p:spPr>
          <a:xfrm>
            <a:off x="611188" y="5445125"/>
            <a:ext cx="68473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b="1" kern="0">
                <a:solidFill>
                  <a:srgbClr val="000000"/>
                </a:solidFill>
                <a:latin typeface="微软雅黑" panose="020B0503020204020204" charset="-122"/>
                <a:ea typeface="微软雅黑" panose="020B0503020204020204" charset="-122"/>
              </a:rPr>
              <a:t>20世纪90年代,数据仓库之父得Bill Inmon就经常提及Big Data</a:t>
            </a:r>
          </a:p>
          <a:p>
            <a:endParaRPr b="1" kern="0">
              <a:solidFill>
                <a:srgbClr val="000000"/>
              </a:solidFill>
              <a:latin typeface="微软雅黑" panose="020B0503020204020204" charset="-122"/>
              <a:ea typeface="微软雅黑" panose="020B0503020204020204" charset="-122"/>
            </a:endParaRPr>
          </a:p>
        </p:txBody>
      </p:sp>
      <p:pic>
        <p:nvPicPr>
          <p:cNvPr id="6" name="Picture 55" descr="C:\Users\zhengge\AppData\Roaming\Tencent\Users\113080365\QQ\WinTemp\RichOle\F%X$IH)NJ6TO~H~]Q}7$AXM.jpg">
            <a:extLst>
              <a:ext uri="{FF2B5EF4-FFF2-40B4-BE49-F238E27FC236}">
                <a16:creationId xmlns:a16="http://schemas.microsoft.com/office/drawing/2014/main" id="{44AE040C-2657-4772-8BB5-1BA13C615371}"/>
              </a:ext>
            </a:extLst>
          </p:cNvPr>
          <p:cNvPicPr/>
          <p:nvPr/>
        </p:nvPicPr>
        <p:blipFill>
          <a:blip r:embed="rId3"/>
          <a:stretch>
            <a:fillRect/>
          </a:stretch>
        </p:blipFill>
        <p:spPr>
          <a:xfrm>
            <a:off x="1042988" y="2060575"/>
            <a:ext cx="6094412" cy="2952750"/>
          </a:xfrm>
          <a:prstGeom prst="rect">
            <a:avLst/>
          </a:prstGeom>
          <a:noFill/>
          <a:ln>
            <a:noFill/>
            <a:miter lim="800000"/>
          </a:ln>
        </p:spPr>
      </p:pic>
      <p:sp>
        <p:nvSpPr>
          <p:cNvPr id="7" name="TextBox 8">
            <a:extLst>
              <a:ext uri="{FF2B5EF4-FFF2-40B4-BE49-F238E27FC236}">
                <a16:creationId xmlns:a16="http://schemas.microsoft.com/office/drawing/2014/main" id="{D037A05F-5A0A-4C86-BAF1-193E94C56583}"/>
              </a:ext>
            </a:extLst>
          </p:cNvPr>
          <p:cNvSpPr/>
          <p:nvPr/>
        </p:nvSpPr>
        <p:spPr>
          <a:xfrm>
            <a:off x="1908175" y="1196975"/>
            <a:ext cx="67742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b="1" kern="0">
                <a:solidFill>
                  <a:srgbClr val="000000"/>
                </a:solidFill>
                <a:latin typeface="微软雅黑" panose="020B0503020204020204" charset="-122"/>
                <a:ea typeface="微软雅黑" panose="020B0503020204020204" charset="-122"/>
              </a:rPr>
              <a:t>2011</a:t>
            </a:r>
            <a:r>
              <a:rPr altLang="zh-CN" b="1" kern="0">
                <a:solidFill>
                  <a:srgbClr val="000000"/>
                </a:solidFill>
                <a:latin typeface="微软雅黑" panose="020B0503020204020204" charset="-122"/>
                <a:ea typeface="微软雅黑" panose="020B0503020204020204" charset="-122"/>
              </a:rPr>
              <a:t>年5 月,在“云计算相遇大数据” 为主题</a:t>
            </a:r>
            <a:r>
              <a:rPr lang="zh-CN" altLang="en-US" b="1" kern="0">
                <a:solidFill>
                  <a:srgbClr val="000000"/>
                </a:solidFill>
                <a:latin typeface="微软雅黑" panose="020B0503020204020204" charset="-122"/>
                <a:ea typeface="微软雅黑" panose="020B0503020204020204" charset="-122"/>
              </a:rPr>
              <a:t>的</a:t>
            </a:r>
            <a:r>
              <a:rPr altLang="zh-CN" b="1" kern="0">
                <a:solidFill>
                  <a:srgbClr val="000000"/>
                </a:solidFill>
                <a:latin typeface="微软雅黑" panose="020B0503020204020204" charset="-122"/>
                <a:ea typeface="微软雅黑" panose="020B0503020204020204" charset="-122"/>
              </a:rPr>
              <a:t>EMC World 2011 会议中,EMC 抛出了Big Data概念</a:t>
            </a:r>
          </a:p>
        </p:txBody>
      </p:sp>
      <p:pic>
        <p:nvPicPr>
          <p:cNvPr id="8" name="Picture 52" descr="C:\Users\zhengge\AppData\Roaming\Tencent\Users\113080365\QQ\WinTemp\RichOle\SVN%RI6W()WZ4XJ08SU0]I6.jpg">
            <a:extLst>
              <a:ext uri="{FF2B5EF4-FFF2-40B4-BE49-F238E27FC236}">
                <a16:creationId xmlns:a16="http://schemas.microsoft.com/office/drawing/2014/main" id="{66EEEB0E-D0E6-4E6B-B4C2-8C99D1E1F805}"/>
              </a:ext>
            </a:extLst>
          </p:cNvPr>
          <p:cNvPicPr/>
          <p:nvPr/>
        </p:nvPicPr>
        <p:blipFill>
          <a:blip r:embed="rId4"/>
          <a:stretch>
            <a:fillRect/>
          </a:stretch>
        </p:blipFill>
        <p:spPr>
          <a:xfrm>
            <a:off x="468312" y="1196975"/>
            <a:ext cx="1162050" cy="571500"/>
          </a:xfrm>
          <a:prstGeom prst="rect">
            <a:avLst/>
          </a:prstGeom>
          <a:noFill/>
          <a:ln>
            <a:noFill/>
            <a:miter lim="800000"/>
          </a:ln>
        </p:spPr>
      </p:pic>
      <p:pic>
        <p:nvPicPr>
          <p:cNvPr id="9" name="Picture 8" descr="C:\Users\zhengge\AppData\Roaming\Tencent\Users\113080365\QQ\WinTemp\RichOle\8}5Z318L8HL)X02Q(2{)10W.jpg">
            <a:extLst>
              <a:ext uri="{FF2B5EF4-FFF2-40B4-BE49-F238E27FC236}">
                <a16:creationId xmlns:a16="http://schemas.microsoft.com/office/drawing/2014/main" id="{1D0EBD00-DAC1-4B1F-B23B-BDE8401A03BA}"/>
              </a:ext>
            </a:extLst>
          </p:cNvPr>
          <p:cNvPicPr/>
          <p:nvPr/>
        </p:nvPicPr>
        <p:blipFill>
          <a:blip r:embed="rId5"/>
          <a:stretch>
            <a:fillRect/>
          </a:stretch>
        </p:blipFill>
        <p:spPr>
          <a:xfrm>
            <a:off x="7308850" y="2349500"/>
            <a:ext cx="1511300" cy="687388"/>
          </a:xfrm>
          <a:prstGeom prst="rect">
            <a:avLst/>
          </a:prstGeom>
          <a:noFill/>
          <a:ln>
            <a:noFill/>
            <a:miter lim="800000"/>
          </a:ln>
        </p:spPr>
      </p:pic>
    </p:spTree>
    <p:extLst>
      <p:ext uri="{BB962C8B-B14F-4D97-AF65-F5344CB8AC3E}">
        <p14:creationId xmlns:p14="http://schemas.microsoft.com/office/powerpoint/2010/main" val="17086547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3DCB208-E232-43A4-BE2B-8EDB794BF2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3658" y="1052736"/>
            <a:ext cx="6156684" cy="4568651"/>
          </a:xfrm>
        </p:spPr>
      </p:pic>
      <p:sp>
        <p:nvSpPr>
          <p:cNvPr id="10" name="文本框 9">
            <a:extLst>
              <a:ext uri="{FF2B5EF4-FFF2-40B4-BE49-F238E27FC236}">
                <a16:creationId xmlns:a16="http://schemas.microsoft.com/office/drawing/2014/main" id="{92B89458-5336-4047-BB83-DA43D94695B8}"/>
              </a:ext>
            </a:extLst>
          </p:cNvPr>
          <p:cNvSpPr txBox="1"/>
          <p:nvPr/>
        </p:nvSpPr>
        <p:spPr>
          <a:xfrm>
            <a:off x="3626895" y="886498"/>
            <a:ext cx="1890210" cy="300082"/>
          </a:xfrm>
          <a:prstGeom prst="rect">
            <a:avLst/>
          </a:prstGeom>
          <a:noFill/>
        </p:spPr>
        <p:txBody>
          <a:bodyPr wrap="square" rtlCol="0">
            <a:spAutoFit/>
          </a:bodyPr>
          <a:lstStyle/>
          <a:p>
            <a:r>
              <a:rPr lang="en-US" altLang="zh-CN" sz="1350" dirty="0" err="1">
                <a:solidFill>
                  <a:srgbClr val="FF0000"/>
                </a:solidFill>
                <a:latin typeface="微软雅黑" panose="020B0503020204020204" pitchFamily="34" charset="-122"/>
                <a:ea typeface="微软雅黑" panose="020B0503020204020204" pitchFamily="34" charset="-122"/>
              </a:rPr>
              <a:t>Hbase</a:t>
            </a:r>
            <a:r>
              <a:rPr lang="zh-CN" altLang="en-US" sz="1350" dirty="0">
                <a:solidFill>
                  <a:srgbClr val="FF0000"/>
                </a:solidFill>
                <a:latin typeface="微软雅黑" panose="020B0503020204020204" pitchFamily="34" charset="-122"/>
                <a:ea typeface="微软雅黑" panose="020B0503020204020204" pitchFamily="34" charset="-122"/>
              </a:rPr>
              <a:t>写流程</a:t>
            </a:r>
          </a:p>
        </p:txBody>
      </p:sp>
    </p:spTree>
    <p:extLst>
      <p:ext uri="{BB962C8B-B14F-4D97-AF65-F5344CB8AC3E}">
        <p14:creationId xmlns:p14="http://schemas.microsoft.com/office/powerpoint/2010/main" val="32859615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BCA11-503E-444E-9470-29EB7C860550}"/>
              </a:ext>
            </a:extLst>
          </p:cNvPr>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pic>
        <p:nvPicPr>
          <p:cNvPr id="5" name="内容占位符 4">
            <a:extLst>
              <a:ext uri="{FF2B5EF4-FFF2-40B4-BE49-F238E27FC236}">
                <a16:creationId xmlns:a16="http://schemas.microsoft.com/office/drawing/2014/main" id="{43D43BF9-CE83-4251-A978-500898D88C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544" y="1556792"/>
            <a:ext cx="9571522" cy="4608511"/>
          </a:xfrm>
        </p:spPr>
      </p:pic>
    </p:spTree>
    <p:extLst>
      <p:ext uri="{BB962C8B-B14F-4D97-AF65-F5344CB8AC3E}">
        <p14:creationId xmlns:p14="http://schemas.microsoft.com/office/powerpoint/2010/main" val="14803545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B4F01-1BDA-46AA-B8DE-0C85DB7C2313}"/>
              </a:ext>
            </a:extLst>
          </p:cNvPr>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sp>
        <p:nvSpPr>
          <p:cNvPr id="3" name="内容占位符 2">
            <a:extLst>
              <a:ext uri="{FF2B5EF4-FFF2-40B4-BE49-F238E27FC236}">
                <a16:creationId xmlns:a16="http://schemas.microsoft.com/office/drawing/2014/main" id="{BA3B37E7-9A89-42D9-94DF-7A4D9540F837}"/>
              </a:ext>
            </a:extLst>
          </p:cNvPr>
          <p:cNvSpPr>
            <a:spLocks noGrp="1"/>
          </p:cNvSpPr>
          <p:nvPr>
            <p:ph idx="1"/>
          </p:nvPr>
        </p:nvSpPr>
        <p:spPr/>
        <p:txBody>
          <a:bodyPr/>
          <a:lstStyle/>
          <a:p>
            <a:r>
              <a:rPr lang="en-US" altLang="zh-CN" dirty="0"/>
              <a:t>WAL</a:t>
            </a:r>
            <a:r>
              <a:rPr lang="zh-CN" altLang="en-US" dirty="0"/>
              <a:t>最重要的作用是灾难恢复。</a:t>
            </a:r>
            <a:endParaRPr lang="en-US" altLang="zh-CN" dirty="0"/>
          </a:p>
          <a:p>
            <a:r>
              <a:rPr lang="zh-CN" altLang="en-US"/>
              <a:t>和关系数据库的日志类似</a:t>
            </a:r>
            <a:r>
              <a:rPr lang="zh-CN" altLang="en-US" dirty="0"/>
              <a:t>，它记录所有的数据改动。</a:t>
            </a:r>
            <a:endParaRPr lang="en-US" altLang="zh-CN" dirty="0"/>
          </a:p>
          <a:p>
            <a:r>
              <a:rPr lang="zh-CN" altLang="en-US" dirty="0"/>
              <a:t>通过重做</a:t>
            </a:r>
            <a:r>
              <a:rPr lang="en-US" altLang="zh-CN" dirty="0"/>
              <a:t>log</a:t>
            </a:r>
            <a:r>
              <a:rPr lang="zh-CN" altLang="en-US" dirty="0"/>
              <a:t>中所记录的改动，可以恢复崩溃之前的数据。</a:t>
            </a:r>
            <a:endParaRPr lang="en-US" altLang="zh-CN" dirty="0"/>
          </a:p>
          <a:p>
            <a:r>
              <a:rPr lang="zh-CN" altLang="en-US" dirty="0"/>
              <a:t>如果写入</a:t>
            </a:r>
            <a:r>
              <a:rPr lang="en-US" altLang="zh-CN" dirty="0"/>
              <a:t>WAL</a:t>
            </a:r>
            <a:r>
              <a:rPr lang="zh-CN" altLang="en-US" dirty="0"/>
              <a:t>失败，整个操作将认为失败。</a:t>
            </a:r>
          </a:p>
        </p:txBody>
      </p:sp>
    </p:spTree>
    <p:extLst>
      <p:ext uri="{BB962C8B-B14F-4D97-AF65-F5344CB8AC3E}">
        <p14:creationId xmlns:p14="http://schemas.microsoft.com/office/powerpoint/2010/main" val="417756524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46259-8428-4231-858E-A45B90150C29}"/>
              </a:ext>
            </a:extLst>
          </p:cNvPr>
          <p:cNvSpPr>
            <a:spLocks noGrp="1"/>
          </p:cNvSpPr>
          <p:nvPr>
            <p:ph type="title"/>
          </p:nvPr>
        </p:nvSpPr>
        <p:spPr/>
        <p:txBody>
          <a:bodyPr/>
          <a:lstStyle/>
          <a:p>
            <a:r>
              <a:rPr lang="en-US" altLang="zh-CN" dirty="0"/>
              <a:t>HBase</a:t>
            </a:r>
            <a:r>
              <a:rPr lang="zh-CN" altLang="en-US" dirty="0"/>
              <a:t>读流程</a:t>
            </a:r>
          </a:p>
        </p:txBody>
      </p:sp>
      <p:pic>
        <p:nvPicPr>
          <p:cNvPr id="5" name="内容占位符 4">
            <a:extLst>
              <a:ext uri="{FF2B5EF4-FFF2-40B4-BE49-F238E27FC236}">
                <a16:creationId xmlns:a16="http://schemas.microsoft.com/office/drawing/2014/main" id="{5777914D-D0D7-4D54-B53D-27BE0F71E0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3213" y="1772816"/>
            <a:ext cx="8037573" cy="2893802"/>
          </a:xfrm>
        </p:spPr>
      </p:pic>
    </p:spTree>
    <p:extLst>
      <p:ext uri="{BB962C8B-B14F-4D97-AF65-F5344CB8AC3E}">
        <p14:creationId xmlns:p14="http://schemas.microsoft.com/office/powerpoint/2010/main" val="5803018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A1702-3C25-C209-FD51-57A784CC2107}"/>
              </a:ext>
            </a:extLst>
          </p:cNvPr>
          <p:cNvSpPr>
            <a:spLocks noGrp="1"/>
          </p:cNvSpPr>
          <p:nvPr>
            <p:ph type="title"/>
          </p:nvPr>
        </p:nvSpPr>
        <p:spPr>
          <a:xfrm>
            <a:off x="462371" y="2987017"/>
            <a:ext cx="8219257" cy="883965"/>
          </a:xfrm>
        </p:spPr>
        <p:txBody>
          <a:bodyPr/>
          <a:lstStyle/>
          <a:p>
            <a:r>
              <a:rPr lang="en-US" dirty="0" err="1"/>
              <a:t>扩展内容</a:t>
            </a:r>
            <a:r>
              <a:rPr lang="zh-CN" altLang="en-US" dirty="0"/>
              <a:t>（不考试）</a:t>
            </a:r>
            <a:endParaRPr lang="en-US" dirty="0"/>
          </a:p>
        </p:txBody>
      </p:sp>
    </p:spTree>
    <p:extLst>
      <p:ext uri="{BB962C8B-B14F-4D97-AF65-F5344CB8AC3E}">
        <p14:creationId xmlns:p14="http://schemas.microsoft.com/office/powerpoint/2010/main" val="2003781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5B33D3A-A583-4986-8B56-21E5550E1763}"/>
              </a:ext>
            </a:extLst>
          </p:cNvPr>
          <p:cNvSpPr>
            <a:spLocks noGrp="1"/>
          </p:cNvSpPr>
          <p:nvPr>
            <p:ph type="ctrTitle"/>
          </p:nvPr>
        </p:nvSpPr>
        <p:spPr/>
        <p:txBody>
          <a:bodyPr/>
          <a:lstStyle/>
          <a:p>
            <a:r>
              <a:rPr lang="en-US" altLang="zh-CN" dirty="0"/>
              <a:t>Apache Spark</a:t>
            </a:r>
            <a:endParaRPr lang="zh-CN" altLang="en-US" dirty="0"/>
          </a:p>
        </p:txBody>
      </p:sp>
      <p:sp>
        <p:nvSpPr>
          <p:cNvPr id="9" name="副标题 8">
            <a:extLst>
              <a:ext uri="{FF2B5EF4-FFF2-40B4-BE49-F238E27FC236}">
                <a16:creationId xmlns:a16="http://schemas.microsoft.com/office/drawing/2014/main" id="{E6398632-1BE1-4342-B6AC-EE28EDF0EDBD}"/>
              </a:ext>
            </a:extLst>
          </p:cNvPr>
          <p:cNvSpPr>
            <a:spLocks noGrp="1"/>
          </p:cNvSpPr>
          <p:nvPr>
            <p:ph type="subTitle" idx="1"/>
          </p:nvPr>
        </p:nvSpPr>
        <p:spPr/>
        <p:txBody>
          <a:bodyPr/>
          <a:lstStyle/>
          <a:p>
            <a:r>
              <a:rPr lang="zh-CN" altLang="en-US" dirty="0"/>
              <a:t>通用的分布式数据处理引擎</a:t>
            </a:r>
            <a:endParaRPr lang="en-US" altLang="zh-CN" dirty="0"/>
          </a:p>
          <a:p>
            <a:r>
              <a:rPr lang="zh-CN" altLang="en-US" dirty="0"/>
              <a:t>大数据计算框架</a:t>
            </a:r>
            <a:r>
              <a:rPr lang="en-US" altLang="zh-CN" dirty="0"/>
              <a:t>MapReduce</a:t>
            </a:r>
            <a:r>
              <a:rPr lang="zh-CN" altLang="en-US" dirty="0"/>
              <a:t>的继任者</a:t>
            </a:r>
          </a:p>
        </p:txBody>
      </p:sp>
    </p:spTree>
    <p:extLst>
      <p:ext uri="{BB962C8B-B14F-4D97-AF65-F5344CB8AC3E}">
        <p14:creationId xmlns:p14="http://schemas.microsoft.com/office/powerpoint/2010/main" val="21290857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A29F8-1696-409D-BAB8-421281C75A3C}"/>
              </a:ext>
            </a:extLst>
          </p:cNvPr>
          <p:cNvSpPr>
            <a:spLocks noGrp="1"/>
          </p:cNvSpPr>
          <p:nvPr>
            <p:ph type="title"/>
          </p:nvPr>
        </p:nvSpPr>
        <p:spPr/>
        <p:txBody>
          <a:bodyPr/>
          <a:lstStyle/>
          <a:p>
            <a:r>
              <a:rPr lang="en-US" altLang="zh-CN" dirty="0"/>
              <a:t>Spark</a:t>
            </a:r>
            <a:r>
              <a:rPr lang="zh-CN" altLang="en-US" dirty="0"/>
              <a:t>结构</a:t>
            </a:r>
          </a:p>
        </p:txBody>
      </p:sp>
      <p:pic>
        <p:nvPicPr>
          <p:cNvPr id="1026" name="Picture 2">
            <a:extLst>
              <a:ext uri="{FF2B5EF4-FFF2-40B4-BE49-F238E27FC236}">
                <a16:creationId xmlns:a16="http://schemas.microsoft.com/office/drawing/2014/main" id="{3DDC1B6E-F32C-C499-8C33-D303A4EF0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0850"/>
            <a:ext cx="91440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0814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36351-A936-4CED-B7FD-DF5A20F0DC26}"/>
              </a:ext>
            </a:extLst>
          </p:cNvPr>
          <p:cNvSpPr>
            <a:spLocks noGrp="1"/>
          </p:cNvSpPr>
          <p:nvPr>
            <p:ph type="title"/>
          </p:nvPr>
        </p:nvSpPr>
        <p:spPr/>
        <p:txBody>
          <a:bodyPr/>
          <a:lstStyle/>
          <a:p>
            <a:r>
              <a:rPr lang="zh-CN" altLang="en-US" dirty="0"/>
              <a:t>计算机不同资源的性能</a:t>
            </a:r>
          </a:p>
        </p:txBody>
      </p:sp>
      <p:pic>
        <p:nvPicPr>
          <p:cNvPr id="5" name="内容占位符 4">
            <a:extLst>
              <a:ext uri="{FF2B5EF4-FFF2-40B4-BE49-F238E27FC236}">
                <a16:creationId xmlns:a16="http://schemas.microsoft.com/office/drawing/2014/main" id="{B1A3868E-E0DE-4C9E-9C05-1E7D3B37A7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340768"/>
            <a:ext cx="8267299" cy="4248472"/>
          </a:xfrm>
        </p:spPr>
      </p:pic>
    </p:spTree>
    <p:extLst>
      <p:ext uri="{BB962C8B-B14F-4D97-AF65-F5344CB8AC3E}">
        <p14:creationId xmlns:p14="http://schemas.microsoft.com/office/powerpoint/2010/main" val="19850057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B13FB-DC18-4E45-AF7C-58F811973267}"/>
              </a:ext>
            </a:extLst>
          </p:cNvPr>
          <p:cNvSpPr>
            <a:spLocks noGrp="1"/>
          </p:cNvSpPr>
          <p:nvPr>
            <p:ph type="title"/>
          </p:nvPr>
        </p:nvSpPr>
        <p:spPr/>
        <p:txBody>
          <a:bodyPr/>
          <a:lstStyle/>
          <a:p>
            <a:r>
              <a:rPr lang="en-US" altLang="zh-CN" dirty="0"/>
              <a:t>Spark</a:t>
            </a:r>
            <a:r>
              <a:rPr lang="zh-CN" altLang="en-US" dirty="0"/>
              <a:t>优点</a:t>
            </a:r>
          </a:p>
        </p:txBody>
      </p:sp>
      <p:pic>
        <p:nvPicPr>
          <p:cNvPr id="2050" name="Picture 2">
            <a:extLst>
              <a:ext uri="{FF2B5EF4-FFF2-40B4-BE49-F238E27FC236}">
                <a16:creationId xmlns:a16="http://schemas.microsoft.com/office/drawing/2014/main" id="{6F6AD9C4-6872-4F47-1E72-8814859FC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9700"/>
            <a:ext cx="91440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5670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0F1D2-BAFA-474E-8A4C-7F2E7EDD4A35}"/>
              </a:ext>
            </a:extLst>
          </p:cNvPr>
          <p:cNvSpPr>
            <a:spLocks noGrp="1"/>
          </p:cNvSpPr>
          <p:nvPr>
            <p:ph type="title"/>
          </p:nvPr>
        </p:nvSpPr>
        <p:spPr/>
        <p:txBody>
          <a:bodyPr/>
          <a:lstStyle/>
          <a:p>
            <a:r>
              <a:rPr lang="en-US" altLang="zh-CN" dirty="0"/>
              <a:t>Spark</a:t>
            </a:r>
            <a:r>
              <a:rPr lang="zh-CN" altLang="en-US" dirty="0"/>
              <a:t>比</a:t>
            </a:r>
            <a:r>
              <a:rPr lang="en-US" altLang="zh-CN" dirty="0"/>
              <a:t>MapReduce</a:t>
            </a:r>
            <a:r>
              <a:rPr lang="zh-CN" altLang="en-US" dirty="0"/>
              <a:t>快</a:t>
            </a:r>
          </a:p>
        </p:txBody>
      </p:sp>
      <p:pic>
        <p:nvPicPr>
          <p:cNvPr id="5" name="内容占位符 4">
            <a:extLst>
              <a:ext uri="{FF2B5EF4-FFF2-40B4-BE49-F238E27FC236}">
                <a16:creationId xmlns:a16="http://schemas.microsoft.com/office/drawing/2014/main" id="{C9E94781-8762-4791-A1F2-D628F1CA07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412776"/>
            <a:ext cx="8388836" cy="4392488"/>
          </a:xfrm>
        </p:spPr>
      </p:pic>
    </p:spTree>
    <p:extLst>
      <p:ext uri="{BB962C8B-B14F-4D97-AF65-F5344CB8AC3E}">
        <p14:creationId xmlns:p14="http://schemas.microsoft.com/office/powerpoint/2010/main" val="3171901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F19CD-D9C2-4F17-B465-4976B54C4496}"/>
              </a:ext>
            </a:extLst>
          </p:cNvPr>
          <p:cNvSpPr>
            <a:spLocks noGrp="1"/>
          </p:cNvSpPr>
          <p:nvPr>
            <p:ph type="title"/>
          </p:nvPr>
        </p:nvSpPr>
        <p:spPr/>
        <p:txBody>
          <a:bodyPr/>
          <a:lstStyle/>
          <a:p>
            <a:r>
              <a:rPr lang="zh-CN" altLang="en-US" dirty="0"/>
              <a:t>大数据时代</a:t>
            </a:r>
          </a:p>
        </p:txBody>
      </p:sp>
      <p:pic>
        <p:nvPicPr>
          <p:cNvPr id="4" name="Picture 3">
            <a:extLst>
              <a:ext uri="{FF2B5EF4-FFF2-40B4-BE49-F238E27FC236}">
                <a16:creationId xmlns:a16="http://schemas.microsoft.com/office/drawing/2014/main" id="{65D9055D-2707-4B0A-991B-6019089362B8}"/>
              </a:ext>
            </a:extLst>
          </p:cNvPr>
          <p:cNvPicPr/>
          <p:nvPr/>
        </p:nvPicPr>
        <p:blipFill>
          <a:blip r:embed="rId2"/>
          <a:stretch>
            <a:fillRect/>
          </a:stretch>
        </p:blipFill>
        <p:spPr>
          <a:xfrm>
            <a:off x="1968633" y="1844824"/>
            <a:ext cx="5326062" cy="2592388"/>
          </a:xfrm>
          <a:prstGeom prst="rect">
            <a:avLst/>
          </a:prstGeom>
          <a:solidFill>
            <a:srgbClr val="7575D1"/>
          </a:solidFill>
          <a:ln>
            <a:noFill/>
            <a:miter lim="800000"/>
          </a:ln>
        </p:spPr>
      </p:pic>
      <p:sp>
        <p:nvSpPr>
          <p:cNvPr id="5" name="TextBox 50">
            <a:extLst>
              <a:ext uri="{FF2B5EF4-FFF2-40B4-BE49-F238E27FC236}">
                <a16:creationId xmlns:a16="http://schemas.microsoft.com/office/drawing/2014/main" id="{B95C1ECD-2585-4386-AED1-DD6BEACFBB38}"/>
              </a:ext>
            </a:extLst>
          </p:cNvPr>
          <p:cNvSpPr/>
          <p:nvPr/>
        </p:nvSpPr>
        <p:spPr>
          <a:xfrm>
            <a:off x="457333" y="4653111"/>
            <a:ext cx="8288680" cy="1785104"/>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全球每秒钟发送 </a:t>
            </a:r>
            <a:r>
              <a:rPr sz="1600" b="1" kern="0" dirty="0">
                <a:solidFill>
                  <a:srgbClr val="000000"/>
                </a:solidFill>
                <a:latin typeface="微软雅黑" panose="020B0503020204020204" charset="-122"/>
                <a:ea typeface="微软雅黑" panose="020B0503020204020204" charset="-122"/>
              </a:rPr>
              <a:t>2</a:t>
            </a:r>
            <a:r>
              <a:rPr lang="en-US" altLang="zh-CN" sz="1600" b="1" kern="0" dirty="0">
                <a:solidFill>
                  <a:srgbClr val="000000"/>
                </a:solidFill>
                <a:latin typeface="微软雅黑" panose="020B0503020204020204" charset="-122"/>
                <a:ea typeface="微软雅黑" panose="020B0503020204020204" charset="-122"/>
              </a:rPr>
              <a:t>.</a:t>
            </a:r>
            <a:r>
              <a:rPr sz="1600" b="1" kern="0" dirty="0">
                <a:solidFill>
                  <a:srgbClr val="000000"/>
                </a:solidFill>
                <a:latin typeface="微软雅黑" panose="020B0503020204020204" charset="-122"/>
                <a:ea typeface="微软雅黑" panose="020B0503020204020204" charset="-122"/>
              </a:rPr>
              <a:t>9 百万</a:t>
            </a:r>
            <a:r>
              <a:rPr sz="1400" b="1" kern="0" dirty="0">
                <a:solidFill>
                  <a:srgbClr val="000000"/>
                </a:solidFill>
                <a:latin typeface="微软雅黑" panose="020B0503020204020204" charset="-122"/>
                <a:ea typeface="微软雅黑" panose="020B0503020204020204" charset="-122"/>
              </a:rPr>
              <a:t>封</a:t>
            </a:r>
            <a:r>
              <a:rPr sz="1400" kern="0" dirty="0">
                <a:solidFill>
                  <a:srgbClr val="000000"/>
                </a:solidFill>
                <a:latin typeface="微软雅黑" panose="020B0503020204020204" charset="-122"/>
                <a:ea typeface="微软雅黑" panose="020B0503020204020204" charset="-122"/>
              </a:rPr>
              <a:t>电子邮件,一分钟读一篇得话,足够一个人昼夜不息得读5</a:t>
            </a:r>
            <a:r>
              <a:rPr lang="en-US" altLang="zh-CN" sz="1400" kern="0" dirty="0">
                <a:solidFill>
                  <a:srgbClr val="000000"/>
                </a:solidFill>
                <a:latin typeface="微软雅黑" panose="020B0503020204020204" charset="-122"/>
                <a:ea typeface="微软雅黑" panose="020B0503020204020204" charset="-122"/>
              </a:rPr>
              <a:t>.</a:t>
            </a:r>
            <a:r>
              <a:rPr sz="1400" kern="0" dirty="0">
                <a:solidFill>
                  <a:srgbClr val="000000"/>
                </a:solidFill>
                <a:latin typeface="微软雅黑" panose="020B0503020204020204" charset="-122"/>
                <a:ea typeface="微软雅黑" panose="020B0503020204020204" charset="-122"/>
              </a:rPr>
              <a:t>5 年…</a:t>
            </a:r>
          </a:p>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每天会有</a:t>
            </a:r>
            <a:r>
              <a:rPr sz="1600" kern="0" dirty="0">
                <a:solidFill>
                  <a:srgbClr val="000000"/>
                </a:solidFill>
                <a:latin typeface="微软雅黑" panose="020B0503020204020204" charset="-122"/>
                <a:ea typeface="微软雅黑" panose="020B0503020204020204" charset="-122"/>
              </a:rPr>
              <a:t> </a:t>
            </a:r>
            <a:r>
              <a:rPr sz="1600" b="1" kern="0" dirty="0">
                <a:solidFill>
                  <a:srgbClr val="000000"/>
                </a:solidFill>
                <a:latin typeface="微软雅黑" panose="020B0503020204020204" charset="-122"/>
                <a:ea typeface="微软雅黑" panose="020B0503020204020204" charset="-122"/>
              </a:rPr>
              <a:t>2</a:t>
            </a:r>
            <a:r>
              <a:rPr lang="en-US" altLang="zh-CN" sz="1600" b="1" kern="0" dirty="0">
                <a:solidFill>
                  <a:srgbClr val="000000"/>
                </a:solidFill>
                <a:latin typeface="微软雅黑" panose="020B0503020204020204" charset="-122"/>
                <a:ea typeface="微软雅黑" panose="020B0503020204020204" charset="-122"/>
              </a:rPr>
              <a:t>.</a:t>
            </a:r>
            <a:r>
              <a:rPr sz="1600" b="1" kern="0" dirty="0">
                <a:solidFill>
                  <a:srgbClr val="000000"/>
                </a:solidFill>
                <a:latin typeface="微软雅黑" panose="020B0503020204020204" charset="-122"/>
                <a:ea typeface="微软雅黑" panose="020B0503020204020204" charset="-122"/>
              </a:rPr>
              <a:t>88 万</a:t>
            </a:r>
            <a:r>
              <a:rPr sz="1400" b="1" kern="0" dirty="0">
                <a:solidFill>
                  <a:srgbClr val="000000"/>
                </a:solidFill>
                <a:latin typeface="微软雅黑" panose="020B0503020204020204" charset="-122"/>
                <a:ea typeface="微软雅黑" panose="020B0503020204020204" charset="-122"/>
              </a:rPr>
              <a:t>个小时</a:t>
            </a:r>
            <a:r>
              <a:rPr sz="1400" kern="0" dirty="0">
                <a:solidFill>
                  <a:srgbClr val="000000"/>
                </a:solidFill>
                <a:latin typeface="微软雅黑" panose="020B0503020204020204" charset="-122"/>
                <a:ea typeface="微软雅黑" panose="020B0503020204020204" charset="-122"/>
              </a:rPr>
              <a:t>得视频上传到Youtube,足够一个人昼夜不息得观瞧3</a:t>
            </a:r>
            <a:r>
              <a:rPr lang="en-US" altLang="zh-CN" sz="1400" kern="0" dirty="0">
                <a:solidFill>
                  <a:srgbClr val="000000"/>
                </a:solidFill>
                <a:latin typeface="微软雅黑" panose="020B0503020204020204" charset="-122"/>
                <a:ea typeface="微软雅黑" panose="020B0503020204020204" charset="-122"/>
              </a:rPr>
              <a:t>.</a:t>
            </a:r>
            <a:r>
              <a:rPr sz="1400" kern="0" dirty="0">
                <a:solidFill>
                  <a:srgbClr val="000000"/>
                </a:solidFill>
                <a:latin typeface="微软雅黑" panose="020B0503020204020204" charset="-122"/>
                <a:ea typeface="微软雅黑" panose="020B0503020204020204" charset="-122"/>
              </a:rPr>
              <a:t>3 年…</a:t>
            </a:r>
          </a:p>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推特上每天发布 </a:t>
            </a:r>
            <a:r>
              <a:rPr sz="1600" b="1" kern="0" dirty="0">
                <a:solidFill>
                  <a:srgbClr val="000000"/>
                </a:solidFill>
                <a:latin typeface="微软雅黑" panose="020B0503020204020204" charset="-122"/>
                <a:ea typeface="微软雅黑" panose="020B0503020204020204" charset="-122"/>
              </a:rPr>
              <a:t>5 千万</a:t>
            </a:r>
            <a:r>
              <a:rPr sz="1400" b="1" kern="0" dirty="0">
                <a:solidFill>
                  <a:srgbClr val="000000"/>
                </a:solidFill>
                <a:latin typeface="微软雅黑" panose="020B0503020204020204" charset="-122"/>
                <a:ea typeface="微软雅黑" panose="020B0503020204020204" charset="-122"/>
              </a:rPr>
              <a:t>条</a:t>
            </a:r>
            <a:r>
              <a:rPr sz="1400" kern="0" dirty="0">
                <a:solidFill>
                  <a:srgbClr val="000000"/>
                </a:solidFill>
                <a:latin typeface="微软雅黑" panose="020B0503020204020204" charset="-122"/>
                <a:ea typeface="微软雅黑" panose="020B0503020204020204" charset="-122"/>
              </a:rPr>
              <a:t>消息,假设10 秒钟浏览一条信息,这些消息足够一个人昼夜不息得浏览16 年…</a:t>
            </a:r>
          </a:p>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每天亚马逊上将产生 </a:t>
            </a:r>
            <a:r>
              <a:rPr sz="1600" b="1" kern="0" dirty="0">
                <a:solidFill>
                  <a:srgbClr val="000000"/>
                </a:solidFill>
                <a:latin typeface="微软雅黑" panose="020B0503020204020204" charset="-122"/>
                <a:ea typeface="微软雅黑" panose="020B0503020204020204" charset="-122"/>
              </a:rPr>
              <a:t>6</a:t>
            </a:r>
            <a:r>
              <a:rPr lang="en-US" altLang="zh-CN" sz="1600" b="1" kern="0" dirty="0">
                <a:solidFill>
                  <a:srgbClr val="000000"/>
                </a:solidFill>
                <a:latin typeface="微软雅黑" panose="020B0503020204020204" charset="-122"/>
                <a:ea typeface="微软雅黑" panose="020B0503020204020204" charset="-122"/>
              </a:rPr>
              <a:t>.</a:t>
            </a:r>
            <a:r>
              <a:rPr sz="1600" b="1" kern="0" dirty="0">
                <a:solidFill>
                  <a:srgbClr val="000000"/>
                </a:solidFill>
                <a:latin typeface="微软雅黑" panose="020B0503020204020204" charset="-122"/>
                <a:ea typeface="微软雅黑" panose="020B0503020204020204" charset="-122"/>
              </a:rPr>
              <a:t>3 百万</a:t>
            </a:r>
            <a:r>
              <a:rPr sz="1400" b="1" kern="0" dirty="0">
                <a:solidFill>
                  <a:srgbClr val="000000"/>
                </a:solidFill>
                <a:latin typeface="微软雅黑" panose="020B0503020204020204" charset="-122"/>
                <a:ea typeface="微软雅黑" panose="020B0503020204020204" charset="-122"/>
              </a:rPr>
              <a:t>笔</a:t>
            </a:r>
            <a:r>
              <a:rPr sz="1400" kern="0" dirty="0">
                <a:solidFill>
                  <a:srgbClr val="000000"/>
                </a:solidFill>
                <a:latin typeface="微软雅黑" panose="020B0503020204020204" charset="-122"/>
                <a:ea typeface="微软雅黑" panose="020B0503020204020204" charset="-122"/>
              </a:rPr>
              <a:t>订单…</a:t>
            </a:r>
          </a:p>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每个月网民在Facebook 上要花费</a:t>
            </a:r>
            <a:r>
              <a:rPr sz="1600" b="1" kern="0" dirty="0">
                <a:solidFill>
                  <a:srgbClr val="000000"/>
                </a:solidFill>
                <a:latin typeface="微软雅黑" panose="020B0503020204020204" charset="-122"/>
                <a:ea typeface="微软雅黑" panose="020B0503020204020204" charset="-122"/>
              </a:rPr>
              <a:t>7 千亿</a:t>
            </a:r>
            <a:r>
              <a:rPr sz="1400" b="1" kern="0" dirty="0">
                <a:solidFill>
                  <a:srgbClr val="000000"/>
                </a:solidFill>
                <a:latin typeface="微软雅黑" panose="020B0503020204020204" charset="-122"/>
                <a:ea typeface="微软雅黑" panose="020B0503020204020204" charset="-122"/>
              </a:rPr>
              <a:t>分钟</a:t>
            </a:r>
            <a:r>
              <a:rPr sz="1400" kern="0" dirty="0">
                <a:solidFill>
                  <a:srgbClr val="000000"/>
                </a:solidFill>
                <a:latin typeface="微软雅黑" panose="020B0503020204020204" charset="-122"/>
                <a:ea typeface="微软雅黑" panose="020B0503020204020204" charset="-122"/>
              </a:rPr>
              <a:t>,被移动互联网使用者发送与接收得数据高达</a:t>
            </a:r>
            <a:r>
              <a:rPr lang="en-SG" sz="1600" b="1" kern="0" dirty="0">
                <a:solidFill>
                  <a:srgbClr val="000000"/>
                </a:solidFill>
                <a:latin typeface="微软雅黑" panose="020B0503020204020204" charset="-122"/>
                <a:ea typeface="微软雅黑" panose="020B0503020204020204" charset="-122"/>
              </a:rPr>
              <a:t>1</a:t>
            </a:r>
            <a:r>
              <a:rPr lang="en-US" altLang="zh-CN" sz="1600" b="1" kern="0" dirty="0">
                <a:solidFill>
                  <a:srgbClr val="000000"/>
                </a:solidFill>
                <a:latin typeface="微软雅黑" panose="020B0503020204020204" charset="-122"/>
                <a:ea typeface="微软雅黑" panose="020B0503020204020204" charset="-122"/>
              </a:rPr>
              <a:t>.</a:t>
            </a:r>
            <a:r>
              <a:rPr sz="1600" b="1" kern="0" dirty="0">
                <a:solidFill>
                  <a:srgbClr val="000000"/>
                </a:solidFill>
                <a:latin typeface="微软雅黑" panose="020B0503020204020204" charset="-122"/>
                <a:ea typeface="微软雅黑" panose="020B0503020204020204" charset="-122"/>
              </a:rPr>
              <a:t>3EB</a:t>
            </a:r>
            <a:r>
              <a:rPr sz="1600" kern="0" dirty="0">
                <a:solidFill>
                  <a:srgbClr val="000000"/>
                </a:solidFill>
                <a:latin typeface="微软雅黑" panose="020B0503020204020204" charset="-122"/>
                <a:ea typeface="微软雅黑" panose="020B0503020204020204" charset="-122"/>
              </a:rPr>
              <a:t>…</a:t>
            </a:r>
          </a:p>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Google 上每天需要处理</a:t>
            </a:r>
            <a:r>
              <a:rPr sz="1600" b="1" kern="0" dirty="0">
                <a:solidFill>
                  <a:srgbClr val="000000"/>
                </a:solidFill>
                <a:latin typeface="微软雅黑" panose="020B0503020204020204" charset="-122"/>
                <a:ea typeface="微软雅黑" panose="020B0503020204020204" charset="-122"/>
              </a:rPr>
              <a:t>24PB</a:t>
            </a:r>
            <a:r>
              <a:rPr sz="16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得数据…</a:t>
            </a:r>
          </a:p>
        </p:txBody>
      </p:sp>
      <p:sp>
        <p:nvSpPr>
          <p:cNvPr id="6" name="TextBox 60">
            <a:extLst>
              <a:ext uri="{FF2B5EF4-FFF2-40B4-BE49-F238E27FC236}">
                <a16:creationId xmlns:a16="http://schemas.microsoft.com/office/drawing/2014/main" id="{40A28CA4-0743-4D6E-A65A-70B291AEB036}"/>
              </a:ext>
            </a:extLst>
          </p:cNvPr>
          <p:cNvSpPr/>
          <p:nvPr/>
        </p:nvSpPr>
        <p:spPr>
          <a:xfrm>
            <a:off x="528771" y="1339999"/>
            <a:ext cx="7352706" cy="396636"/>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dirty="0">
                <a:solidFill>
                  <a:srgbClr val="000000"/>
                </a:solidFill>
                <a:latin typeface="微软雅黑" panose="020B0503020204020204" charset="-122"/>
                <a:ea typeface="微软雅黑" panose="020B0503020204020204" charset="-122"/>
              </a:rPr>
              <a:t>新时代,人们从信息得被动接受者变成了主动创造者</a:t>
            </a:r>
          </a:p>
        </p:txBody>
      </p:sp>
    </p:spTree>
    <p:extLst>
      <p:ext uri="{BB962C8B-B14F-4D97-AF65-F5344CB8AC3E}">
        <p14:creationId xmlns:p14="http://schemas.microsoft.com/office/powerpoint/2010/main" val="22647829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C1EBA-06E3-4543-A85E-A89D89D768CB}"/>
              </a:ext>
            </a:extLst>
          </p:cNvPr>
          <p:cNvSpPr>
            <a:spLocks noGrp="1"/>
          </p:cNvSpPr>
          <p:nvPr>
            <p:ph type="title"/>
          </p:nvPr>
        </p:nvSpPr>
        <p:spPr/>
        <p:txBody>
          <a:bodyPr/>
          <a:lstStyle/>
          <a:p>
            <a:r>
              <a:rPr lang="en-US" altLang="zh-CN" dirty="0"/>
              <a:t>Spark</a:t>
            </a:r>
            <a:r>
              <a:rPr lang="zh-CN" altLang="en-US" dirty="0"/>
              <a:t>生态圈</a:t>
            </a:r>
          </a:p>
        </p:txBody>
      </p:sp>
      <p:pic>
        <p:nvPicPr>
          <p:cNvPr id="5" name="内容占位符 4">
            <a:extLst>
              <a:ext uri="{FF2B5EF4-FFF2-40B4-BE49-F238E27FC236}">
                <a16:creationId xmlns:a16="http://schemas.microsoft.com/office/drawing/2014/main" id="{7468CE5C-1075-4CB7-8DB3-59B2521ECF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340768"/>
            <a:ext cx="8320924" cy="4680520"/>
          </a:xfrm>
        </p:spPr>
      </p:pic>
    </p:spTree>
    <p:extLst>
      <p:ext uri="{BB962C8B-B14F-4D97-AF65-F5344CB8AC3E}">
        <p14:creationId xmlns:p14="http://schemas.microsoft.com/office/powerpoint/2010/main" val="6143853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DC058-0EEB-4E3B-86E6-D1B933F79AEB}"/>
              </a:ext>
            </a:extLst>
          </p:cNvPr>
          <p:cNvSpPr>
            <a:spLocks noGrp="1"/>
          </p:cNvSpPr>
          <p:nvPr>
            <p:ph type="title"/>
          </p:nvPr>
        </p:nvSpPr>
        <p:spPr/>
        <p:txBody>
          <a:bodyPr/>
          <a:lstStyle/>
          <a:p>
            <a:r>
              <a:rPr lang="en-US" altLang="zh-CN" dirty="0"/>
              <a:t>Spark</a:t>
            </a:r>
            <a:r>
              <a:rPr lang="zh-CN" altLang="en-US" dirty="0"/>
              <a:t>与</a:t>
            </a:r>
            <a:r>
              <a:rPr lang="en-US" altLang="zh-CN" dirty="0"/>
              <a:t>Hadoop</a:t>
            </a:r>
            <a:endParaRPr lang="zh-CN" altLang="en-US" dirty="0"/>
          </a:p>
        </p:txBody>
      </p:sp>
      <p:pic>
        <p:nvPicPr>
          <p:cNvPr id="5" name="内容占位符 4">
            <a:extLst>
              <a:ext uri="{FF2B5EF4-FFF2-40B4-BE49-F238E27FC236}">
                <a16:creationId xmlns:a16="http://schemas.microsoft.com/office/drawing/2014/main" id="{F0DC255D-030D-4302-B8C9-7A79ABB477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600" y="1196752"/>
            <a:ext cx="8056233" cy="4464496"/>
          </a:xfrm>
        </p:spPr>
      </p:pic>
    </p:spTree>
    <p:extLst>
      <p:ext uri="{BB962C8B-B14F-4D97-AF65-F5344CB8AC3E}">
        <p14:creationId xmlns:p14="http://schemas.microsoft.com/office/powerpoint/2010/main" val="37638112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6B98E-2BDC-4199-B0C7-CC6BA3E41C10}"/>
              </a:ext>
            </a:extLst>
          </p:cNvPr>
          <p:cNvSpPr>
            <a:spLocks noGrp="1"/>
          </p:cNvSpPr>
          <p:nvPr>
            <p:ph type="title"/>
          </p:nvPr>
        </p:nvSpPr>
        <p:spPr/>
        <p:txBody>
          <a:bodyPr/>
          <a:lstStyle/>
          <a:p>
            <a:r>
              <a:rPr lang="en-US" altLang="zh-CN" dirty="0"/>
              <a:t>Spark</a:t>
            </a:r>
            <a:r>
              <a:rPr lang="zh-CN" altLang="en-US" dirty="0"/>
              <a:t>基本概念（</a:t>
            </a:r>
            <a:r>
              <a:rPr lang="en-US" altLang="zh-CN" dirty="0"/>
              <a:t>1/2)</a:t>
            </a:r>
            <a:endParaRPr lang="zh-CN" altLang="en-US" dirty="0"/>
          </a:p>
        </p:txBody>
      </p:sp>
      <p:sp>
        <p:nvSpPr>
          <p:cNvPr id="3" name="内容占位符 2">
            <a:extLst>
              <a:ext uri="{FF2B5EF4-FFF2-40B4-BE49-F238E27FC236}">
                <a16:creationId xmlns:a16="http://schemas.microsoft.com/office/drawing/2014/main" id="{6C3DBF04-F37F-45FF-9A20-AF5C72D37B56}"/>
              </a:ext>
            </a:extLst>
          </p:cNvPr>
          <p:cNvSpPr>
            <a:spLocks noGrp="1"/>
          </p:cNvSpPr>
          <p:nvPr>
            <p:ph idx="1"/>
          </p:nvPr>
        </p:nvSpPr>
        <p:spPr/>
        <p:txBody>
          <a:bodyPr>
            <a:normAutofit fontScale="92500"/>
          </a:bodyPr>
          <a:lstStyle/>
          <a:p>
            <a:r>
              <a:rPr lang="en-US" altLang="zh-CN" b="1" dirty="0"/>
              <a:t>RDD</a:t>
            </a:r>
            <a:r>
              <a:rPr lang="zh-CN" altLang="en-US" dirty="0"/>
              <a:t>：是弹性分布式数据集（</a:t>
            </a:r>
            <a:r>
              <a:rPr lang="en-US" altLang="zh-CN" dirty="0"/>
              <a:t>Resilient Distributed Dataset</a:t>
            </a:r>
            <a:r>
              <a:rPr lang="zh-CN" altLang="en-US" dirty="0"/>
              <a:t>）的简称，是分布式内存的一个抽象概念，提供了一种高度受限的共享内存模型。</a:t>
            </a:r>
            <a:endParaRPr lang="en-US" altLang="zh-CN" dirty="0"/>
          </a:p>
          <a:p>
            <a:r>
              <a:rPr lang="en-US" altLang="zh-CN" b="1" dirty="0"/>
              <a:t>DAG</a:t>
            </a:r>
            <a:r>
              <a:rPr lang="zh-CN" altLang="en-US" dirty="0"/>
              <a:t>：是</a:t>
            </a:r>
            <a:r>
              <a:rPr lang="en-US" altLang="zh-CN" dirty="0"/>
              <a:t>Directed Acyclic Graph</a:t>
            </a:r>
            <a:r>
              <a:rPr lang="zh-CN" altLang="en-US" dirty="0"/>
              <a:t>（有向无环图）的简称，反映</a:t>
            </a:r>
            <a:r>
              <a:rPr lang="en-US" altLang="zh-CN" dirty="0"/>
              <a:t>RDD</a:t>
            </a:r>
            <a:r>
              <a:rPr lang="zh-CN" altLang="en-US" dirty="0"/>
              <a:t>之间的依赖关系。</a:t>
            </a:r>
            <a:endParaRPr lang="en-US" altLang="zh-CN" dirty="0"/>
          </a:p>
          <a:p>
            <a:r>
              <a:rPr lang="en-US" altLang="zh-CN" b="1" dirty="0"/>
              <a:t>Driver Program</a:t>
            </a:r>
            <a:r>
              <a:rPr lang="zh-CN" altLang="en-US" dirty="0"/>
              <a:t>：控制程序，负责为</a:t>
            </a:r>
            <a:r>
              <a:rPr lang="en-US" altLang="zh-CN" dirty="0"/>
              <a:t>Application</a:t>
            </a:r>
            <a:r>
              <a:rPr lang="zh-CN" altLang="en-US" dirty="0"/>
              <a:t>构建</a:t>
            </a:r>
            <a:r>
              <a:rPr lang="en-US" altLang="zh-CN" dirty="0"/>
              <a:t>DAG</a:t>
            </a:r>
            <a:r>
              <a:rPr lang="zh-CN" altLang="en-US" dirty="0"/>
              <a:t>图。</a:t>
            </a:r>
            <a:endParaRPr lang="en-US" altLang="zh-CN" dirty="0"/>
          </a:p>
          <a:p>
            <a:r>
              <a:rPr lang="en-US" altLang="zh-CN" b="1" dirty="0"/>
              <a:t>Cluster Manager</a:t>
            </a:r>
            <a:r>
              <a:rPr lang="zh-CN" altLang="en-US" dirty="0"/>
              <a:t>：集群资源管理中心，负责分配计算资源。</a:t>
            </a:r>
            <a:endParaRPr lang="en-US" altLang="zh-CN" dirty="0"/>
          </a:p>
          <a:p>
            <a:r>
              <a:rPr lang="en-US" altLang="zh-CN" b="1" dirty="0"/>
              <a:t>Worker Node</a:t>
            </a:r>
            <a:r>
              <a:rPr lang="zh-CN" altLang="en-US" dirty="0"/>
              <a:t>：工作节点，负责完成具体计算。</a:t>
            </a:r>
            <a:endParaRPr lang="en-US" altLang="zh-CN" dirty="0"/>
          </a:p>
          <a:p>
            <a:r>
              <a:rPr lang="en-US" altLang="zh-CN" b="1" dirty="0"/>
              <a:t>Executor</a:t>
            </a:r>
            <a:r>
              <a:rPr lang="zh-CN" altLang="en-US" dirty="0"/>
              <a:t>：是运行在工作节点（</a:t>
            </a:r>
            <a:r>
              <a:rPr lang="en-US" altLang="zh-CN" dirty="0"/>
              <a:t>Worker Node</a:t>
            </a:r>
            <a:r>
              <a:rPr lang="zh-CN" altLang="en-US" dirty="0"/>
              <a:t>）上的一个进程，负责运行</a:t>
            </a:r>
            <a:r>
              <a:rPr lang="en-US" altLang="zh-CN" dirty="0"/>
              <a:t>Task</a:t>
            </a:r>
            <a:r>
              <a:rPr lang="zh-CN" altLang="en-US" dirty="0"/>
              <a:t>，并为应用程序存储数据。</a:t>
            </a:r>
            <a:endParaRPr lang="en-US" altLang="zh-CN" dirty="0"/>
          </a:p>
        </p:txBody>
      </p:sp>
    </p:spTree>
    <p:extLst>
      <p:ext uri="{BB962C8B-B14F-4D97-AF65-F5344CB8AC3E}">
        <p14:creationId xmlns:p14="http://schemas.microsoft.com/office/powerpoint/2010/main" val="11486974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EE108-6F00-4BC0-919F-7A0A96990921}"/>
              </a:ext>
            </a:extLst>
          </p:cNvPr>
          <p:cNvSpPr>
            <a:spLocks noGrp="1"/>
          </p:cNvSpPr>
          <p:nvPr>
            <p:ph type="title"/>
          </p:nvPr>
        </p:nvSpPr>
        <p:spPr/>
        <p:txBody>
          <a:bodyPr/>
          <a:lstStyle/>
          <a:p>
            <a:r>
              <a:rPr lang="en-US" altLang="zh-CN" dirty="0"/>
              <a:t>Spark</a:t>
            </a:r>
            <a:r>
              <a:rPr lang="zh-CN" altLang="en-US" dirty="0"/>
              <a:t>基本概念（</a:t>
            </a:r>
            <a:r>
              <a:rPr lang="en-US" altLang="zh-CN" dirty="0"/>
              <a:t>2/2)</a:t>
            </a:r>
            <a:endParaRPr lang="zh-CN" altLang="en-US" dirty="0"/>
          </a:p>
        </p:txBody>
      </p:sp>
      <p:sp>
        <p:nvSpPr>
          <p:cNvPr id="3" name="内容占位符 2">
            <a:extLst>
              <a:ext uri="{FF2B5EF4-FFF2-40B4-BE49-F238E27FC236}">
                <a16:creationId xmlns:a16="http://schemas.microsoft.com/office/drawing/2014/main" id="{01EF9933-256F-4BEB-A9BB-DE8CC7E707B5}"/>
              </a:ext>
            </a:extLst>
          </p:cNvPr>
          <p:cNvSpPr>
            <a:spLocks noGrp="1"/>
          </p:cNvSpPr>
          <p:nvPr>
            <p:ph idx="1"/>
          </p:nvPr>
        </p:nvSpPr>
        <p:spPr/>
        <p:txBody>
          <a:bodyPr>
            <a:normAutofit fontScale="92500"/>
          </a:bodyPr>
          <a:lstStyle/>
          <a:p>
            <a:r>
              <a:rPr lang="en-US" altLang="zh-CN" b="1" dirty="0"/>
              <a:t>Application</a:t>
            </a:r>
            <a:r>
              <a:rPr lang="zh-CN" altLang="en-US" dirty="0"/>
              <a:t>：用户编写的</a:t>
            </a:r>
            <a:r>
              <a:rPr lang="en-US" altLang="zh-CN" dirty="0"/>
              <a:t>Spark</a:t>
            </a:r>
            <a:r>
              <a:rPr lang="zh-CN" altLang="en-US" dirty="0"/>
              <a:t>应用程序，一个</a:t>
            </a:r>
            <a:r>
              <a:rPr lang="en-US" altLang="zh-CN" dirty="0"/>
              <a:t>Application</a:t>
            </a:r>
            <a:r>
              <a:rPr lang="zh-CN" altLang="en-US" dirty="0"/>
              <a:t>包含多个</a:t>
            </a:r>
            <a:r>
              <a:rPr lang="en-US" altLang="zh-CN" dirty="0"/>
              <a:t>Job</a:t>
            </a:r>
            <a:r>
              <a:rPr lang="zh-CN" altLang="en-US" dirty="0"/>
              <a:t>。</a:t>
            </a:r>
            <a:endParaRPr lang="en-US" altLang="zh-CN" dirty="0"/>
          </a:p>
          <a:p>
            <a:r>
              <a:rPr lang="en-US" altLang="zh-CN" b="1" dirty="0"/>
              <a:t>Job</a:t>
            </a:r>
            <a:r>
              <a:rPr lang="zh-CN" altLang="en-US" dirty="0"/>
              <a:t>：作业，一个</a:t>
            </a:r>
            <a:r>
              <a:rPr lang="en-US" altLang="zh-CN" dirty="0"/>
              <a:t>Job</a:t>
            </a:r>
            <a:r>
              <a:rPr lang="zh-CN" altLang="en-US" dirty="0"/>
              <a:t>包含多个</a:t>
            </a:r>
            <a:r>
              <a:rPr lang="en-US" altLang="zh-CN" dirty="0"/>
              <a:t>RDD</a:t>
            </a:r>
            <a:r>
              <a:rPr lang="zh-CN" altLang="en-US" dirty="0"/>
              <a:t>及作用于相应</a:t>
            </a:r>
            <a:r>
              <a:rPr lang="en-US" altLang="zh-CN" dirty="0"/>
              <a:t>RDD</a:t>
            </a:r>
            <a:r>
              <a:rPr lang="zh-CN" altLang="en-US" dirty="0"/>
              <a:t>上的各种操作。</a:t>
            </a:r>
            <a:endParaRPr lang="en-US" altLang="zh-CN" dirty="0"/>
          </a:p>
          <a:p>
            <a:r>
              <a:rPr lang="en-US" altLang="zh-CN" b="1" dirty="0"/>
              <a:t>Stage</a:t>
            </a:r>
            <a:r>
              <a:rPr lang="zh-CN" altLang="en-US" dirty="0"/>
              <a:t>：阶段，是作业的基本调度单位，一个作业会分为多组任务，每组任务被称为“阶段”。</a:t>
            </a:r>
            <a:endParaRPr lang="en-US" altLang="zh-CN" dirty="0"/>
          </a:p>
          <a:p>
            <a:r>
              <a:rPr lang="en-US" altLang="zh-CN" b="1" dirty="0"/>
              <a:t>Task</a:t>
            </a:r>
            <a:r>
              <a:rPr lang="zh-CN" altLang="en-US" dirty="0"/>
              <a:t>：任务，运行在</a:t>
            </a:r>
            <a:r>
              <a:rPr lang="en-US" altLang="zh-CN" dirty="0"/>
              <a:t>Executor</a:t>
            </a:r>
            <a:r>
              <a:rPr lang="zh-CN" altLang="en-US" dirty="0"/>
              <a:t>上的工作单元，是</a:t>
            </a:r>
            <a:r>
              <a:rPr lang="en-US" altLang="zh-CN" dirty="0"/>
              <a:t>Executor</a:t>
            </a:r>
            <a:r>
              <a:rPr lang="zh-CN" altLang="en-US" dirty="0"/>
              <a:t>中的一个线程。</a:t>
            </a:r>
            <a:endParaRPr lang="en-US" altLang="zh-CN" dirty="0"/>
          </a:p>
          <a:p>
            <a:r>
              <a:rPr lang="zh-CN" altLang="en-US" b="1" dirty="0"/>
              <a:t>总结</a:t>
            </a:r>
            <a:r>
              <a:rPr lang="zh-CN" altLang="en-US" dirty="0"/>
              <a:t>：</a:t>
            </a:r>
            <a:r>
              <a:rPr lang="en-US" altLang="zh-CN" dirty="0"/>
              <a:t>Application</a:t>
            </a:r>
            <a:r>
              <a:rPr lang="zh-CN" altLang="en-US" dirty="0"/>
              <a:t>由多个</a:t>
            </a:r>
            <a:r>
              <a:rPr lang="en-US" altLang="zh-CN" dirty="0"/>
              <a:t>Job</a:t>
            </a:r>
            <a:r>
              <a:rPr lang="zh-CN" altLang="en-US" dirty="0"/>
              <a:t>组成，</a:t>
            </a:r>
            <a:r>
              <a:rPr lang="en-US" altLang="zh-CN" dirty="0"/>
              <a:t>Job</a:t>
            </a:r>
            <a:r>
              <a:rPr lang="zh-CN" altLang="en-US" dirty="0"/>
              <a:t>由多个</a:t>
            </a:r>
            <a:r>
              <a:rPr lang="en-US" altLang="zh-CN" dirty="0"/>
              <a:t>Stage</a:t>
            </a:r>
            <a:r>
              <a:rPr lang="zh-CN" altLang="en-US" dirty="0"/>
              <a:t>组成，</a:t>
            </a:r>
            <a:r>
              <a:rPr lang="en-US" altLang="zh-CN" dirty="0"/>
              <a:t>Stage</a:t>
            </a:r>
            <a:r>
              <a:rPr lang="zh-CN" altLang="en-US" dirty="0"/>
              <a:t>由多个</a:t>
            </a:r>
            <a:r>
              <a:rPr lang="en-US" altLang="zh-CN" dirty="0"/>
              <a:t>Task</a:t>
            </a:r>
            <a:r>
              <a:rPr lang="zh-CN" altLang="en-US" dirty="0"/>
              <a:t>组成。</a:t>
            </a:r>
            <a:r>
              <a:rPr lang="en-US" altLang="zh-CN" dirty="0"/>
              <a:t>Stage</a:t>
            </a:r>
            <a:r>
              <a:rPr lang="zh-CN" altLang="en-US" dirty="0"/>
              <a:t>是作业调度的基本单位。</a:t>
            </a:r>
          </a:p>
          <a:p>
            <a:endParaRPr lang="zh-CN" altLang="en-US" dirty="0"/>
          </a:p>
        </p:txBody>
      </p:sp>
    </p:spTree>
    <p:extLst>
      <p:ext uri="{BB962C8B-B14F-4D97-AF65-F5344CB8AC3E}">
        <p14:creationId xmlns:p14="http://schemas.microsoft.com/office/powerpoint/2010/main" val="8740625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647FC-95EF-438D-9C2A-2E9AF6DC248E}"/>
              </a:ext>
            </a:extLst>
          </p:cNvPr>
          <p:cNvSpPr>
            <a:spLocks noGrp="1"/>
          </p:cNvSpPr>
          <p:nvPr>
            <p:ph type="title"/>
          </p:nvPr>
        </p:nvSpPr>
        <p:spPr/>
        <p:txBody>
          <a:bodyPr/>
          <a:lstStyle/>
          <a:p>
            <a:r>
              <a:rPr lang="en-US" altLang="zh-CN" dirty="0"/>
              <a:t>Spark</a:t>
            </a:r>
            <a:r>
              <a:rPr lang="zh-CN" altLang="en-US" dirty="0"/>
              <a:t>运行流程</a:t>
            </a:r>
          </a:p>
        </p:txBody>
      </p:sp>
      <p:pic>
        <p:nvPicPr>
          <p:cNvPr id="3074" name="Picture 2">
            <a:extLst>
              <a:ext uri="{FF2B5EF4-FFF2-40B4-BE49-F238E27FC236}">
                <a16:creationId xmlns:a16="http://schemas.microsoft.com/office/drawing/2014/main" id="{6A4AD39D-373E-AEBB-EB4C-3DECD910B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61" y="989396"/>
            <a:ext cx="7352878" cy="530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6749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45829F-6265-4A28-ABE3-65A57C989CCF}"/>
              </a:ext>
            </a:extLst>
          </p:cNvPr>
          <p:cNvSpPr>
            <a:spLocks noGrp="1"/>
          </p:cNvSpPr>
          <p:nvPr>
            <p:ph type="title"/>
          </p:nvPr>
        </p:nvSpPr>
        <p:spPr/>
        <p:txBody>
          <a:bodyPr/>
          <a:lstStyle/>
          <a:p>
            <a:r>
              <a:rPr lang="en-US" altLang="zh-CN" dirty="0"/>
              <a:t>Spark</a:t>
            </a:r>
            <a:r>
              <a:rPr lang="zh-CN" altLang="en-US" dirty="0"/>
              <a:t>部署</a:t>
            </a:r>
          </a:p>
        </p:txBody>
      </p:sp>
      <p:pic>
        <p:nvPicPr>
          <p:cNvPr id="4098" name="Picture 2">
            <a:extLst>
              <a:ext uri="{FF2B5EF4-FFF2-40B4-BE49-F238E27FC236}">
                <a16:creationId xmlns:a16="http://schemas.microsoft.com/office/drawing/2014/main" id="{24379383-5EFE-8B7D-2F5E-5C1DE128D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377950"/>
            <a:ext cx="8128000" cy="410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4670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DC3D9E13-94C6-461F-9877-DEC5C1325FB4}"/>
              </a:ext>
            </a:extLst>
          </p:cNvPr>
          <p:cNvSpPr>
            <a:spLocks noGrp="1"/>
          </p:cNvSpPr>
          <p:nvPr>
            <p:ph type="ctrTitle"/>
          </p:nvPr>
        </p:nvSpPr>
        <p:spPr/>
        <p:txBody>
          <a:bodyPr/>
          <a:lstStyle/>
          <a:p>
            <a:r>
              <a:rPr lang="en-US" altLang="zh-CN" dirty="0" err="1"/>
              <a:t>Flink</a:t>
            </a:r>
            <a:endParaRPr lang="zh-CN" altLang="en-US" dirty="0"/>
          </a:p>
        </p:txBody>
      </p:sp>
      <p:sp>
        <p:nvSpPr>
          <p:cNvPr id="11" name="副标题 10">
            <a:extLst>
              <a:ext uri="{FF2B5EF4-FFF2-40B4-BE49-F238E27FC236}">
                <a16:creationId xmlns:a16="http://schemas.microsoft.com/office/drawing/2014/main" id="{EE089DAC-22F7-4451-AC89-10B0CA13D727}"/>
              </a:ext>
            </a:extLst>
          </p:cNvPr>
          <p:cNvSpPr>
            <a:spLocks noGrp="1"/>
          </p:cNvSpPr>
          <p:nvPr>
            <p:ph type="subTitle" idx="1"/>
          </p:nvPr>
        </p:nvSpPr>
        <p:spPr>
          <a:xfrm>
            <a:off x="1371600" y="3886200"/>
            <a:ext cx="6400800" cy="1775048"/>
          </a:xfrm>
        </p:spPr>
        <p:txBody>
          <a:bodyPr/>
          <a:lstStyle/>
          <a:p>
            <a:r>
              <a:rPr lang="en-US" altLang="zh-CN" dirty="0"/>
              <a:t>Stateful Computations </a:t>
            </a:r>
            <a:r>
              <a:rPr lang="en-US" altLang="zh-CN" dirty="0" err="1"/>
              <a:t>Engin</a:t>
            </a:r>
            <a:r>
              <a:rPr lang="en-US" altLang="zh-CN" dirty="0"/>
              <a:t> over Data Streams</a:t>
            </a:r>
          </a:p>
        </p:txBody>
      </p:sp>
    </p:spTree>
    <p:extLst>
      <p:ext uri="{BB962C8B-B14F-4D97-AF65-F5344CB8AC3E}">
        <p14:creationId xmlns:p14="http://schemas.microsoft.com/office/powerpoint/2010/main" val="7851354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7B0DB3-006B-42BE-AE11-99084FE3F882}"/>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4662F821-9154-4A0E-8F4E-EE1FFEB72A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28723"/>
            <a:ext cx="9144000" cy="3000553"/>
          </a:xfrm>
          <a:prstGeom prst="rect">
            <a:avLst/>
          </a:prstGeom>
        </p:spPr>
      </p:pic>
    </p:spTree>
    <p:extLst>
      <p:ext uri="{BB962C8B-B14F-4D97-AF65-F5344CB8AC3E}">
        <p14:creationId xmlns:p14="http://schemas.microsoft.com/office/powerpoint/2010/main" val="38791794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5335B16-C4F6-405B-9A29-4E57E3E8392E}"/>
              </a:ext>
            </a:extLst>
          </p:cNvPr>
          <p:cNvSpPr>
            <a:spLocks noGrp="1"/>
          </p:cNvSpPr>
          <p:nvPr>
            <p:ph type="title"/>
          </p:nvPr>
        </p:nvSpPr>
        <p:spPr/>
        <p:txBody>
          <a:bodyPr/>
          <a:lstStyle/>
          <a:p>
            <a:r>
              <a:rPr lang="en-US" altLang="zh-CN" dirty="0" err="1"/>
              <a:t>Flink</a:t>
            </a:r>
            <a:r>
              <a:rPr lang="zh-CN" altLang="en-US" dirty="0"/>
              <a:t>是什么</a:t>
            </a:r>
          </a:p>
        </p:txBody>
      </p:sp>
      <p:sp>
        <p:nvSpPr>
          <p:cNvPr id="4" name="内容占位符 3">
            <a:extLst>
              <a:ext uri="{FF2B5EF4-FFF2-40B4-BE49-F238E27FC236}">
                <a16:creationId xmlns:a16="http://schemas.microsoft.com/office/drawing/2014/main" id="{9B8A6059-0AA6-4983-B4EE-9A53711A84EA}"/>
              </a:ext>
            </a:extLst>
          </p:cNvPr>
          <p:cNvSpPr>
            <a:spLocks noGrp="1"/>
          </p:cNvSpPr>
          <p:nvPr>
            <p:ph idx="1"/>
          </p:nvPr>
        </p:nvSpPr>
        <p:spPr/>
        <p:txBody>
          <a:bodyPr/>
          <a:lstStyle/>
          <a:p>
            <a:r>
              <a:rPr lang="en-US" altLang="zh-CN" dirty="0"/>
              <a:t>Apache </a:t>
            </a:r>
            <a:r>
              <a:rPr lang="en-US" altLang="zh-CN" dirty="0" err="1"/>
              <a:t>Flink</a:t>
            </a:r>
            <a:r>
              <a:rPr lang="en-US" altLang="zh-CN" dirty="0"/>
              <a:t> is a </a:t>
            </a:r>
            <a:r>
              <a:rPr lang="en-US" altLang="zh-CN" b="1" dirty="0"/>
              <a:t>framework</a:t>
            </a:r>
            <a:r>
              <a:rPr lang="en-US" altLang="zh-CN" dirty="0"/>
              <a:t> and </a:t>
            </a:r>
            <a:r>
              <a:rPr lang="en-US" altLang="zh-CN" b="1" dirty="0"/>
              <a:t>distributed processing engine</a:t>
            </a:r>
            <a:r>
              <a:rPr lang="en-US" altLang="zh-CN" dirty="0"/>
              <a:t> for stateful computations over unbounded and bounded data streams. </a:t>
            </a:r>
          </a:p>
          <a:p>
            <a:r>
              <a:rPr lang="en-US" altLang="zh-CN" dirty="0" err="1"/>
              <a:t>Flink</a:t>
            </a:r>
            <a:r>
              <a:rPr lang="en-US" altLang="zh-CN" dirty="0"/>
              <a:t> has been designed to run in all common cluster environments, perform computations at </a:t>
            </a:r>
            <a:r>
              <a:rPr lang="en-US" altLang="zh-CN" b="1" dirty="0"/>
              <a:t>in-memory</a:t>
            </a:r>
            <a:r>
              <a:rPr lang="en-US" altLang="zh-CN" dirty="0"/>
              <a:t> speed and at any scale.</a:t>
            </a:r>
            <a:endParaRPr lang="zh-CN" altLang="en-US" dirty="0"/>
          </a:p>
        </p:txBody>
      </p:sp>
    </p:spTree>
    <p:extLst>
      <p:ext uri="{BB962C8B-B14F-4D97-AF65-F5344CB8AC3E}">
        <p14:creationId xmlns:p14="http://schemas.microsoft.com/office/powerpoint/2010/main" val="16118373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4432D-5307-4F9A-8ADF-0FC5BA5794FC}"/>
              </a:ext>
            </a:extLst>
          </p:cNvPr>
          <p:cNvSpPr>
            <a:spLocks noGrp="1"/>
          </p:cNvSpPr>
          <p:nvPr>
            <p:ph type="title"/>
          </p:nvPr>
        </p:nvSpPr>
        <p:spPr/>
        <p:txBody>
          <a:bodyPr/>
          <a:lstStyle/>
          <a:p>
            <a:r>
              <a:rPr lang="en-US" altLang="zh-CN" dirty="0" err="1"/>
              <a:t>Flink</a:t>
            </a:r>
            <a:r>
              <a:rPr lang="zh-CN" altLang="en-US" dirty="0"/>
              <a:t>的数据处理思想</a:t>
            </a:r>
          </a:p>
        </p:txBody>
      </p:sp>
      <p:sp>
        <p:nvSpPr>
          <p:cNvPr id="3" name="内容占位符 2">
            <a:extLst>
              <a:ext uri="{FF2B5EF4-FFF2-40B4-BE49-F238E27FC236}">
                <a16:creationId xmlns:a16="http://schemas.microsoft.com/office/drawing/2014/main" id="{82DB1A2F-869D-42DE-9622-DCC4BDC788BE}"/>
              </a:ext>
            </a:extLst>
          </p:cNvPr>
          <p:cNvSpPr>
            <a:spLocks noGrp="1"/>
          </p:cNvSpPr>
          <p:nvPr>
            <p:ph idx="1"/>
          </p:nvPr>
        </p:nvSpPr>
        <p:spPr>
          <a:xfrm>
            <a:off x="457200" y="1158604"/>
            <a:ext cx="8229600" cy="3638548"/>
          </a:xfrm>
        </p:spPr>
        <p:txBody>
          <a:bodyPr>
            <a:normAutofit fontScale="92500"/>
          </a:bodyPr>
          <a:lstStyle/>
          <a:p>
            <a:r>
              <a:rPr lang="zh-CN" altLang="en-US" b="1" dirty="0"/>
              <a:t>无界流</a:t>
            </a:r>
            <a:r>
              <a:rPr lang="zh-CN" altLang="en-US" dirty="0"/>
              <a:t> 流有开始，没有结束。无界流的数据必须持续处理。我们不能等到所有数据都到达再处理，因为输入是无限的，在任何时候输入都不会完成。处理无界数据通常要求以特定顺序摄取事件，以便能够推断结果的完整性。</a:t>
            </a:r>
          </a:p>
          <a:p>
            <a:r>
              <a:rPr lang="zh-CN" altLang="en-US" b="1" dirty="0"/>
              <a:t>有界流</a:t>
            </a:r>
            <a:r>
              <a:rPr lang="zh-CN" altLang="en-US" dirty="0"/>
              <a:t> 有定义流的开始，也有定义流的结束。有界流可以在摄取所有数据后再进行计算。有界流所有数据可以被排序，所以并不需要有序摄取。有界流处理通常被称为批处理</a:t>
            </a:r>
          </a:p>
        </p:txBody>
      </p:sp>
      <p:pic>
        <p:nvPicPr>
          <p:cNvPr id="5" name="图片 4">
            <a:extLst>
              <a:ext uri="{FF2B5EF4-FFF2-40B4-BE49-F238E27FC236}">
                <a16:creationId xmlns:a16="http://schemas.microsoft.com/office/drawing/2014/main" id="{DB6552BD-AA58-4096-B2CF-4F7013E1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3" y="4703645"/>
            <a:ext cx="8229600" cy="1949896"/>
          </a:xfrm>
          <a:prstGeom prst="rect">
            <a:avLst/>
          </a:prstGeom>
        </p:spPr>
      </p:pic>
    </p:spTree>
    <p:extLst>
      <p:ext uri="{BB962C8B-B14F-4D97-AF65-F5344CB8AC3E}">
        <p14:creationId xmlns:p14="http://schemas.microsoft.com/office/powerpoint/2010/main" val="34793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0949-317B-4BA7-8624-42FD99CFD591}"/>
              </a:ext>
            </a:extLst>
          </p:cNvPr>
          <p:cNvSpPr>
            <a:spLocks noGrp="1"/>
          </p:cNvSpPr>
          <p:nvPr>
            <p:ph type="title"/>
          </p:nvPr>
        </p:nvSpPr>
        <p:spPr/>
        <p:txBody>
          <a:bodyPr/>
          <a:lstStyle/>
          <a:p>
            <a:r>
              <a:rPr lang="zh-CN" altLang="en-US" dirty="0"/>
              <a:t>大数据时代</a:t>
            </a:r>
          </a:p>
        </p:txBody>
      </p:sp>
      <p:grpSp>
        <p:nvGrpSpPr>
          <p:cNvPr id="4" name="组合 23">
            <a:extLst>
              <a:ext uri="{FF2B5EF4-FFF2-40B4-BE49-F238E27FC236}">
                <a16:creationId xmlns:a16="http://schemas.microsoft.com/office/drawing/2014/main" id="{C8E325BC-865D-4375-A07B-8ACD7E480D6E}"/>
              </a:ext>
            </a:extLst>
          </p:cNvPr>
          <p:cNvGrpSpPr/>
          <p:nvPr/>
        </p:nvGrpSpPr>
        <p:grpSpPr>
          <a:xfrm>
            <a:off x="2266950" y="4724400"/>
            <a:ext cx="2305050" cy="288925"/>
            <a:chOff x="2195736" y="3861048"/>
            <a:chExt cx="2304256" cy="288032"/>
          </a:xfrm>
        </p:grpSpPr>
        <p:sp>
          <p:nvSpPr>
            <p:cNvPr id="5" name="右箭头 16">
              <a:extLst>
                <a:ext uri="{FF2B5EF4-FFF2-40B4-BE49-F238E27FC236}">
                  <a16:creationId xmlns:a16="http://schemas.microsoft.com/office/drawing/2014/main" id="{CEA28683-DB3D-41A1-A215-80D759BA8008}"/>
                </a:ext>
              </a:extLst>
            </p:cNvPr>
            <p:cNvSpPr/>
            <p:nvPr/>
          </p:nvSpPr>
          <p:spPr>
            <a:xfrm>
              <a:off x="2555776"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6" name="TextBox 17">
              <a:extLst>
                <a:ext uri="{FF2B5EF4-FFF2-40B4-BE49-F238E27FC236}">
                  <a16:creationId xmlns:a16="http://schemas.microsoft.com/office/drawing/2014/main" id="{1F78C075-7005-48E9-A392-422A63733BBD}"/>
                </a:ext>
              </a:extLst>
            </p:cNvPr>
            <p:cNvSpPr/>
            <p:nvPr/>
          </p:nvSpPr>
          <p:spPr>
            <a:xfrm>
              <a:off x="2195736" y="3861048"/>
              <a:ext cx="432048" cy="288032"/>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TB</a:t>
              </a:r>
            </a:p>
          </p:txBody>
        </p:sp>
        <p:sp>
          <p:nvSpPr>
            <p:cNvPr id="7" name="TextBox 18">
              <a:extLst>
                <a:ext uri="{FF2B5EF4-FFF2-40B4-BE49-F238E27FC236}">
                  <a16:creationId xmlns:a16="http://schemas.microsoft.com/office/drawing/2014/main" id="{13FF6760-B257-4F46-B599-CA1166581475}"/>
                </a:ext>
              </a:extLst>
            </p:cNvPr>
            <p:cNvSpPr/>
            <p:nvPr/>
          </p:nvSpPr>
          <p:spPr>
            <a:xfrm>
              <a:off x="2771800"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PB</a:t>
              </a:r>
            </a:p>
          </p:txBody>
        </p:sp>
        <p:sp>
          <p:nvSpPr>
            <p:cNvPr id="8" name="TextBox 19">
              <a:extLst>
                <a:ext uri="{FF2B5EF4-FFF2-40B4-BE49-F238E27FC236}">
                  <a16:creationId xmlns:a16="http://schemas.microsoft.com/office/drawing/2014/main" id="{2209CB00-8BA3-42AF-BC25-ED18DEB4664B}"/>
                </a:ext>
              </a:extLst>
            </p:cNvPr>
            <p:cNvSpPr/>
            <p:nvPr/>
          </p:nvSpPr>
          <p:spPr>
            <a:xfrm>
              <a:off x="3995936"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ZB</a:t>
              </a:r>
            </a:p>
          </p:txBody>
        </p:sp>
        <p:sp>
          <p:nvSpPr>
            <p:cNvPr id="9" name="TextBox 20">
              <a:extLst>
                <a:ext uri="{FF2B5EF4-FFF2-40B4-BE49-F238E27FC236}">
                  <a16:creationId xmlns:a16="http://schemas.microsoft.com/office/drawing/2014/main" id="{0173167B-324F-40E2-A540-D79290F63129}"/>
                </a:ext>
              </a:extLst>
            </p:cNvPr>
            <p:cNvSpPr/>
            <p:nvPr/>
          </p:nvSpPr>
          <p:spPr>
            <a:xfrm>
              <a:off x="3347864"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EB</a:t>
              </a:r>
            </a:p>
          </p:txBody>
        </p:sp>
        <p:sp>
          <p:nvSpPr>
            <p:cNvPr id="10" name="右箭头 21">
              <a:extLst>
                <a:ext uri="{FF2B5EF4-FFF2-40B4-BE49-F238E27FC236}">
                  <a16:creationId xmlns:a16="http://schemas.microsoft.com/office/drawing/2014/main" id="{99487EE5-1988-423E-8391-EF9CA7F8F9C8}"/>
                </a:ext>
              </a:extLst>
            </p:cNvPr>
            <p:cNvSpPr/>
            <p:nvPr/>
          </p:nvSpPr>
          <p:spPr>
            <a:xfrm>
              <a:off x="3131840"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11" name="右箭头 22">
              <a:extLst>
                <a:ext uri="{FF2B5EF4-FFF2-40B4-BE49-F238E27FC236}">
                  <a16:creationId xmlns:a16="http://schemas.microsoft.com/office/drawing/2014/main" id="{24EBE973-59F7-48D9-BE5E-FBD0F9035F50}"/>
                </a:ext>
              </a:extLst>
            </p:cNvPr>
            <p:cNvSpPr/>
            <p:nvPr/>
          </p:nvSpPr>
          <p:spPr>
            <a:xfrm>
              <a:off x="3707904"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grpSp>
      <p:sp>
        <p:nvSpPr>
          <p:cNvPr id="12" name="TextBox 4">
            <a:extLst>
              <a:ext uri="{FF2B5EF4-FFF2-40B4-BE49-F238E27FC236}">
                <a16:creationId xmlns:a16="http://schemas.microsoft.com/office/drawing/2014/main" id="{1B4B81B2-7170-47B8-B625-FE0DFA3D9633}"/>
              </a:ext>
            </a:extLst>
          </p:cNvPr>
          <p:cNvSpPr/>
          <p:nvPr/>
        </p:nvSpPr>
        <p:spPr>
          <a:xfrm>
            <a:off x="5003800" y="1989138"/>
            <a:ext cx="3964773" cy="1077218"/>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nSpc>
                <a:spcPct val="150000"/>
              </a:lnSpc>
            </a:pPr>
            <a:r>
              <a:rPr sz="1600" kern="0" dirty="0">
                <a:solidFill>
                  <a:srgbClr val="000000"/>
                </a:solidFill>
                <a:latin typeface="微软雅黑" panose="020B0503020204020204" charset="-122"/>
                <a:ea typeface="微软雅黑" panose="020B0503020204020204" charset="-122"/>
              </a:rPr>
              <a:t>大量新数据源得出现则导致了非结构化、半结构化数据爆发式得增长</a:t>
            </a:r>
          </a:p>
          <a:p>
            <a:endParaRPr sz="1600" kern="0" dirty="0">
              <a:solidFill>
                <a:srgbClr val="000000"/>
              </a:solidFill>
              <a:latin typeface="微软雅黑" panose="020B0503020204020204" charset="-122"/>
              <a:ea typeface="微软雅黑" panose="020B0503020204020204" charset="-122"/>
            </a:endParaRPr>
          </a:p>
        </p:txBody>
      </p:sp>
      <p:grpSp>
        <p:nvGrpSpPr>
          <p:cNvPr id="13" name="组合 35">
            <a:extLst>
              <a:ext uri="{FF2B5EF4-FFF2-40B4-BE49-F238E27FC236}">
                <a16:creationId xmlns:a16="http://schemas.microsoft.com/office/drawing/2014/main" id="{4F922700-0E18-46E6-891F-AC05A19EC146}"/>
              </a:ext>
            </a:extLst>
          </p:cNvPr>
          <p:cNvGrpSpPr/>
          <p:nvPr/>
        </p:nvGrpSpPr>
        <p:grpSpPr>
          <a:xfrm>
            <a:off x="120650" y="1125536"/>
            <a:ext cx="9023350" cy="3960811"/>
            <a:chOff x="120265" y="1052733"/>
            <a:chExt cx="9023162" cy="3960396"/>
          </a:xfrm>
        </p:grpSpPr>
        <p:grpSp>
          <p:nvGrpSpPr>
            <p:cNvPr id="14" name="组合 14">
              <a:extLst>
                <a:ext uri="{FF2B5EF4-FFF2-40B4-BE49-F238E27FC236}">
                  <a16:creationId xmlns:a16="http://schemas.microsoft.com/office/drawing/2014/main" id="{8BA4F01A-27E3-4CE6-85F6-A09D418C4AF0}"/>
                </a:ext>
              </a:extLst>
            </p:cNvPr>
            <p:cNvGrpSpPr/>
            <p:nvPr/>
          </p:nvGrpSpPr>
          <p:grpSpPr>
            <a:xfrm>
              <a:off x="120265" y="1052733"/>
              <a:ext cx="9023162" cy="3960396"/>
              <a:chOff x="501908" y="2514600"/>
              <a:chExt cx="8399307" cy="1758019"/>
            </a:xfrm>
          </p:grpSpPr>
          <p:sp>
            <p:nvSpPr>
              <p:cNvPr id="17" name="五边形 2">
                <a:extLst>
                  <a:ext uri="{FF2B5EF4-FFF2-40B4-BE49-F238E27FC236}">
                    <a16:creationId xmlns:a16="http://schemas.microsoft.com/office/drawing/2014/main" id="{9D8264F8-35A8-44E0-B07D-ABEEA9C8C20C}"/>
                  </a:ext>
                </a:extLst>
              </p:cNvPr>
              <p:cNvSpPr/>
              <p:nvPr/>
            </p:nvSpPr>
            <p:spPr>
              <a:xfrm>
                <a:off x="501908" y="2528047"/>
                <a:ext cx="4370118" cy="242550"/>
              </a:xfrm>
              <a:prstGeom prst="homePlate">
                <a:avLst>
                  <a:gd name="adj" fmla="val 50048"/>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18" name="TextBox 4">
                <a:extLst>
                  <a:ext uri="{FF2B5EF4-FFF2-40B4-BE49-F238E27FC236}">
                    <a16:creationId xmlns:a16="http://schemas.microsoft.com/office/drawing/2014/main" id="{6DCC04B6-930F-488E-9B62-18CC089F1567}"/>
                  </a:ext>
                </a:extLst>
              </p:cNvPr>
              <p:cNvSpPr/>
              <p:nvPr/>
            </p:nvSpPr>
            <p:spPr>
              <a:xfrm>
                <a:off x="593009" y="3505039"/>
                <a:ext cx="3944586" cy="637616"/>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nSpc>
                    <a:spcPct val="150000"/>
                  </a:lnSpc>
                </a:pPr>
                <a:r>
                  <a:rPr sz="1500" kern="0" dirty="0">
                    <a:solidFill>
                      <a:srgbClr val="000000"/>
                    </a:solidFill>
                    <a:latin typeface="微软雅黑" panose="020B0503020204020204" charset="-122"/>
                    <a:ea typeface="微软雅黑" panose="020B0503020204020204" charset="-122"/>
                  </a:rPr>
                  <a:t>根据IDC 监测，人类产生的数据量正在呈指数级增长，大约每两年翻一番，这个速度在2020 年之前会继续保持下去。这意味着人类在最近两年产生的数据量相当于之前产生的全部数据量</a:t>
                </a:r>
                <a:endParaRPr lang="en-US" sz="1500" kern="0" dirty="0">
                  <a:solidFill>
                    <a:srgbClr val="000000"/>
                  </a:solidFill>
                  <a:latin typeface="微软雅黑" panose="020B0503020204020204" charset="-122"/>
                  <a:ea typeface="微软雅黑" panose="020B0503020204020204" charset="-122"/>
                </a:endParaRPr>
              </a:p>
            </p:txBody>
          </p:sp>
          <p:sp>
            <p:nvSpPr>
              <p:cNvPr id="19" name="TextBox 5">
                <a:extLst>
                  <a:ext uri="{FF2B5EF4-FFF2-40B4-BE49-F238E27FC236}">
                    <a16:creationId xmlns:a16="http://schemas.microsoft.com/office/drawing/2014/main" id="{62999A75-B501-4B62-9527-0F7B37EAAA3A}"/>
                  </a:ext>
                </a:extLst>
              </p:cNvPr>
              <p:cNvSpPr/>
              <p:nvPr/>
            </p:nvSpPr>
            <p:spPr>
              <a:xfrm>
                <a:off x="623080" y="2547012"/>
                <a:ext cx="4085870"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dirty="0">
                    <a:solidFill>
                      <a:schemeClr val="bg1"/>
                    </a:solidFill>
                    <a:latin typeface="微软雅黑" panose="020B0503020204020204" charset="-122"/>
                    <a:ea typeface="微软雅黑" panose="020B0503020204020204" charset="-122"/>
                  </a:rPr>
                  <a:t>数据量增加</a:t>
                </a:r>
                <a:endParaRPr lang="en-US" sz="2000" b="1" kern="0" dirty="0">
                  <a:solidFill>
                    <a:schemeClr val="bg1"/>
                  </a:solidFill>
                  <a:latin typeface="微软雅黑" panose="020B0503020204020204" charset="-122"/>
                  <a:ea typeface="微软雅黑" panose="020B0503020204020204" charset="-122"/>
                </a:endParaRPr>
              </a:p>
            </p:txBody>
          </p:sp>
          <p:sp>
            <p:nvSpPr>
              <p:cNvPr id="20" name="燕尾形 6">
                <a:extLst>
                  <a:ext uri="{FF2B5EF4-FFF2-40B4-BE49-F238E27FC236}">
                    <a16:creationId xmlns:a16="http://schemas.microsoft.com/office/drawing/2014/main" id="{7DFEA107-3604-4F73-AD84-F499D8825BD0}"/>
                  </a:ext>
                </a:extLst>
              </p:cNvPr>
              <p:cNvSpPr/>
              <p:nvPr/>
            </p:nvSpPr>
            <p:spPr>
              <a:xfrm>
                <a:off x="4765151" y="2514600"/>
                <a:ext cx="4069567" cy="255997"/>
              </a:xfrm>
              <a:prstGeom prst="chevron">
                <a:avLst>
                  <a:gd name="adj" fmla="val 49972"/>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endParaRPr kern="0">
                  <a:solidFill>
                    <a:srgbClr val="FFFFFF"/>
                  </a:solidFill>
                  <a:latin typeface="微软雅黑" panose="020B0503020204020204" charset="-122"/>
                  <a:ea typeface="微软雅黑" panose="020B0503020204020204" charset="-122"/>
                </a:endParaRPr>
              </a:p>
            </p:txBody>
          </p:sp>
          <p:sp>
            <p:nvSpPr>
              <p:cNvPr id="21" name="矩形 7">
                <a:extLst>
                  <a:ext uri="{FF2B5EF4-FFF2-40B4-BE49-F238E27FC236}">
                    <a16:creationId xmlns:a16="http://schemas.microsoft.com/office/drawing/2014/main" id="{63691D00-D3EA-4E31-A818-6E2F46777BCF}"/>
                  </a:ext>
                </a:extLst>
              </p:cNvPr>
              <p:cNvSpPr/>
              <p:nvPr/>
            </p:nvSpPr>
            <p:spPr>
              <a:xfrm>
                <a:off x="556697" y="2834224"/>
                <a:ext cx="4096987" cy="1438393"/>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2" name="矩形 11">
                <a:extLst>
                  <a:ext uri="{FF2B5EF4-FFF2-40B4-BE49-F238E27FC236}">
                    <a16:creationId xmlns:a16="http://schemas.microsoft.com/office/drawing/2014/main" id="{89D5BDD4-5E14-449B-85FD-D8719DCDDB41}"/>
                  </a:ext>
                </a:extLst>
              </p:cNvPr>
              <p:cNvSpPr/>
              <p:nvPr/>
            </p:nvSpPr>
            <p:spPr>
              <a:xfrm>
                <a:off x="4712436" y="2834224"/>
                <a:ext cx="3944586" cy="1438395"/>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3" name="TextBox 13">
                <a:extLst>
                  <a:ext uri="{FF2B5EF4-FFF2-40B4-BE49-F238E27FC236}">
                    <a16:creationId xmlns:a16="http://schemas.microsoft.com/office/drawing/2014/main" id="{B1771319-3B29-4A08-9FC4-F13C2F338E51}"/>
                  </a:ext>
                </a:extLst>
              </p:cNvPr>
              <p:cNvSpPr/>
              <p:nvPr/>
            </p:nvSpPr>
            <p:spPr>
              <a:xfrm>
                <a:off x="5317767" y="2547012"/>
                <a:ext cx="3583448"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a:solidFill>
                      <a:schemeClr val="bg1"/>
                    </a:solidFill>
                    <a:latin typeface="微软雅黑" panose="020B0503020204020204" charset="-122"/>
                    <a:ea typeface="微软雅黑" panose="020B0503020204020204" charset="-122"/>
                  </a:rPr>
                  <a:t>数据结构日趋复杂</a:t>
                </a:r>
                <a:endParaRPr lang="en-US" sz="2000" b="1" kern="0">
                  <a:solidFill>
                    <a:schemeClr val="bg1"/>
                  </a:solidFill>
                  <a:latin typeface="微软雅黑" panose="020B0503020204020204" charset="-122"/>
                  <a:ea typeface="微软雅黑" panose="020B0503020204020204" charset="-122"/>
                </a:endParaRPr>
              </a:p>
            </p:txBody>
          </p:sp>
        </p:grpSp>
        <p:pic>
          <p:nvPicPr>
            <p:cNvPr id="15" name="Picture 3">
              <a:extLst>
                <a:ext uri="{FF2B5EF4-FFF2-40B4-BE49-F238E27FC236}">
                  <a16:creationId xmlns:a16="http://schemas.microsoft.com/office/drawing/2014/main" id="{C91B9FAE-737B-47BB-9B44-1496D4F7EF40}"/>
                </a:ext>
              </a:extLst>
            </p:cNvPr>
            <p:cNvPicPr/>
            <p:nvPr/>
          </p:nvPicPr>
          <p:blipFill>
            <a:blip r:embed="rId2"/>
            <a:stretch>
              <a:fillRect/>
            </a:stretch>
          </p:blipFill>
          <p:spPr>
            <a:xfrm>
              <a:off x="316603" y="1912435"/>
              <a:ext cx="4139098" cy="1450696"/>
            </a:xfrm>
            <a:prstGeom prst="rect">
              <a:avLst/>
            </a:prstGeom>
            <a:noFill/>
            <a:ln>
              <a:miter lim="800000"/>
            </a:ln>
          </p:spPr>
        </p:pic>
        <p:pic>
          <p:nvPicPr>
            <p:cNvPr id="16" name="Picture 53" descr="C:\Users\zhengge\Desktop\big-data.jpg">
              <a:extLst>
                <a:ext uri="{FF2B5EF4-FFF2-40B4-BE49-F238E27FC236}">
                  <a16:creationId xmlns:a16="http://schemas.microsoft.com/office/drawing/2014/main" id="{A989F50B-2EB7-45E5-9432-D9DD81880D1E}"/>
                </a:ext>
              </a:extLst>
            </p:cNvPr>
            <p:cNvPicPr/>
            <p:nvPr/>
          </p:nvPicPr>
          <p:blipFill>
            <a:blip r:embed="rId3"/>
            <a:stretch>
              <a:fillRect/>
            </a:stretch>
          </p:blipFill>
          <p:spPr>
            <a:xfrm>
              <a:off x="6083658" y="2924831"/>
              <a:ext cx="2520280" cy="1889943"/>
            </a:xfrm>
            <a:prstGeom prst="rect">
              <a:avLst/>
            </a:prstGeom>
            <a:noFill/>
            <a:ln>
              <a:noFill/>
              <a:miter lim="800000"/>
            </a:ln>
          </p:spPr>
        </p:pic>
      </p:grpSp>
      <p:grpSp>
        <p:nvGrpSpPr>
          <p:cNvPr id="24" name="组合 33">
            <a:extLst>
              <a:ext uri="{FF2B5EF4-FFF2-40B4-BE49-F238E27FC236}">
                <a16:creationId xmlns:a16="http://schemas.microsoft.com/office/drawing/2014/main" id="{1910E566-2B68-4A55-AB0E-222C21A3CED3}"/>
              </a:ext>
            </a:extLst>
          </p:cNvPr>
          <p:cNvGrpSpPr/>
          <p:nvPr/>
        </p:nvGrpSpPr>
        <p:grpSpPr>
          <a:xfrm>
            <a:off x="539750" y="5300663"/>
            <a:ext cx="8424862" cy="1542942"/>
            <a:chOff x="499928" y="4528449"/>
            <a:chExt cx="8195953" cy="1440841"/>
          </a:xfrm>
        </p:grpSpPr>
        <p:sp>
          <p:nvSpPr>
            <p:cNvPr id="25" name="矩形 30">
              <a:extLst>
                <a:ext uri="{FF2B5EF4-FFF2-40B4-BE49-F238E27FC236}">
                  <a16:creationId xmlns:a16="http://schemas.microsoft.com/office/drawing/2014/main" id="{EC4BFD59-8428-43FB-AA8E-18359977D7D2}"/>
                </a:ext>
              </a:extLst>
            </p:cNvPr>
            <p:cNvSpPr/>
            <p:nvPr/>
          </p:nvSpPr>
          <p:spPr>
            <a:xfrm>
              <a:off x="499928" y="4528449"/>
              <a:ext cx="8195953" cy="1412776"/>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6" name="五边形 31">
              <a:extLst>
                <a:ext uri="{FF2B5EF4-FFF2-40B4-BE49-F238E27FC236}">
                  <a16:creationId xmlns:a16="http://schemas.microsoft.com/office/drawing/2014/main" id="{8C887BCE-F91B-4C7E-ADA4-F8A28416EAF2}"/>
                </a:ext>
              </a:extLst>
            </p:cNvPr>
            <p:cNvSpPr/>
            <p:nvPr/>
          </p:nvSpPr>
          <p:spPr>
            <a:xfrm rot="5400000">
              <a:off x="4442814" y="623571"/>
              <a:ext cx="312152" cy="8170223"/>
            </a:xfrm>
            <a:prstGeom prst="homePlate">
              <a:avLst>
                <a:gd name="adj" fmla="val 50000"/>
              </a:avLst>
            </a:prstGeom>
            <a:solidFill>
              <a:srgbClr val="0066CC"/>
            </a:solidFill>
            <a:ln w="28575">
              <a:solidFill>
                <a:srgbClr val="0066CC"/>
              </a:solidFill>
              <a:round/>
            </a:ln>
          </p:spPr>
          <p:txBody>
            <a:bodyPr rot="1620000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7" name="矩形 32">
              <a:extLst>
                <a:ext uri="{FF2B5EF4-FFF2-40B4-BE49-F238E27FC236}">
                  <a16:creationId xmlns:a16="http://schemas.microsoft.com/office/drawing/2014/main" id="{33F959A0-D0EF-458F-886F-811BDC670658}"/>
                </a:ext>
              </a:extLst>
            </p:cNvPr>
            <p:cNvSpPr/>
            <p:nvPr/>
          </p:nvSpPr>
          <p:spPr>
            <a:xfrm>
              <a:off x="1480336" y="4999281"/>
              <a:ext cx="6944943" cy="97000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118745" indent="-118745">
                <a:spcBef>
                  <a:spcPts val="900"/>
                </a:spcBef>
                <a:buFont typeface="Wingdings" panose="05000000000000000000" pitchFamily="2" charset="2"/>
                <a:buChar char="§"/>
              </a:pPr>
              <a:r>
                <a:rPr b="1" kern="0" dirty="0">
                  <a:solidFill>
                    <a:srgbClr val="000000"/>
                  </a:solidFill>
                  <a:latin typeface="微软雅黑" panose="020B0503020204020204" charset="-122"/>
                  <a:ea typeface="微软雅黑" panose="020B0503020204020204" charset="-122"/>
                </a:rPr>
                <a:t>这些由我们创造的信息背后产生的这些数据早已经远远超越了目前人力所能处理的范畴</a:t>
              </a:r>
            </a:p>
            <a:p>
              <a:pPr marL="118745" indent="-118745">
                <a:spcBef>
                  <a:spcPts val="900"/>
                </a:spcBef>
                <a:buFont typeface="Wingdings" panose="05000000000000000000" pitchFamily="2" charset="2"/>
                <a:buChar char="§"/>
              </a:pPr>
              <a:r>
                <a:rPr b="1" kern="0" dirty="0">
                  <a:solidFill>
                    <a:srgbClr val="000000"/>
                  </a:solidFill>
                  <a:latin typeface="微软雅黑" panose="020B0503020204020204" charset="-122"/>
                  <a:ea typeface="微软雅黑" panose="020B0503020204020204" charset="-122"/>
                </a:rPr>
                <a:t>大数据时代正在来临..</a:t>
              </a:r>
            </a:p>
          </p:txBody>
        </p:sp>
      </p:grpSp>
      <p:pic>
        <p:nvPicPr>
          <p:cNvPr id="28" name="Picture 51">
            <a:extLst>
              <a:ext uri="{FF2B5EF4-FFF2-40B4-BE49-F238E27FC236}">
                <a16:creationId xmlns:a16="http://schemas.microsoft.com/office/drawing/2014/main" id="{E9704A8A-962E-4029-AC29-26B20B0FDE2F}"/>
              </a:ext>
            </a:extLst>
          </p:cNvPr>
          <p:cNvPicPr/>
          <p:nvPr/>
        </p:nvPicPr>
        <p:blipFill>
          <a:blip r:embed="rId4"/>
          <a:stretch>
            <a:fillRect/>
          </a:stretch>
        </p:blipFill>
        <p:spPr>
          <a:xfrm>
            <a:off x="684212" y="5805488"/>
            <a:ext cx="719138" cy="946150"/>
          </a:xfrm>
          <a:prstGeom prst="rect">
            <a:avLst/>
          </a:prstGeom>
          <a:noFill/>
          <a:ln>
            <a:noFill/>
            <a:miter lim="800000"/>
          </a:ln>
        </p:spPr>
      </p:pic>
    </p:spTree>
    <p:extLst>
      <p:ext uri="{BB962C8B-B14F-4D97-AF65-F5344CB8AC3E}">
        <p14:creationId xmlns:p14="http://schemas.microsoft.com/office/powerpoint/2010/main" val="27954093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DC518B-1190-42DF-8CBD-5270B9E296ED}"/>
              </a:ext>
            </a:extLst>
          </p:cNvPr>
          <p:cNvSpPr>
            <a:spLocks noGrp="1"/>
          </p:cNvSpPr>
          <p:nvPr>
            <p:ph type="title"/>
          </p:nvPr>
        </p:nvSpPr>
        <p:spPr/>
        <p:txBody>
          <a:bodyPr/>
          <a:lstStyle/>
          <a:p>
            <a:r>
              <a:rPr lang="zh-CN" altLang="en-US" dirty="0"/>
              <a:t>多场景的部署方式</a:t>
            </a:r>
          </a:p>
        </p:txBody>
      </p:sp>
      <p:sp>
        <p:nvSpPr>
          <p:cNvPr id="3" name="内容占位符 2">
            <a:extLst>
              <a:ext uri="{FF2B5EF4-FFF2-40B4-BE49-F238E27FC236}">
                <a16:creationId xmlns:a16="http://schemas.microsoft.com/office/drawing/2014/main" id="{9A3843C2-2046-476C-A748-332C64683C39}"/>
              </a:ext>
            </a:extLst>
          </p:cNvPr>
          <p:cNvSpPr>
            <a:spLocks noGrp="1"/>
          </p:cNvSpPr>
          <p:nvPr>
            <p:ph idx="1"/>
          </p:nvPr>
        </p:nvSpPr>
        <p:spPr/>
        <p:txBody>
          <a:bodyPr>
            <a:normAutofit fontScale="85000" lnSpcReduction="10000"/>
          </a:bodyPr>
          <a:lstStyle/>
          <a:p>
            <a:r>
              <a:rPr lang="en-US" altLang="zh-CN" dirty="0" err="1"/>
              <a:t>Flink</a:t>
            </a:r>
            <a:r>
              <a:rPr lang="en-US" altLang="zh-CN" dirty="0"/>
              <a:t> </a:t>
            </a:r>
            <a:r>
              <a:rPr lang="zh-CN" altLang="en-US" dirty="0"/>
              <a:t>集成了所有常见的集群资源管理器，例如 </a:t>
            </a:r>
            <a:r>
              <a:rPr lang="en-US" altLang="zh-CN" dirty="0"/>
              <a:t>Hadoop YARN</a:t>
            </a:r>
            <a:r>
              <a:rPr lang="zh-CN" altLang="en-US" dirty="0"/>
              <a:t>、 </a:t>
            </a:r>
            <a:r>
              <a:rPr lang="en-US" altLang="zh-CN" dirty="0"/>
              <a:t>Apache Mesos </a:t>
            </a:r>
            <a:r>
              <a:rPr lang="zh-CN" altLang="en-US" dirty="0"/>
              <a:t>和 </a:t>
            </a:r>
            <a:r>
              <a:rPr lang="en-US" altLang="zh-CN" dirty="0"/>
              <a:t>Kubernetes</a:t>
            </a:r>
            <a:r>
              <a:rPr lang="zh-CN" altLang="en-US" dirty="0"/>
              <a:t>，但同时也可以作为独立集群运行。</a:t>
            </a:r>
          </a:p>
          <a:p>
            <a:r>
              <a:rPr lang="en-US" altLang="zh-CN" dirty="0" err="1"/>
              <a:t>Flink</a:t>
            </a:r>
            <a:r>
              <a:rPr lang="en-US" altLang="zh-CN" dirty="0"/>
              <a:t> </a:t>
            </a:r>
            <a:r>
              <a:rPr lang="zh-CN" altLang="en-US" dirty="0"/>
              <a:t>被设计为能够很好地工作在上述每个资源管理器中，这是通过资源管理器特定</a:t>
            </a:r>
            <a:r>
              <a:rPr lang="en-US" altLang="zh-CN" dirty="0"/>
              <a:t>(resource-manager-specific)</a:t>
            </a:r>
            <a:r>
              <a:rPr lang="zh-CN" altLang="en-US" dirty="0"/>
              <a:t>的部署模式实现的。</a:t>
            </a:r>
            <a:endParaRPr lang="en-US" altLang="zh-CN" dirty="0"/>
          </a:p>
          <a:p>
            <a:r>
              <a:rPr lang="zh-CN" altLang="en-US" dirty="0"/>
              <a:t>部署 </a:t>
            </a:r>
            <a:r>
              <a:rPr lang="en-US" altLang="zh-CN" dirty="0" err="1"/>
              <a:t>Flink</a:t>
            </a:r>
            <a:r>
              <a:rPr lang="en-US" altLang="zh-CN" dirty="0"/>
              <a:t> </a:t>
            </a:r>
            <a:r>
              <a:rPr lang="zh-CN" altLang="en-US" dirty="0"/>
              <a:t>应用程序时，</a:t>
            </a:r>
            <a:r>
              <a:rPr lang="en-US" altLang="zh-CN" dirty="0" err="1"/>
              <a:t>Flink</a:t>
            </a:r>
            <a:r>
              <a:rPr lang="en-US" altLang="zh-CN" dirty="0"/>
              <a:t> </a:t>
            </a:r>
            <a:r>
              <a:rPr lang="zh-CN" altLang="en-US" dirty="0"/>
              <a:t>会根据应用程序配置的并行性自动标识所需的资源，并从资源管理器请求这些资源。在发生故障的情况下，</a:t>
            </a:r>
            <a:r>
              <a:rPr lang="en-US" altLang="zh-CN" dirty="0" err="1"/>
              <a:t>Flink</a:t>
            </a:r>
            <a:r>
              <a:rPr lang="en-US" altLang="zh-CN" dirty="0"/>
              <a:t> </a:t>
            </a:r>
            <a:r>
              <a:rPr lang="zh-CN" altLang="en-US" dirty="0"/>
              <a:t>通过请求新资源来替换发生故障的容器。提交或控制应用程序的所有通信都是通过 </a:t>
            </a:r>
            <a:r>
              <a:rPr lang="en-US" altLang="zh-CN" dirty="0"/>
              <a:t>REST </a:t>
            </a:r>
            <a:r>
              <a:rPr lang="zh-CN" altLang="en-US" dirty="0"/>
              <a:t>调用进行的，这可以简化 </a:t>
            </a:r>
            <a:r>
              <a:rPr lang="en-US" altLang="zh-CN" dirty="0" err="1"/>
              <a:t>Flink</a:t>
            </a:r>
            <a:r>
              <a:rPr lang="en-US" altLang="zh-CN" dirty="0"/>
              <a:t> </a:t>
            </a:r>
            <a:r>
              <a:rPr lang="zh-CN" altLang="en-US" dirty="0"/>
              <a:t>与各种环境中的集成</a:t>
            </a:r>
          </a:p>
        </p:txBody>
      </p:sp>
    </p:spTree>
    <p:extLst>
      <p:ext uri="{BB962C8B-B14F-4D97-AF65-F5344CB8AC3E}">
        <p14:creationId xmlns:p14="http://schemas.microsoft.com/office/powerpoint/2010/main" val="23451969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D6E93-E9F9-4205-8937-924792CDAEB8}"/>
              </a:ext>
            </a:extLst>
          </p:cNvPr>
          <p:cNvSpPr>
            <a:spLocks noGrp="1"/>
          </p:cNvSpPr>
          <p:nvPr>
            <p:ph type="title"/>
          </p:nvPr>
        </p:nvSpPr>
        <p:spPr/>
        <p:txBody>
          <a:bodyPr/>
          <a:lstStyle/>
          <a:p>
            <a:r>
              <a:rPr lang="zh-CN" altLang="en-US" dirty="0"/>
              <a:t>数据的多种规模应用</a:t>
            </a:r>
          </a:p>
        </p:txBody>
      </p:sp>
      <p:sp>
        <p:nvSpPr>
          <p:cNvPr id="3" name="内容占位符 2">
            <a:extLst>
              <a:ext uri="{FF2B5EF4-FFF2-40B4-BE49-F238E27FC236}">
                <a16:creationId xmlns:a16="http://schemas.microsoft.com/office/drawing/2014/main" id="{1658A37B-773A-49A2-B6F9-5BE42058FFE2}"/>
              </a:ext>
            </a:extLst>
          </p:cNvPr>
          <p:cNvSpPr>
            <a:spLocks noGrp="1"/>
          </p:cNvSpPr>
          <p:nvPr>
            <p:ph idx="1"/>
          </p:nvPr>
        </p:nvSpPr>
        <p:spPr/>
        <p:txBody>
          <a:bodyPr/>
          <a:lstStyle/>
          <a:p>
            <a:r>
              <a:rPr lang="en-US" altLang="zh-CN" dirty="0" err="1"/>
              <a:t>Flink</a:t>
            </a:r>
            <a:r>
              <a:rPr lang="en-US" altLang="zh-CN" dirty="0"/>
              <a:t> </a:t>
            </a:r>
            <a:r>
              <a:rPr lang="zh-CN" altLang="en-US" dirty="0"/>
              <a:t>旨在任意规模上运行有状态流式应用。因此，应用程序被并行化为可能数千个任务，这些任务分布在集群中并发执行。</a:t>
            </a:r>
            <a:endParaRPr lang="en-US" altLang="zh-CN" dirty="0"/>
          </a:p>
          <a:p>
            <a:r>
              <a:rPr lang="zh-CN" altLang="en-US" dirty="0"/>
              <a:t>而且 </a:t>
            </a:r>
            <a:r>
              <a:rPr lang="en-US" altLang="zh-CN" dirty="0" err="1"/>
              <a:t>Flink</a:t>
            </a:r>
            <a:r>
              <a:rPr lang="en-US" altLang="zh-CN" dirty="0"/>
              <a:t> </a:t>
            </a:r>
            <a:r>
              <a:rPr lang="zh-CN" altLang="en-US" dirty="0"/>
              <a:t>很容易维护非常大的应用程序状态。其异步和增量的检查点算法对处理延迟产生最小的影响，同时保证精确一次状态的一致性。</a:t>
            </a:r>
            <a:endParaRPr lang="en-US" altLang="zh-CN" dirty="0"/>
          </a:p>
          <a:p>
            <a:r>
              <a:rPr lang="en-US" altLang="zh-CN" dirty="0" err="1"/>
              <a:t>Flink</a:t>
            </a:r>
            <a:r>
              <a:rPr lang="en-US" altLang="zh-CN" dirty="0"/>
              <a:t> </a:t>
            </a:r>
            <a:r>
              <a:rPr lang="zh-CN" altLang="en-US" dirty="0"/>
              <a:t>可以做到每天处理数万亿的事件 可以维护几</a:t>
            </a:r>
            <a:r>
              <a:rPr lang="en-US" altLang="zh-CN" dirty="0"/>
              <a:t>TB</a:t>
            </a:r>
            <a:r>
              <a:rPr lang="zh-CN" altLang="en-US" dirty="0"/>
              <a:t>大小的状态 可以部署上千个节点的集群复制代码</a:t>
            </a:r>
          </a:p>
        </p:txBody>
      </p:sp>
    </p:spTree>
    <p:extLst>
      <p:ext uri="{BB962C8B-B14F-4D97-AF65-F5344CB8AC3E}">
        <p14:creationId xmlns:p14="http://schemas.microsoft.com/office/powerpoint/2010/main" val="2217883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61A50-27E1-4437-871D-04E7F1944882}"/>
              </a:ext>
            </a:extLst>
          </p:cNvPr>
          <p:cNvSpPr>
            <a:spLocks noGrp="1"/>
          </p:cNvSpPr>
          <p:nvPr>
            <p:ph type="title"/>
          </p:nvPr>
        </p:nvSpPr>
        <p:spPr/>
        <p:txBody>
          <a:bodyPr>
            <a:normAutofit/>
          </a:bodyPr>
          <a:lstStyle/>
          <a:p>
            <a:r>
              <a:rPr lang="zh-CN" altLang="en-US" dirty="0"/>
              <a:t>充分利用内存的性能</a:t>
            </a:r>
          </a:p>
        </p:txBody>
      </p:sp>
      <p:sp>
        <p:nvSpPr>
          <p:cNvPr id="3" name="内容占位符 2">
            <a:extLst>
              <a:ext uri="{FF2B5EF4-FFF2-40B4-BE49-F238E27FC236}">
                <a16:creationId xmlns:a16="http://schemas.microsoft.com/office/drawing/2014/main" id="{308CAB55-BFD9-405C-BB34-72D2BB71200F}"/>
              </a:ext>
            </a:extLst>
          </p:cNvPr>
          <p:cNvSpPr>
            <a:spLocks noGrp="1"/>
          </p:cNvSpPr>
          <p:nvPr>
            <p:ph idx="1"/>
          </p:nvPr>
        </p:nvSpPr>
        <p:spPr>
          <a:xfrm>
            <a:off x="457200" y="1158604"/>
            <a:ext cx="8229600" cy="2774452"/>
          </a:xfrm>
        </p:spPr>
        <p:txBody>
          <a:bodyPr>
            <a:normAutofit fontScale="85000" lnSpcReduction="10000"/>
          </a:bodyPr>
          <a:lstStyle/>
          <a:p>
            <a:r>
              <a:rPr lang="zh-CN" altLang="en-US" dirty="0"/>
              <a:t>有状态的 </a:t>
            </a:r>
            <a:r>
              <a:rPr lang="en-US" altLang="zh-CN" dirty="0" err="1"/>
              <a:t>Flink</a:t>
            </a:r>
            <a:r>
              <a:rPr lang="en-US" altLang="zh-CN" dirty="0"/>
              <a:t> </a:t>
            </a:r>
            <a:r>
              <a:rPr lang="zh-CN" altLang="en-US" dirty="0"/>
              <a:t>程序针对本地状态访问进行了优化。任务的状态始终保留在内存中，如果状态大小超过可用内存，则会保存在能高效访问的磁盘数据结构中。任务通过访问本地（通常在内存中）状态来进行所有的计算，从而产生非常低的处理延迟。</a:t>
            </a:r>
            <a:r>
              <a:rPr lang="en-US" altLang="zh-CN" dirty="0" err="1"/>
              <a:t>Flink</a:t>
            </a:r>
            <a:r>
              <a:rPr lang="en-US" altLang="zh-CN" dirty="0"/>
              <a:t> </a:t>
            </a:r>
            <a:r>
              <a:rPr lang="zh-CN" altLang="en-US" dirty="0"/>
              <a:t>通过定期和异步地对本地状态进行持久化存储来保证故障场景下精确一次的状态一致性。</a:t>
            </a:r>
          </a:p>
        </p:txBody>
      </p:sp>
      <p:pic>
        <p:nvPicPr>
          <p:cNvPr id="5" name="图片 4">
            <a:extLst>
              <a:ext uri="{FF2B5EF4-FFF2-40B4-BE49-F238E27FC236}">
                <a16:creationId xmlns:a16="http://schemas.microsoft.com/office/drawing/2014/main" id="{05FC5080-C156-4F9D-A5AD-F9DC271076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956" y="4074982"/>
            <a:ext cx="8396262" cy="1900016"/>
          </a:xfrm>
          <a:prstGeom prst="rect">
            <a:avLst/>
          </a:prstGeom>
        </p:spPr>
      </p:pic>
    </p:spTree>
    <p:extLst>
      <p:ext uri="{BB962C8B-B14F-4D97-AF65-F5344CB8AC3E}">
        <p14:creationId xmlns:p14="http://schemas.microsoft.com/office/powerpoint/2010/main" val="33502620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108DF1-6C2A-4E02-B735-D82AEA518D20}"/>
              </a:ext>
            </a:extLst>
          </p:cNvPr>
          <p:cNvSpPr>
            <a:spLocks noGrp="1"/>
          </p:cNvSpPr>
          <p:nvPr>
            <p:ph type="ctrTitle"/>
          </p:nvPr>
        </p:nvSpPr>
        <p:spPr/>
        <p:txBody>
          <a:bodyPr/>
          <a:lstStyle/>
          <a:p>
            <a:r>
              <a:rPr lang="en-US" altLang="zh-CN" dirty="0" err="1"/>
              <a:t>Flink</a:t>
            </a:r>
            <a:r>
              <a:rPr lang="en-US" altLang="zh-CN" dirty="0"/>
              <a:t> </a:t>
            </a:r>
            <a:r>
              <a:rPr lang="zh-CN" altLang="en-US" dirty="0"/>
              <a:t>在快手实时多维分析场景的应用</a:t>
            </a:r>
          </a:p>
        </p:txBody>
      </p:sp>
      <p:sp>
        <p:nvSpPr>
          <p:cNvPr id="5" name="副标题 4">
            <a:extLst>
              <a:ext uri="{FF2B5EF4-FFF2-40B4-BE49-F238E27FC236}">
                <a16:creationId xmlns:a16="http://schemas.microsoft.com/office/drawing/2014/main" id="{A9F028FB-6BC0-4548-AA70-07A40FE943FE}"/>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9468670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37D57-B31E-4CEE-A141-9AD131262099}"/>
              </a:ext>
            </a:extLst>
          </p:cNvPr>
          <p:cNvSpPr>
            <a:spLocks noGrp="1"/>
          </p:cNvSpPr>
          <p:nvPr>
            <p:ph type="title"/>
          </p:nvPr>
        </p:nvSpPr>
        <p:spPr/>
        <p:txBody>
          <a:bodyPr/>
          <a:lstStyle/>
          <a:p>
            <a:r>
              <a:rPr lang="en-US" altLang="zh-CN" dirty="0" err="1"/>
              <a:t>Flink</a:t>
            </a:r>
            <a:r>
              <a:rPr lang="zh-CN" altLang="en-US" dirty="0"/>
              <a:t>在快手中的应用</a:t>
            </a:r>
          </a:p>
        </p:txBody>
      </p:sp>
      <p:sp>
        <p:nvSpPr>
          <p:cNvPr id="3" name="内容占位符 2">
            <a:extLst>
              <a:ext uri="{FF2B5EF4-FFF2-40B4-BE49-F238E27FC236}">
                <a16:creationId xmlns:a16="http://schemas.microsoft.com/office/drawing/2014/main" id="{3A71DC36-37A7-47A8-AD16-63D2C50E13AB}"/>
              </a:ext>
            </a:extLst>
          </p:cNvPr>
          <p:cNvSpPr>
            <a:spLocks noGrp="1"/>
          </p:cNvSpPr>
          <p:nvPr>
            <p:ph idx="1"/>
          </p:nvPr>
        </p:nvSpPr>
        <p:spPr>
          <a:xfrm>
            <a:off x="457200" y="1158604"/>
            <a:ext cx="8229600" cy="1334292"/>
          </a:xfrm>
        </p:spPr>
        <p:txBody>
          <a:bodyPr>
            <a:normAutofit fontScale="70000" lnSpcReduction="20000"/>
          </a:bodyPr>
          <a:lstStyle/>
          <a:p>
            <a:r>
              <a:rPr lang="zh-CN" altLang="en-US" dirty="0"/>
              <a:t>作为短视频分享跟直播的平台，快手有诸多业务场景应用了 </a:t>
            </a:r>
            <a:r>
              <a:rPr lang="en-US" altLang="zh-CN" dirty="0" err="1"/>
              <a:t>Flink</a:t>
            </a:r>
            <a:r>
              <a:rPr lang="zh-CN" altLang="en-US" dirty="0"/>
              <a:t>，包括短视频、直播的质量监控、用户增长分析、实时数据处理、直播 </a:t>
            </a:r>
            <a:r>
              <a:rPr lang="en-US" altLang="zh-CN" dirty="0"/>
              <a:t>CDN </a:t>
            </a:r>
            <a:r>
              <a:rPr lang="zh-CN" altLang="en-US" dirty="0"/>
              <a:t>调度等。</a:t>
            </a:r>
          </a:p>
        </p:txBody>
      </p:sp>
    </p:spTree>
    <p:extLst>
      <p:ext uri="{BB962C8B-B14F-4D97-AF65-F5344CB8AC3E}">
        <p14:creationId xmlns:p14="http://schemas.microsoft.com/office/powerpoint/2010/main" val="3002008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8F3A175-8B2A-4A34-88E2-66B2B3EBD787}"/>
              </a:ext>
            </a:extLst>
          </p:cNvPr>
          <p:cNvSpPr>
            <a:spLocks noGrp="1"/>
          </p:cNvSpPr>
          <p:nvPr>
            <p:ph type="title"/>
          </p:nvPr>
        </p:nvSpPr>
        <p:spPr/>
        <p:txBody>
          <a:bodyPr/>
          <a:lstStyle/>
          <a:p>
            <a:r>
              <a:rPr lang="zh-CN" altLang="en-US" dirty="0"/>
              <a:t>快手应用场景</a:t>
            </a:r>
          </a:p>
        </p:txBody>
      </p:sp>
      <p:pic>
        <p:nvPicPr>
          <p:cNvPr id="6" name="图片 5">
            <a:extLst>
              <a:ext uri="{FF2B5EF4-FFF2-40B4-BE49-F238E27FC236}">
                <a16:creationId xmlns:a16="http://schemas.microsoft.com/office/drawing/2014/main" id="{5637CB10-BDED-4897-AF7F-00D02945B83A}"/>
              </a:ext>
            </a:extLst>
          </p:cNvPr>
          <p:cNvPicPr>
            <a:picLocks noChangeAspect="1"/>
          </p:cNvPicPr>
          <p:nvPr/>
        </p:nvPicPr>
        <p:blipFill>
          <a:blip r:embed="rId3"/>
          <a:stretch>
            <a:fillRect/>
          </a:stretch>
        </p:blipFill>
        <p:spPr>
          <a:xfrm>
            <a:off x="561539" y="1124744"/>
            <a:ext cx="8020921" cy="4608512"/>
          </a:xfrm>
          <a:prstGeom prst="rect">
            <a:avLst/>
          </a:prstGeom>
        </p:spPr>
      </p:pic>
    </p:spTree>
    <p:extLst>
      <p:ext uri="{BB962C8B-B14F-4D97-AF65-F5344CB8AC3E}">
        <p14:creationId xmlns:p14="http://schemas.microsoft.com/office/powerpoint/2010/main" val="2817393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7849768-F0ED-40EB-A3C8-9D753C913E40}"/>
              </a:ext>
            </a:extLst>
          </p:cNvPr>
          <p:cNvSpPr>
            <a:spLocks noGrp="1"/>
          </p:cNvSpPr>
          <p:nvPr>
            <p:ph type="title" orient="vert"/>
          </p:nvPr>
        </p:nvSpPr>
        <p:spPr>
          <a:xfrm>
            <a:off x="251520" y="404730"/>
            <a:ext cx="1090464" cy="5851525"/>
          </a:xfrm>
        </p:spPr>
        <p:txBody>
          <a:bodyPr/>
          <a:lstStyle/>
          <a:p>
            <a:r>
              <a:rPr lang="zh-CN" altLang="en-US" dirty="0"/>
              <a:t>快手应用场景</a:t>
            </a:r>
          </a:p>
        </p:txBody>
      </p:sp>
      <p:pic>
        <p:nvPicPr>
          <p:cNvPr id="7" name="图片 6">
            <a:extLst>
              <a:ext uri="{FF2B5EF4-FFF2-40B4-BE49-F238E27FC236}">
                <a16:creationId xmlns:a16="http://schemas.microsoft.com/office/drawing/2014/main" id="{58B75C1F-13C4-45A1-A8E9-98AF52175DB2}"/>
              </a:ext>
            </a:extLst>
          </p:cNvPr>
          <p:cNvPicPr>
            <a:picLocks noChangeAspect="1"/>
          </p:cNvPicPr>
          <p:nvPr/>
        </p:nvPicPr>
        <p:blipFill>
          <a:blip r:embed="rId2"/>
          <a:stretch>
            <a:fillRect/>
          </a:stretch>
        </p:blipFill>
        <p:spPr>
          <a:xfrm>
            <a:off x="1341984" y="260648"/>
            <a:ext cx="7129859" cy="5740379"/>
          </a:xfrm>
          <a:prstGeom prst="rect">
            <a:avLst/>
          </a:prstGeom>
        </p:spPr>
      </p:pic>
    </p:spTree>
    <p:extLst>
      <p:ext uri="{BB962C8B-B14F-4D97-AF65-F5344CB8AC3E}">
        <p14:creationId xmlns:p14="http://schemas.microsoft.com/office/powerpoint/2010/main" val="40717271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534F61-3C14-4991-873D-B786EE66ECED}"/>
              </a:ext>
            </a:extLst>
          </p:cNvPr>
          <p:cNvSpPr>
            <a:spLocks noGrp="1"/>
          </p:cNvSpPr>
          <p:nvPr>
            <p:ph type="title"/>
          </p:nvPr>
        </p:nvSpPr>
        <p:spPr/>
        <p:txBody>
          <a:bodyPr/>
          <a:lstStyle/>
          <a:p>
            <a:r>
              <a:rPr lang="zh-CN" altLang="en-US" dirty="0"/>
              <a:t>快手应用场景</a:t>
            </a:r>
          </a:p>
        </p:txBody>
      </p:sp>
      <p:pic>
        <p:nvPicPr>
          <p:cNvPr id="5" name="图片 4">
            <a:extLst>
              <a:ext uri="{FF2B5EF4-FFF2-40B4-BE49-F238E27FC236}">
                <a16:creationId xmlns:a16="http://schemas.microsoft.com/office/drawing/2014/main" id="{105E0497-DB8A-4975-B47E-9854A121E275}"/>
              </a:ext>
            </a:extLst>
          </p:cNvPr>
          <p:cNvPicPr>
            <a:picLocks noChangeAspect="1"/>
          </p:cNvPicPr>
          <p:nvPr/>
        </p:nvPicPr>
        <p:blipFill>
          <a:blip r:embed="rId3"/>
          <a:stretch>
            <a:fillRect/>
          </a:stretch>
        </p:blipFill>
        <p:spPr>
          <a:xfrm>
            <a:off x="97577" y="1556792"/>
            <a:ext cx="8597844" cy="2952328"/>
          </a:xfrm>
          <a:prstGeom prst="rect">
            <a:avLst/>
          </a:prstGeom>
        </p:spPr>
      </p:pic>
    </p:spTree>
    <p:extLst>
      <p:ext uri="{BB962C8B-B14F-4D97-AF65-F5344CB8AC3E}">
        <p14:creationId xmlns:p14="http://schemas.microsoft.com/office/powerpoint/2010/main" val="14471025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C89D5-8243-4B74-8678-02C4B5B5CE33}"/>
              </a:ext>
            </a:extLst>
          </p:cNvPr>
          <p:cNvSpPr>
            <a:spLocks noGrp="1"/>
          </p:cNvSpPr>
          <p:nvPr>
            <p:ph type="title"/>
          </p:nvPr>
        </p:nvSpPr>
        <p:spPr/>
        <p:txBody>
          <a:bodyPr/>
          <a:lstStyle/>
          <a:p>
            <a:r>
              <a:rPr lang="en-US" altLang="zh-CN" dirty="0" err="1"/>
              <a:t>Flink</a:t>
            </a:r>
            <a:r>
              <a:rPr lang="en-US" altLang="zh-CN" dirty="0"/>
              <a:t> </a:t>
            </a:r>
            <a:r>
              <a:rPr lang="zh-CN" altLang="en-US" dirty="0"/>
              <a:t>集群规模</a:t>
            </a:r>
          </a:p>
        </p:txBody>
      </p:sp>
      <p:pic>
        <p:nvPicPr>
          <p:cNvPr id="6" name="图片 5">
            <a:extLst>
              <a:ext uri="{FF2B5EF4-FFF2-40B4-BE49-F238E27FC236}">
                <a16:creationId xmlns:a16="http://schemas.microsoft.com/office/drawing/2014/main" id="{50526080-FAE8-468F-85D3-85BCFAEAE2C6}"/>
              </a:ext>
            </a:extLst>
          </p:cNvPr>
          <p:cNvPicPr>
            <a:picLocks noChangeAspect="1"/>
          </p:cNvPicPr>
          <p:nvPr/>
        </p:nvPicPr>
        <p:blipFill>
          <a:blip r:embed="rId3"/>
          <a:stretch>
            <a:fillRect/>
          </a:stretch>
        </p:blipFill>
        <p:spPr>
          <a:xfrm>
            <a:off x="704461" y="1412776"/>
            <a:ext cx="7982339" cy="4375413"/>
          </a:xfrm>
          <a:prstGeom prst="rect">
            <a:avLst/>
          </a:prstGeom>
        </p:spPr>
      </p:pic>
    </p:spTree>
    <p:extLst>
      <p:ext uri="{BB962C8B-B14F-4D97-AF65-F5344CB8AC3E}">
        <p14:creationId xmlns:p14="http://schemas.microsoft.com/office/powerpoint/2010/main" val="14523589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5D28D2-11AD-44EF-9960-B855AFECE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46" y="1052736"/>
            <a:ext cx="8690908" cy="4176464"/>
          </a:xfrm>
          <a:prstGeom prst="rect">
            <a:avLst/>
          </a:prstGeom>
        </p:spPr>
      </p:pic>
    </p:spTree>
    <p:extLst>
      <p:ext uri="{BB962C8B-B14F-4D97-AF65-F5344CB8AC3E}">
        <p14:creationId xmlns:p14="http://schemas.microsoft.com/office/powerpoint/2010/main" val="346254522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67FC0-1DDE-4010-B75B-2D90CA392DFF}"/>
              </a:ext>
            </a:extLst>
          </p:cNvPr>
          <p:cNvSpPr>
            <a:spLocks noGrp="1"/>
          </p:cNvSpPr>
          <p:nvPr>
            <p:ph type="title"/>
          </p:nvPr>
        </p:nvSpPr>
        <p:spPr/>
        <p:txBody>
          <a:bodyPr/>
          <a:lstStyle/>
          <a:p>
            <a:r>
              <a:rPr lang="zh-CN" altLang="en-US" dirty="0"/>
              <a:t>大数据</a:t>
            </a:r>
            <a:r>
              <a:rPr lang="en-US" altLang="zh-CN" dirty="0"/>
              <a:t>4V</a:t>
            </a:r>
            <a:r>
              <a:rPr lang="zh-CN" altLang="en-US" dirty="0"/>
              <a:t>特征</a:t>
            </a:r>
          </a:p>
        </p:txBody>
      </p:sp>
      <p:grpSp>
        <p:nvGrpSpPr>
          <p:cNvPr id="5" name="矩形 2">
            <a:extLst>
              <a:ext uri="{FF2B5EF4-FFF2-40B4-BE49-F238E27FC236}">
                <a16:creationId xmlns:a16="http://schemas.microsoft.com/office/drawing/2014/main" id="{A961BB7A-31CC-4F04-8B8A-B9E750ACF153}"/>
              </a:ext>
            </a:extLst>
          </p:cNvPr>
          <p:cNvGrpSpPr/>
          <p:nvPr/>
        </p:nvGrpSpPr>
        <p:grpSpPr>
          <a:xfrm>
            <a:off x="471488" y="1064427"/>
            <a:ext cx="2524125" cy="1376362"/>
            <a:chOff x="307" y="849"/>
            <a:chExt cx="1590" cy="867"/>
          </a:xfrm>
        </p:grpSpPr>
        <p:pic>
          <p:nvPicPr>
            <p:cNvPr id="6" name="矩形 2">
              <a:extLst>
                <a:ext uri="{FF2B5EF4-FFF2-40B4-BE49-F238E27FC236}">
                  <a16:creationId xmlns:a16="http://schemas.microsoft.com/office/drawing/2014/main" id="{2D77CC5B-014F-43CE-8E5C-69647748234A}"/>
                </a:ext>
              </a:extLst>
            </p:cNvPr>
            <p:cNvPicPr/>
            <p:nvPr/>
          </p:nvPicPr>
          <p:blipFill>
            <a:blip r:embed="rId3"/>
            <a:stretch>
              <a:fillRect/>
            </a:stretch>
          </p:blipFill>
          <p:spPr>
            <a:xfrm>
              <a:off x="307" y="849"/>
              <a:ext cx="1590" cy="867"/>
            </a:xfrm>
            <a:prstGeom prst="rect">
              <a:avLst/>
            </a:prstGeom>
            <a:noFill/>
            <a:ln>
              <a:miter lim="800000"/>
            </a:ln>
          </p:spPr>
        </p:pic>
        <p:sp>
          <p:nvSpPr>
            <p:cNvPr id="7" name="矩形 6">
              <a:extLst>
                <a:ext uri="{FF2B5EF4-FFF2-40B4-BE49-F238E27FC236}">
                  <a16:creationId xmlns:a16="http://schemas.microsoft.com/office/drawing/2014/main" id="{2B9B06C6-D92F-42C2-A0E2-8DF4F7A2F841}"/>
                </a:ext>
              </a:extLst>
            </p:cNvPr>
            <p:cNvSpPr/>
            <p:nvPr/>
          </p:nvSpPr>
          <p:spPr>
            <a:xfrm>
              <a:off x="315" y="855"/>
              <a:ext cx="1575" cy="85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体量Volume</a:t>
              </a:r>
            </a:p>
          </p:txBody>
        </p:sp>
      </p:grpSp>
      <p:grpSp>
        <p:nvGrpSpPr>
          <p:cNvPr id="8" name="矩形 3">
            <a:extLst>
              <a:ext uri="{FF2B5EF4-FFF2-40B4-BE49-F238E27FC236}">
                <a16:creationId xmlns:a16="http://schemas.microsoft.com/office/drawing/2014/main" id="{96B63E99-65BA-42B7-8092-07F88FFC56A6}"/>
              </a:ext>
            </a:extLst>
          </p:cNvPr>
          <p:cNvGrpSpPr/>
          <p:nvPr/>
        </p:nvGrpSpPr>
        <p:grpSpPr>
          <a:xfrm>
            <a:off x="434975" y="2399514"/>
            <a:ext cx="2597150" cy="1382712"/>
            <a:chOff x="284" y="1690"/>
            <a:chExt cx="1636" cy="871"/>
          </a:xfrm>
        </p:grpSpPr>
        <p:pic>
          <p:nvPicPr>
            <p:cNvPr id="9" name="矩形 3">
              <a:extLst>
                <a:ext uri="{FF2B5EF4-FFF2-40B4-BE49-F238E27FC236}">
                  <a16:creationId xmlns:a16="http://schemas.microsoft.com/office/drawing/2014/main" id="{8B26EE05-2067-4103-8533-B6D294F85688}"/>
                </a:ext>
              </a:extLst>
            </p:cNvPr>
            <p:cNvPicPr/>
            <p:nvPr/>
          </p:nvPicPr>
          <p:blipFill>
            <a:blip r:embed="rId4"/>
            <a:stretch>
              <a:fillRect/>
            </a:stretch>
          </p:blipFill>
          <p:spPr>
            <a:xfrm>
              <a:off x="284" y="1690"/>
              <a:ext cx="1636" cy="871"/>
            </a:xfrm>
            <a:prstGeom prst="rect">
              <a:avLst/>
            </a:prstGeom>
            <a:noFill/>
            <a:ln>
              <a:miter lim="800000"/>
            </a:ln>
          </p:spPr>
        </p:pic>
        <p:sp>
          <p:nvSpPr>
            <p:cNvPr id="10" name="矩形 9">
              <a:extLst>
                <a:ext uri="{FF2B5EF4-FFF2-40B4-BE49-F238E27FC236}">
                  <a16:creationId xmlns:a16="http://schemas.microsoft.com/office/drawing/2014/main" id="{AF790147-4B57-4337-9DA5-E00D94AB7E97}"/>
                </a:ext>
              </a:extLst>
            </p:cNvPr>
            <p:cNvSpPr/>
            <p:nvPr/>
          </p:nvSpPr>
          <p:spPr>
            <a:xfrm>
              <a:off x="315" y="1710"/>
              <a:ext cx="1575"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多样性</a:t>
              </a:r>
              <a:r>
                <a:rPr lang="en-US" altLang="zh-TW" sz="2400" kern="0">
                  <a:solidFill>
                    <a:srgbClr val="000000"/>
                  </a:solidFill>
                  <a:latin typeface="Calibri" panose="020F0502020204030204" pitchFamily="34" charset="0"/>
                  <a:ea typeface="PMingLiU" pitchFamily="18" charset="-120"/>
                </a:rPr>
                <a:t>Variety</a:t>
              </a:r>
            </a:p>
          </p:txBody>
        </p:sp>
      </p:grpSp>
      <p:grpSp>
        <p:nvGrpSpPr>
          <p:cNvPr id="11" name="矩形 4">
            <a:extLst>
              <a:ext uri="{FF2B5EF4-FFF2-40B4-BE49-F238E27FC236}">
                <a16:creationId xmlns:a16="http://schemas.microsoft.com/office/drawing/2014/main" id="{FEB179AC-25D9-4113-8BF2-066B9F7A2480}"/>
              </a:ext>
            </a:extLst>
          </p:cNvPr>
          <p:cNvGrpSpPr/>
          <p:nvPr/>
        </p:nvGrpSpPr>
        <p:grpSpPr>
          <a:xfrm>
            <a:off x="434975" y="3764764"/>
            <a:ext cx="2597150" cy="1236662"/>
            <a:chOff x="284" y="2550"/>
            <a:chExt cx="1636" cy="779"/>
          </a:xfrm>
        </p:grpSpPr>
        <p:pic>
          <p:nvPicPr>
            <p:cNvPr id="12" name="矩形 4">
              <a:extLst>
                <a:ext uri="{FF2B5EF4-FFF2-40B4-BE49-F238E27FC236}">
                  <a16:creationId xmlns:a16="http://schemas.microsoft.com/office/drawing/2014/main" id="{45633C40-6BCA-4819-9C10-0B927D2C9A1B}"/>
                </a:ext>
              </a:extLst>
            </p:cNvPr>
            <p:cNvPicPr/>
            <p:nvPr/>
          </p:nvPicPr>
          <p:blipFill>
            <a:blip r:embed="rId5"/>
            <a:stretch>
              <a:fillRect/>
            </a:stretch>
          </p:blipFill>
          <p:spPr>
            <a:xfrm>
              <a:off x="284" y="2550"/>
              <a:ext cx="1636" cy="779"/>
            </a:xfrm>
            <a:prstGeom prst="rect">
              <a:avLst/>
            </a:prstGeom>
            <a:noFill/>
            <a:ln>
              <a:miter lim="800000"/>
            </a:ln>
          </p:spPr>
        </p:pic>
        <p:sp>
          <p:nvSpPr>
            <p:cNvPr id="13" name="矩形 12">
              <a:extLst>
                <a:ext uri="{FF2B5EF4-FFF2-40B4-BE49-F238E27FC236}">
                  <a16:creationId xmlns:a16="http://schemas.microsoft.com/office/drawing/2014/main" id="{82EBF8E5-E6E1-4ED1-B835-32A750B041DB}"/>
                </a:ext>
              </a:extLst>
            </p:cNvPr>
            <p:cNvSpPr/>
            <p:nvPr/>
          </p:nvSpPr>
          <p:spPr>
            <a:xfrm>
              <a:off x="315" y="2565"/>
              <a:ext cx="1575" cy="72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价值密度Value</a:t>
              </a:r>
            </a:p>
          </p:txBody>
        </p:sp>
      </p:grpSp>
      <p:grpSp>
        <p:nvGrpSpPr>
          <p:cNvPr id="14" name="矩形 5">
            <a:extLst>
              <a:ext uri="{FF2B5EF4-FFF2-40B4-BE49-F238E27FC236}">
                <a16:creationId xmlns:a16="http://schemas.microsoft.com/office/drawing/2014/main" id="{CD9DB598-0431-4FF0-995A-B3F138AF42C4}"/>
              </a:ext>
            </a:extLst>
          </p:cNvPr>
          <p:cNvGrpSpPr/>
          <p:nvPr/>
        </p:nvGrpSpPr>
        <p:grpSpPr>
          <a:xfrm>
            <a:off x="434975" y="5117314"/>
            <a:ext cx="2597150" cy="1165225"/>
            <a:chOff x="284" y="3402"/>
            <a:chExt cx="1636" cy="734"/>
          </a:xfrm>
        </p:grpSpPr>
        <p:pic>
          <p:nvPicPr>
            <p:cNvPr id="15" name="矩形 5">
              <a:extLst>
                <a:ext uri="{FF2B5EF4-FFF2-40B4-BE49-F238E27FC236}">
                  <a16:creationId xmlns:a16="http://schemas.microsoft.com/office/drawing/2014/main" id="{2B617AA5-AC86-4BFF-B398-C140FCDA80A5}"/>
                </a:ext>
              </a:extLst>
            </p:cNvPr>
            <p:cNvPicPr/>
            <p:nvPr/>
          </p:nvPicPr>
          <p:blipFill>
            <a:blip r:embed="rId6"/>
            <a:stretch>
              <a:fillRect/>
            </a:stretch>
          </p:blipFill>
          <p:spPr>
            <a:xfrm>
              <a:off x="284" y="3402"/>
              <a:ext cx="1636" cy="734"/>
            </a:xfrm>
            <a:prstGeom prst="rect">
              <a:avLst/>
            </a:prstGeom>
            <a:noFill/>
            <a:ln>
              <a:miter lim="800000"/>
            </a:ln>
          </p:spPr>
        </p:pic>
        <p:sp>
          <p:nvSpPr>
            <p:cNvPr id="16" name="矩形 15">
              <a:extLst>
                <a:ext uri="{FF2B5EF4-FFF2-40B4-BE49-F238E27FC236}">
                  <a16:creationId xmlns:a16="http://schemas.microsoft.com/office/drawing/2014/main" id="{1D6A4955-47C9-4841-A0ED-58DFBFA022CE}"/>
                </a:ext>
              </a:extLst>
            </p:cNvPr>
            <p:cNvSpPr/>
            <p:nvPr/>
          </p:nvSpPr>
          <p:spPr>
            <a:xfrm>
              <a:off x="315" y="3420"/>
              <a:ext cx="1575" cy="67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dirty="0">
                  <a:solidFill>
                    <a:srgbClr val="000000"/>
                  </a:solidFill>
                  <a:latin typeface="Calibri" panose="020F0502020204030204" pitchFamily="34" charset="0"/>
                  <a:ea typeface="黑体" panose="02010609060101010101" pitchFamily="2" charset="-122"/>
                </a:rPr>
                <a:t>速度</a:t>
              </a:r>
              <a:r>
                <a:rPr lang="en-US" altLang="zh-TW" sz="2400" kern="0" dirty="0">
                  <a:solidFill>
                    <a:srgbClr val="000000"/>
                  </a:solidFill>
                  <a:latin typeface="Calibri" panose="020F0502020204030204" pitchFamily="34" charset="0"/>
                  <a:ea typeface="PMingLiU" pitchFamily="18" charset="-120"/>
                </a:rPr>
                <a:t>Velocity</a:t>
              </a:r>
            </a:p>
          </p:txBody>
        </p:sp>
      </p:grpSp>
      <p:grpSp>
        <p:nvGrpSpPr>
          <p:cNvPr id="17" name="矩形 7">
            <a:extLst>
              <a:ext uri="{FF2B5EF4-FFF2-40B4-BE49-F238E27FC236}">
                <a16:creationId xmlns:a16="http://schemas.microsoft.com/office/drawing/2014/main" id="{BAB68D62-6C52-4810-884D-2BF968883C89}"/>
              </a:ext>
            </a:extLst>
          </p:cNvPr>
          <p:cNvGrpSpPr/>
          <p:nvPr/>
        </p:nvGrpSpPr>
        <p:grpSpPr>
          <a:xfrm>
            <a:off x="2916238" y="2105827"/>
            <a:ext cx="5992812" cy="1841500"/>
            <a:chOff x="1847" y="1505"/>
            <a:chExt cx="3775" cy="1160"/>
          </a:xfrm>
        </p:grpSpPr>
        <p:pic>
          <p:nvPicPr>
            <p:cNvPr id="18" name="矩形 7">
              <a:extLst>
                <a:ext uri="{FF2B5EF4-FFF2-40B4-BE49-F238E27FC236}">
                  <a16:creationId xmlns:a16="http://schemas.microsoft.com/office/drawing/2014/main" id="{FEEBEB40-7912-434D-90BD-2A53AFCC1144}"/>
                </a:ext>
              </a:extLst>
            </p:cNvPr>
            <p:cNvPicPr/>
            <p:nvPr/>
          </p:nvPicPr>
          <p:blipFill>
            <a:blip r:embed="rId7"/>
            <a:stretch>
              <a:fillRect/>
            </a:stretch>
          </p:blipFill>
          <p:spPr>
            <a:xfrm>
              <a:off x="1847" y="1505"/>
              <a:ext cx="3775" cy="1160"/>
            </a:xfrm>
            <a:prstGeom prst="rect">
              <a:avLst/>
            </a:prstGeom>
            <a:noFill/>
            <a:ln>
              <a:miter lim="800000"/>
            </a:ln>
          </p:spPr>
        </p:pic>
        <p:sp>
          <p:nvSpPr>
            <p:cNvPr id="19" name="矩形 18">
              <a:extLst>
                <a:ext uri="{FF2B5EF4-FFF2-40B4-BE49-F238E27FC236}">
                  <a16:creationId xmlns:a16="http://schemas.microsoft.com/office/drawing/2014/main" id="{335FDC77-84C0-49BC-B8F8-BE30D3300E55}"/>
                </a:ext>
              </a:extLst>
            </p:cNvPr>
            <p:cNvSpPr/>
            <p:nvPr/>
          </p:nvSpPr>
          <p:spPr>
            <a:xfrm>
              <a:off x="2025" y="1665"/>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a:solidFill>
                  <a:srgbClr val="000000"/>
                </a:solidFill>
                <a:latin typeface="Calibri" panose="020F0502020204030204" pitchFamily="34" charset="0"/>
                <a:ea typeface="黑体" panose="02010609060101010101" pitchFamily="2" charset="-122"/>
              </a:endParaRPr>
            </a:p>
            <a:p>
              <a:r>
                <a:rPr kern="0">
                  <a:solidFill>
                    <a:srgbClr val="000000"/>
                  </a:solidFill>
                  <a:latin typeface="Calibri" panose="020F0502020204030204" pitchFamily="34" charset="0"/>
                  <a:ea typeface="黑体" panose="02010609060101010101" pitchFamily="2" charset="-122"/>
                </a:rPr>
                <a:t>大数据的异构和多样性</a:t>
              </a:r>
            </a:p>
            <a:p>
              <a:r>
                <a:rPr kern="0">
                  <a:solidFill>
                    <a:srgbClr val="000000"/>
                  </a:solidFill>
                  <a:latin typeface="Calibri" panose="020F0502020204030204" pitchFamily="34" charset="0"/>
                  <a:ea typeface="黑体" panose="02010609060101010101" pitchFamily="2" charset="-122"/>
                </a:rPr>
                <a:t>很多不同形式（文本、图像、视频、机器数据）</a:t>
              </a:r>
            </a:p>
            <a:p>
              <a:r>
                <a:rPr kern="0">
                  <a:solidFill>
                    <a:srgbClr val="000000"/>
                  </a:solidFill>
                  <a:latin typeface="Calibri" panose="020F0502020204030204" pitchFamily="34" charset="0"/>
                  <a:ea typeface="黑体" panose="02010609060101010101" pitchFamily="2" charset="-122"/>
                </a:rPr>
                <a:t>无模式或者模式不明显</a:t>
              </a:r>
            </a:p>
            <a:p>
              <a:r>
                <a:rPr kern="0">
                  <a:solidFill>
                    <a:srgbClr val="000000"/>
                  </a:solidFill>
                  <a:latin typeface="Calibri" panose="020F0502020204030204" pitchFamily="34" charset="0"/>
                  <a:ea typeface="黑体" panose="02010609060101010101" pitchFamily="2" charset="-122"/>
                </a:rPr>
                <a:t>不连贯的语法或句义</a:t>
              </a:r>
            </a:p>
            <a:p>
              <a:endParaRPr kern="0">
                <a:solidFill>
                  <a:srgbClr val="000000"/>
                </a:solidFill>
                <a:latin typeface="Calibri" panose="020F0502020204030204" pitchFamily="34" charset="0"/>
                <a:ea typeface="黑体" panose="02010609060101010101" pitchFamily="2" charset="-122"/>
              </a:endParaRPr>
            </a:p>
          </p:txBody>
        </p:sp>
      </p:grpSp>
      <p:grpSp>
        <p:nvGrpSpPr>
          <p:cNvPr id="20" name="矩形 8">
            <a:extLst>
              <a:ext uri="{FF2B5EF4-FFF2-40B4-BE49-F238E27FC236}">
                <a16:creationId xmlns:a16="http://schemas.microsoft.com/office/drawing/2014/main" id="{6AA64A95-98BC-4708-A882-BA34A1121657}"/>
              </a:ext>
            </a:extLst>
          </p:cNvPr>
          <p:cNvGrpSpPr/>
          <p:nvPr/>
        </p:nvGrpSpPr>
        <p:grpSpPr>
          <a:xfrm>
            <a:off x="2893814" y="3519496"/>
            <a:ext cx="5992812" cy="1839912"/>
            <a:chOff x="1847" y="2358"/>
            <a:chExt cx="3775" cy="1159"/>
          </a:xfrm>
        </p:grpSpPr>
        <p:pic>
          <p:nvPicPr>
            <p:cNvPr id="21" name="矩形 8">
              <a:extLst>
                <a:ext uri="{FF2B5EF4-FFF2-40B4-BE49-F238E27FC236}">
                  <a16:creationId xmlns:a16="http://schemas.microsoft.com/office/drawing/2014/main" id="{739B5960-60A4-4D56-9819-B5D800ABD03A}"/>
                </a:ext>
              </a:extLst>
            </p:cNvPr>
            <p:cNvPicPr/>
            <p:nvPr/>
          </p:nvPicPr>
          <p:blipFill>
            <a:blip r:embed="rId7"/>
            <a:stretch>
              <a:fillRect/>
            </a:stretch>
          </p:blipFill>
          <p:spPr>
            <a:xfrm>
              <a:off x="1847" y="2358"/>
              <a:ext cx="3775" cy="1159"/>
            </a:xfrm>
            <a:prstGeom prst="rect">
              <a:avLst/>
            </a:prstGeom>
            <a:noFill/>
            <a:ln>
              <a:miter lim="800000"/>
            </a:ln>
          </p:spPr>
        </p:pic>
        <p:sp>
          <p:nvSpPr>
            <p:cNvPr id="22" name="矩形 21">
              <a:extLst>
                <a:ext uri="{FF2B5EF4-FFF2-40B4-BE49-F238E27FC236}">
                  <a16:creationId xmlns:a16="http://schemas.microsoft.com/office/drawing/2014/main" id="{42401F69-A81E-4C37-BF3A-931B0FBE6DD8}"/>
                </a:ext>
              </a:extLst>
            </p:cNvPr>
            <p:cNvSpPr/>
            <p:nvPr/>
          </p:nvSpPr>
          <p:spPr>
            <a:xfrm>
              <a:off x="2025" y="2520"/>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a:solidFill>
                  <a:srgbClr val="000000"/>
                </a:solidFill>
                <a:latin typeface="Calibri" panose="020F0502020204030204" pitchFamily="34" charset="0"/>
                <a:ea typeface="黑体" panose="02010609060101010101" pitchFamily="2" charset="-122"/>
              </a:endParaRPr>
            </a:p>
            <a:p>
              <a:r>
                <a:rPr kern="0">
                  <a:solidFill>
                    <a:srgbClr val="000000"/>
                  </a:solidFill>
                  <a:latin typeface="Calibri" panose="020F0502020204030204" pitchFamily="34" charset="0"/>
                  <a:ea typeface="黑体" panose="02010609060101010101" pitchFamily="2" charset="-122"/>
                </a:rPr>
                <a:t>大量的不相关信息</a:t>
              </a:r>
            </a:p>
            <a:p>
              <a:r>
                <a:rPr kern="0">
                  <a:solidFill>
                    <a:srgbClr val="000000"/>
                  </a:solidFill>
                  <a:latin typeface="Calibri" panose="020F0502020204030204" pitchFamily="34" charset="0"/>
                  <a:ea typeface="黑体" panose="02010609060101010101" pitchFamily="2" charset="-122"/>
                </a:rPr>
                <a:t>对未来趋势与模式的可预测分析</a:t>
              </a:r>
            </a:p>
            <a:p>
              <a:r>
                <a:rPr kern="0">
                  <a:solidFill>
                    <a:srgbClr val="000000"/>
                  </a:solidFill>
                  <a:latin typeface="Calibri" panose="020F0502020204030204" pitchFamily="34" charset="0"/>
                  <a:ea typeface="黑体" panose="02010609060101010101" pitchFamily="2" charset="-122"/>
                </a:rPr>
                <a:t>深度复杂分析（机器学习、人工智能Vs传统商务智能(咨询、报告等）</a:t>
              </a:r>
            </a:p>
            <a:p>
              <a:endParaRPr kern="0">
                <a:solidFill>
                  <a:srgbClr val="000000"/>
                </a:solidFill>
                <a:latin typeface="Calibri" panose="020F0502020204030204" pitchFamily="34" charset="0"/>
                <a:ea typeface="黑体" panose="02010609060101010101" pitchFamily="2" charset="-122"/>
              </a:endParaRPr>
            </a:p>
          </p:txBody>
        </p:sp>
      </p:grpSp>
      <p:grpSp>
        <p:nvGrpSpPr>
          <p:cNvPr id="24" name="矩形 9">
            <a:extLst>
              <a:ext uri="{FF2B5EF4-FFF2-40B4-BE49-F238E27FC236}">
                <a16:creationId xmlns:a16="http://schemas.microsoft.com/office/drawing/2014/main" id="{94821F4B-F82D-4E3C-932E-C4CE2531D2B2}"/>
              </a:ext>
            </a:extLst>
          </p:cNvPr>
          <p:cNvGrpSpPr/>
          <p:nvPr/>
        </p:nvGrpSpPr>
        <p:grpSpPr>
          <a:xfrm>
            <a:off x="2920802" y="4937926"/>
            <a:ext cx="5992812" cy="1554162"/>
            <a:chOff x="1759" y="3245"/>
            <a:chExt cx="3775" cy="979"/>
          </a:xfrm>
        </p:grpSpPr>
        <p:pic>
          <p:nvPicPr>
            <p:cNvPr id="25" name="矩形 9">
              <a:extLst>
                <a:ext uri="{FF2B5EF4-FFF2-40B4-BE49-F238E27FC236}">
                  <a16:creationId xmlns:a16="http://schemas.microsoft.com/office/drawing/2014/main" id="{CADE283C-5AA2-4B24-81BB-D1FA6DC5EA2C}"/>
                </a:ext>
              </a:extLst>
            </p:cNvPr>
            <p:cNvPicPr/>
            <p:nvPr/>
          </p:nvPicPr>
          <p:blipFill>
            <a:blip r:embed="rId8"/>
            <a:stretch>
              <a:fillRect/>
            </a:stretch>
          </p:blipFill>
          <p:spPr>
            <a:xfrm>
              <a:off x="1759" y="3245"/>
              <a:ext cx="3775" cy="979"/>
            </a:xfrm>
            <a:prstGeom prst="rect">
              <a:avLst/>
            </a:prstGeom>
            <a:noFill/>
            <a:ln>
              <a:miter lim="800000"/>
            </a:ln>
          </p:spPr>
        </p:pic>
        <p:sp>
          <p:nvSpPr>
            <p:cNvPr id="26" name="矩形 25">
              <a:extLst>
                <a:ext uri="{FF2B5EF4-FFF2-40B4-BE49-F238E27FC236}">
                  <a16:creationId xmlns:a16="http://schemas.microsoft.com/office/drawing/2014/main" id="{0AA00BC4-BBC8-4534-93B7-69E738A3D2BF}"/>
                </a:ext>
              </a:extLst>
            </p:cNvPr>
            <p:cNvSpPr/>
            <p:nvPr/>
          </p:nvSpPr>
          <p:spPr>
            <a:xfrm>
              <a:off x="2025" y="3420"/>
              <a:ext cx="3420" cy="63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dirty="0">
                <a:solidFill>
                  <a:srgbClr val="000000"/>
                </a:solidFill>
                <a:latin typeface="Calibri" panose="020F0502020204030204" pitchFamily="34" charset="0"/>
                <a:ea typeface="黑体" panose="02010609060101010101" pitchFamily="2" charset="-122"/>
              </a:endParaRPr>
            </a:p>
            <a:p>
              <a:r>
                <a:rPr i="1" kern="0" dirty="0">
                  <a:solidFill>
                    <a:srgbClr val="000000"/>
                  </a:solidFill>
                  <a:latin typeface="Calibri" panose="020F0502020204030204" pitchFamily="34" charset="0"/>
                  <a:ea typeface="黑体" panose="02010609060101010101" pitchFamily="2" charset="-122"/>
                </a:rPr>
                <a:t>实时分析</a:t>
              </a:r>
              <a:r>
                <a:rPr kern="0" dirty="0">
                  <a:solidFill>
                    <a:srgbClr val="000000"/>
                  </a:solidFill>
                  <a:latin typeface="Calibri" panose="020F0502020204030204" pitchFamily="34" charset="0"/>
                  <a:ea typeface="黑体" panose="02010609060101010101" pitchFamily="2" charset="-122"/>
                </a:rPr>
                <a:t>而非批量式分析</a:t>
              </a:r>
            </a:p>
            <a:p>
              <a:r>
                <a:rPr kern="0" dirty="0">
                  <a:solidFill>
                    <a:srgbClr val="000000"/>
                  </a:solidFill>
                  <a:latin typeface="Calibri" panose="020F0502020204030204" pitchFamily="34" charset="0"/>
                  <a:ea typeface="黑体" panose="02010609060101010101" pitchFamily="2" charset="-122"/>
                </a:rPr>
                <a:t>数据输入、处理与丢弃</a:t>
              </a:r>
            </a:p>
            <a:p>
              <a:r>
                <a:rPr kern="0" dirty="0">
                  <a:solidFill>
                    <a:srgbClr val="000000"/>
                  </a:solidFill>
                  <a:latin typeface="Calibri" panose="020F0502020204030204" pitchFamily="34" charset="0"/>
                  <a:ea typeface="黑体" panose="02010609060101010101" pitchFamily="2" charset="-122"/>
                </a:rPr>
                <a:t>立竿见影而非事后见效</a:t>
              </a:r>
            </a:p>
            <a:p>
              <a:endParaRPr kern="0" dirty="0">
                <a:solidFill>
                  <a:srgbClr val="000000"/>
                </a:solidFill>
                <a:latin typeface="Calibri" panose="020F0502020204030204" pitchFamily="34" charset="0"/>
                <a:ea typeface="黑体" panose="02010609060101010101" pitchFamily="2" charset="-122"/>
              </a:endParaRPr>
            </a:p>
          </p:txBody>
        </p:sp>
      </p:grpSp>
      <p:grpSp>
        <p:nvGrpSpPr>
          <p:cNvPr id="27" name="矩形 6">
            <a:extLst>
              <a:ext uri="{FF2B5EF4-FFF2-40B4-BE49-F238E27FC236}">
                <a16:creationId xmlns:a16="http://schemas.microsoft.com/office/drawing/2014/main" id="{5C732BBD-2C40-4627-89FE-E0530008EEA6}"/>
              </a:ext>
            </a:extLst>
          </p:cNvPr>
          <p:cNvGrpSpPr/>
          <p:nvPr/>
        </p:nvGrpSpPr>
        <p:grpSpPr>
          <a:xfrm>
            <a:off x="2934900" y="764704"/>
            <a:ext cx="5992812" cy="1768475"/>
            <a:chOff x="1847" y="695"/>
            <a:chExt cx="3775" cy="1114"/>
          </a:xfrm>
        </p:grpSpPr>
        <p:pic>
          <p:nvPicPr>
            <p:cNvPr id="28" name="矩形 6">
              <a:extLst>
                <a:ext uri="{FF2B5EF4-FFF2-40B4-BE49-F238E27FC236}">
                  <a16:creationId xmlns:a16="http://schemas.microsoft.com/office/drawing/2014/main" id="{0DB38C41-AC64-413B-AA71-BD21BFB7443A}"/>
                </a:ext>
              </a:extLst>
            </p:cNvPr>
            <p:cNvPicPr/>
            <p:nvPr/>
          </p:nvPicPr>
          <p:blipFill>
            <a:blip r:embed="rId9"/>
            <a:stretch>
              <a:fillRect/>
            </a:stretch>
          </p:blipFill>
          <p:spPr>
            <a:xfrm>
              <a:off x="1847" y="695"/>
              <a:ext cx="3775" cy="1114"/>
            </a:xfrm>
            <a:prstGeom prst="rect">
              <a:avLst/>
            </a:prstGeom>
            <a:noFill/>
            <a:ln>
              <a:miter lim="800000"/>
            </a:ln>
          </p:spPr>
        </p:pic>
        <p:sp>
          <p:nvSpPr>
            <p:cNvPr id="29" name="矩形 28">
              <a:extLst>
                <a:ext uri="{FF2B5EF4-FFF2-40B4-BE49-F238E27FC236}">
                  <a16:creationId xmlns:a16="http://schemas.microsoft.com/office/drawing/2014/main" id="{B6EC56D2-AA94-40FD-B446-09EA5ABD84AB}"/>
                </a:ext>
              </a:extLst>
            </p:cNvPr>
            <p:cNvSpPr/>
            <p:nvPr/>
          </p:nvSpPr>
          <p:spPr>
            <a:xfrm>
              <a:off x="2025" y="855"/>
              <a:ext cx="3420" cy="76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i="1" kern="0">
                  <a:solidFill>
                    <a:srgbClr val="000000"/>
                  </a:solidFill>
                  <a:latin typeface="Calibri" panose="020F0502020204030204" pitchFamily="34" charset="0"/>
                  <a:ea typeface="黑体" panose="02010609060101010101" pitchFamily="2" charset="-122"/>
                </a:rPr>
                <a:t>非结构化数据</a:t>
              </a:r>
              <a:r>
                <a:rPr kern="0">
                  <a:solidFill>
                    <a:srgbClr val="000000"/>
                  </a:solidFill>
                  <a:latin typeface="Calibri" panose="020F0502020204030204" pitchFamily="34" charset="0"/>
                  <a:ea typeface="黑体" panose="02010609060101010101" pitchFamily="2" charset="-122"/>
                </a:rPr>
                <a:t>的超大规模和增长</a:t>
              </a:r>
            </a:p>
            <a:p>
              <a:r>
                <a:rPr kern="0">
                  <a:solidFill>
                    <a:srgbClr val="000000"/>
                  </a:solidFill>
                  <a:latin typeface="Calibri" panose="020F0502020204030204" pitchFamily="34" charset="0"/>
                  <a:ea typeface="黑体" panose="02010609060101010101" pitchFamily="2" charset="-122"/>
                </a:rPr>
                <a:t>总数据量的80~90%</a:t>
              </a:r>
            </a:p>
            <a:p>
              <a:r>
                <a:rPr kern="0">
                  <a:solidFill>
                    <a:srgbClr val="000000"/>
                  </a:solidFill>
                  <a:latin typeface="Calibri" panose="020F0502020204030204" pitchFamily="34" charset="0"/>
                  <a:ea typeface="黑体" panose="02010609060101010101" pitchFamily="2" charset="-122"/>
                </a:rPr>
                <a:t>比结构化数据增长快10倍到50倍</a:t>
              </a:r>
            </a:p>
            <a:p>
              <a:r>
                <a:rPr kern="0">
                  <a:solidFill>
                    <a:srgbClr val="000000"/>
                  </a:solidFill>
                  <a:latin typeface="Calibri" panose="020F0502020204030204" pitchFamily="34" charset="0"/>
                  <a:ea typeface="黑体" panose="02010609060101010101" pitchFamily="2" charset="-122"/>
                </a:rPr>
                <a:t>是传统数据仓库的10倍到50倍</a:t>
              </a:r>
            </a:p>
          </p:txBody>
        </p:sp>
      </p:grpSp>
      <p:sp>
        <p:nvSpPr>
          <p:cNvPr id="3" name="矩形 4">
            <a:extLst>
              <a:ext uri="{FF2B5EF4-FFF2-40B4-BE49-F238E27FC236}">
                <a16:creationId xmlns:a16="http://schemas.microsoft.com/office/drawing/2014/main" id="{92C745AD-9147-CDE4-A21A-D8A4D636325C}"/>
              </a:ext>
            </a:extLst>
          </p:cNvPr>
          <p:cNvSpPr/>
          <p:nvPr/>
        </p:nvSpPr>
        <p:spPr>
          <a:xfrm>
            <a:off x="314953" y="6233677"/>
            <a:ext cx="8433361" cy="579699"/>
          </a:xfrm>
          <a:prstGeom prst="rect">
            <a:avLst/>
          </a:prstGeom>
          <a:solidFill>
            <a:srgbClr val="FFFFFF"/>
          </a:solidFill>
          <a:ln w="25400" cap="flat" cmpd="sng" algn="ctr">
            <a:solidFill>
              <a:srgbClr val="00C600"/>
            </a:solidFill>
            <a:prstDash val="solid"/>
          </a:ln>
          <a:effectLst>
            <a:outerShdw blurRad="50800" dist="38100" dir="2700000" algn="tl" rotWithShape="0">
              <a:prstClr val="black">
                <a:alpha val="40000"/>
              </a:prstClr>
            </a:outerShdw>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a:rPr>
              <a:t>“大量化(Volume)、多样化(Variety)、快速化(Velocity)、价值密度低(Value)”就是“大数据”</a:t>
            </a:r>
            <a:r>
              <a:rPr lang="zh-CN" altLang="en-US" sz="1600" b="1" kern="0" dirty="0">
                <a:solidFill>
                  <a:srgbClr val="000000"/>
                </a:solidFill>
                <a:latin typeface="微软雅黑" panose="020B0503020204020204" charset="-122"/>
                <a:ea typeface="微软雅黑" panose="020B0503020204020204" charset="-122"/>
                <a:cs typeface="Arial"/>
              </a:rPr>
              <a:t>的</a:t>
            </a:r>
            <a:r>
              <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a:rPr>
              <a:t>显著特征,或者说,只有具备这些特点得数据,才就是大数据。</a:t>
            </a:r>
          </a:p>
        </p:txBody>
      </p:sp>
    </p:spTree>
    <p:extLst>
      <p:ext uri="{BB962C8B-B14F-4D97-AF65-F5344CB8AC3E}">
        <p14:creationId xmlns:p14="http://schemas.microsoft.com/office/powerpoint/2010/main" val="22255827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113E793-4909-472A-918A-07409C1DF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908720"/>
            <a:ext cx="8567106" cy="4176464"/>
          </a:xfrm>
          <a:prstGeom prst="rect">
            <a:avLst/>
          </a:prstGeom>
        </p:spPr>
      </p:pic>
    </p:spTree>
    <p:extLst>
      <p:ext uri="{BB962C8B-B14F-4D97-AF65-F5344CB8AC3E}">
        <p14:creationId xmlns:p14="http://schemas.microsoft.com/office/powerpoint/2010/main" val="47292190"/>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AFE81B3-1C07-447B-BE3E-63C12DB7BE3E}"/>
              </a:ext>
            </a:extLst>
          </p:cNvPr>
          <p:cNvSpPr>
            <a:spLocks noGrp="1"/>
          </p:cNvSpPr>
          <p:nvPr>
            <p:ph type="title"/>
          </p:nvPr>
        </p:nvSpPr>
        <p:spPr/>
        <p:txBody>
          <a:bodyPr/>
          <a:lstStyle/>
          <a:p>
            <a:r>
              <a:rPr lang="zh-CN" altLang="en-US" dirty="0"/>
              <a:t>方案选型</a:t>
            </a:r>
          </a:p>
        </p:txBody>
      </p:sp>
      <p:pic>
        <p:nvPicPr>
          <p:cNvPr id="5" name="图片 4">
            <a:extLst>
              <a:ext uri="{FF2B5EF4-FFF2-40B4-BE49-F238E27FC236}">
                <a16:creationId xmlns:a16="http://schemas.microsoft.com/office/drawing/2014/main" id="{8ECDF26F-D2F3-4559-B764-03732E26CC26}"/>
              </a:ext>
            </a:extLst>
          </p:cNvPr>
          <p:cNvPicPr>
            <a:picLocks noChangeAspect="1"/>
          </p:cNvPicPr>
          <p:nvPr/>
        </p:nvPicPr>
        <p:blipFill>
          <a:blip r:embed="rId3"/>
          <a:stretch>
            <a:fillRect/>
          </a:stretch>
        </p:blipFill>
        <p:spPr>
          <a:xfrm>
            <a:off x="269373" y="1628800"/>
            <a:ext cx="8605253" cy="3240360"/>
          </a:xfrm>
          <a:prstGeom prst="rect">
            <a:avLst/>
          </a:prstGeom>
        </p:spPr>
      </p:pic>
    </p:spTree>
    <p:extLst>
      <p:ext uri="{BB962C8B-B14F-4D97-AF65-F5344CB8AC3E}">
        <p14:creationId xmlns:p14="http://schemas.microsoft.com/office/powerpoint/2010/main" val="1119862201"/>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0331345-9622-43F1-972A-F0C157FE4F05}"/>
              </a:ext>
            </a:extLst>
          </p:cNvPr>
          <p:cNvSpPr>
            <a:spLocks noGrp="1"/>
          </p:cNvSpPr>
          <p:nvPr>
            <p:ph type="title"/>
          </p:nvPr>
        </p:nvSpPr>
        <p:spPr/>
        <p:txBody>
          <a:bodyPr/>
          <a:lstStyle/>
          <a:p>
            <a:r>
              <a:rPr lang="zh-CN" altLang="en-US" dirty="0"/>
              <a:t>方案设计</a:t>
            </a:r>
          </a:p>
        </p:txBody>
      </p:sp>
      <p:pic>
        <p:nvPicPr>
          <p:cNvPr id="5" name="图片 4">
            <a:extLst>
              <a:ext uri="{FF2B5EF4-FFF2-40B4-BE49-F238E27FC236}">
                <a16:creationId xmlns:a16="http://schemas.microsoft.com/office/drawing/2014/main" id="{2505B0E2-B26B-4F65-B3CA-549100E612F8}"/>
              </a:ext>
            </a:extLst>
          </p:cNvPr>
          <p:cNvPicPr>
            <a:picLocks noChangeAspect="1"/>
          </p:cNvPicPr>
          <p:nvPr/>
        </p:nvPicPr>
        <p:blipFill>
          <a:blip r:embed="rId3"/>
          <a:stretch>
            <a:fillRect/>
          </a:stretch>
        </p:blipFill>
        <p:spPr>
          <a:xfrm>
            <a:off x="297884" y="1844824"/>
            <a:ext cx="8548231" cy="3168352"/>
          </a:xfrm>
          <a:prstGeom prst="rect">
            <a:avLst/>
          </a:prstGeom>
        </p:spPr>
      </p:pic>
    </p:spTree>
    <p:extLst>
      <p:ext uri="{BB962C8B-B14F-4D97-AF65-F5344CB8AC3E}">
        <p14:creationId xmlns:p14="http://schemas.microsoft.com/office/powerpoint/2010/main" val="4184068848"/>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05B7D4-200D-4F70-AC7A-84C4EEA1A26C}"/>
              </a:ext>
            </a:extLst>
          </p:cNvPr>
          <p:cNvSpPr>
            <a:spLocks noGrp="1"/>
          </p:cNvSpPr>
          <p:nvPr>
            <p:ph type="title"/>
          </p:nvPr>
        </p:nvSpPr>
        <p:spPr/>
        <p:txBody>
          <a:bodyPr/>
          <a:lstStyle/>
          <a:p>
            <a:r>
              <a:rPr lang="zh-CN" altLang="en-US" dirty="0"/>
              <a:t>为什么要使用</a:t>
            </a:r>
            <a:r>
              <a:rPr lang="en-US" altLang="zh-CN" dirty="0"/>
              <a:t>Apache Storm</a:t>
            </a:r>
            <a:endParaRPr lang="zh-CN" altLang="en-US" dirty="0"/>
          </a:p>
        </p:txBody>
      </p:sp>
      <p:sp>
        <p:nvSpPr>
          <p:cNvPr id="6" name="内容占位符 5">
            <a:extLst>
              <a:ext uri="{FF2B5EF4-FFF2-40B4-BE49-F238E27FC236}">
                <a16:creationId xmlns:a16="http://schemas.microsoft.com/office/drawing/2014/main" id="{88055AD2-FBDB-461F-8C11-A58EA20A2FA0}"/>
              </a:ext>
            </a:extLst>
          </p:cNvPr>
          <p:cNvSpPr>
            <a:spLocks noGrp="1"/>
          </p:cNvSpPr>
          <p:nvPr>
            <p:ph idx="1"/>
          </p:nvPr>
        </p:nvSpPr>
        <p:spPr/>
        <p:txBody>
          <a:bodyPr>
            <a:normAutofit/>
          </a:bodyPr>
          <a:lstStyle/>
          <a:p>
            <a:r>
              <a:rPr lang="en-US" altLang="zh-CN" dirty="0"/>
              <a:t>Storm</a:t>
            </a:r>
            <a:r>
              <a:rPr lang="zh-CN" altLang="en-US" dirty="0"/>
              <a:t>是一个免费并开源的分布式实时计算系统。</a:t>
            </a:r>
            <a:endParaRPr lang="en-US" altLang="zh-CN" dirty="0"/>
          </a:p>
          <a:p>
            <a:r>
              <a:rPr lang="zh-CN" altLang="en-US" dirty="0"/>
              <a:t>利用</a:t>
            </a:r>
            <a:r>
              <a:rPr lang="en-US" altLang="zh-CN" dirty="0"/>
              <a:t>Storm</a:t>
            </a:r>
            <a:r>
              <a:rPr lang="zh-CN" altLang="en-US" dirty="0"/>
              <a:t>可以很容易做到可靠地处理无限的数据流，像</a:t>
            </a:r>
            <a:r>
              <a:rPr lang="en-US" altLang="zh-CN" dirty="0"/>
              <a:t>Hadoop</a:t>
            </a:r>
            <a:r>
              <a:rPr lang="zh-CN" altLang="en-US" dirty="0"/>
              <a:t>批量处理大数据一样，</a:t>
            </a:r>
            <a:r>
              <a:rPr lang="en-US" altLang="zh-CN" dirty="0"/>
              <a:t>Storm</a:t>
            </a:r>
            <a:r>
              <a:rPr lang="zh-CN" altLang="en-US" dirty="0"/>
              <a:t>可以实时处理数据。</a:t>
            </a:r>
            <a:endParaRPr lang="en-US" altLang="zh-CN" dirty="0"/>
          </a:p>
          <a:p>
            <a:r>
              <a:rPr lang="zh-CN" altLang="en-US" dirty="0"/>
              <a:t>简单易用，可以使用多种编程语言。</a:t>
            </a:r>
            <a:endParaRPr lang="en-US" altLang="zh-CN" dirty="0"/>
          </a:p>
          <a:p>
            <a:endParaRPr lang="en-US" altLang="zh-CN" dirty="0"/>
          </a:p>
        </p:txBody>
      </p:sp>
    </p:spTree>
    <p:extLst>
      <p:ext uri="{BB962C8B-B14F-4D97-AF65-F5344CB8AC3E}">
        <p14:creationId xmlns:p14="http://schemas.microsoft.com/office/powerpoint/2010/main" val="7155261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EBE3B-6B89-489C-AFC2-E39955905F55}"/>
              </a:ext>
            </a:extLst>
          </p:cNvPr>
          <p:cNvSpPr>
            <a:spLocks noGrp="1"/>
          </p:cNvSpPr>
          <p:nvPr>
            <p:ph type="title"/>
          </p:nvPr>
        </p:nvSpPr>
        <p:spPr/>
        <p:txBody>
          <a:bodyPr/>
          <a:lstStyle/>
          <a:p>
            <a:r>
              <a:rPr lang="en-US" altLang="zh-CN" dirty="0"/>
              <a:t>Storm</a:t>
            </a:r>
            <a:r>
              <a:rPr lang="zh-CN" altLang="en-US" dirty="0"/>
              <a:t>应用场景</a:t>
            </a:r>
          </a:p>
        </p:txBody>
      </p:sp>
      <p:sp>
        <p:nvSpPr>
          <p:cNvPr id="3" name="内容占位符 2">
            <a:extLst>
              <a:ext uri="{FF2B5EF4-FFF2-40B4-BE49-F238E27FC236}">
                <a16:creationId xmlns:a16="http://schemas.microsoft.com/office/drawing/2014/main" id="{8746A18D-47D8-4161-8A7C-6602D97C2CD6}"/>
              </a:ext>
            </a:extLst>
          </p:cNvPr>
          <p:cNvSpPr>
            <a:spLocks noGrp="1"/>
          </p:cNvSpPr>
          <p:nvPr>
            <p:ph idx="1"/>
          </p:nvPr>
        </p:nvSpPr>
        <p:spPr/>
        <p:txBody>
          <a:bodyPr/>
          <a:lstStyle/>
          <a:p>
            <a:r>
              <a:rPr lang="zh-CN" altLang="en-US" dirty="0"/>
              <a:t>实时数据分析</a:t>
            </a:r>
            <a:endParaRPr lang="en-US" altLang="zh-CN" dirty="0"/>
          </a:p>
          <a:p>
            <a:r>
              <a:rPr lang="zh-CN" altLang="en-US" dirty="0"/>
              <a:t>联机学习</a:t>
            </a:r>
            <a:endParaRPr lang="en-US" altLang="zh-CN" dirty="0"/>
          </a:p>
          <a:p>
            <a:r>
              <a:rPr lang="zh-CN" altLang="en-US" dirty="0"/>
              <a:t>持续计算</a:t>
            </a:r>
            <a:endParaRPr lang="en-US" altLang="zh-CN" dirty="0"/>
          </a:p>
          <a:p>
            <a:r>
              <a:rPr lang="zh-CN" altLang="en-US" dirty="0"/>
              <a:t>分布式 </a:t>
            </a:r>
            <a:r>
              <a:rPr lang="en-US" altLang="zh-CN" dirty="0"/>
              <a:t>RPC</a:t>
            </a:r>
            <a:endParaRPr lang="zh-CN" altLang="en-US" dirty="0"/>
          </a:p>
          <a:p>
            <a:endParaRPr lang="zh-CN" altLang="en-US" dirty="0"/>
          </a:p>
        </p:txBody>
      </p:sp>
    </p:spTree>
    <p:extLst>
      <p:ext uri="{BB962C8B-B14F-4D97-AF65-F5344CB8AC3E}">
        <p14:creationId xmlns:p14="http://schemas.microsoft.com/office/powerpoint/2010/main" val="8028478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7C80A-F844-4916-88FD-4B7BF95FD05C}"/>
              </a:ext>
            </a:extLst>
          </p:cNvPr>
          <p:cNvSpPr>
            <a:spLocks noGrp="1"/>
          </p:cNvSpPr>
          <p:nvPr>
            <p:ph type="title"/>
          </p:nvPr>
        </p:nvSpPr>
        <p:spPr/>
        <p:txBody>
          <a:bodyPr/>
          <a:lstStyle/>
          <a:p>
            <a:r>
              <a:rPr lang="en-US" altLang="zh-CN" dirty="0"/>
              <a:t>Apache Kafka</a:t>
            </a:r>
            <a:endParaRPr lang="zh-CN" altLang="en-US" dirty="0"/>
          </a:p>
        </p:txBody>
      </p:sp>
      <p:sp>
        <p:nvSpPr>
          <p:cNvPr id="3" name="内容占位符 2">
            <a:extLst>
              <a:ext uri="{FF2B5EF4-FFF2-40B4-BE49-F238E27FC236}">
                <a16:creationId xmlns:a16="http://schemas.microsoft.com/office/drawing/2014/main" id="{159E0C04-842E-429F-98E2-FBB550F30687}"/>
              </a:ext>
            </a:extLst>
          </p:cNvPr>
          <p:cNvSpPr>
            <a:spLocks noGrp="1"/>
          </p:cNvSpPr>
          <p:nvPr>
            <p:ph idx="1"/>
          </p:nvPr>
        </p:nvSpPr>
        <p:spPr>
          <a:xfrm>
            <a:off x="457200" y="1158604"/>
            <a:ext cx="8229600" cy="2630436"/>
          </a:xfrm>
        </p:spPr>
        <p:txBody>
          <a:bodyPr/>
          <a:lstStyle/>
          <a:p>
            <a:r>
              <a:rPr lang="en-US" altLang="zh-CN" dirty="0"/>
              <a:t>Apache Kafka is an open-source distributed event streaming platform used by thousands of companies for high-performance data pipelines, streaming analytics, data integration, and mission-critical applications.</a:t>
            </a:r>
            <a:endParaRPr lang="zh-CN" altLang="en-US" dirty="0"/>
          </a:p>
        </p:txBody>
      </p:sp>
      <p:pic>
        <p:nvPicPr>
          <p:cNvPr id="4" name="图片 3">
            <a:extLst>
              <a:ext uri="{FF2B5EF4-FFF2-40B4-BE49-F238E27FC236}">
                <a16:creationId xmlns:a16="http://schemas.microsoft.com/office/drawing/2014/main" id="{34CBC81B-9E63-4362-BB0B-6D8694C527E0}"/>
              </a:ext>
            </a:extLst>
          </p:cNvPr>
          <p:cNvPicPr>
            <a:picLocks noChangeAspect="1"/>
          </p:cNvPicPr>
          <p:nvPr/>
        </p:nvPicPr>
        <p:blipFill>
          <a:blip r:embed="rId2"/>
          <a:stretch>
            <a:fillRect/>
          </a:stretch>
        </p:blipFill>
        <p:spPr>
          <a:xfrm>
            <a:off x="755576" y="3892934"/>
            <a:ext cx="7776864" cy="1799695"/>
          </a:xfrm>
          <a:prstGeom prst="rect">
            <a:avLst/>
          </a:prstGeom>
        </p:spPr>
      </p:pic>
      <p:pic>
        <p:nvPicPr>
          <p:cNvPr id="5" name="图片 4">
            <a:extLst>
              <a:ext uri="{FF2B5EF4-FFF2-40B4-BE49-F238E27FC236}">
                <a16:creationId xmlns:a16="http://schemas.microsoft.com/office/drawing/2014/main" id="{F94AF434-5C82-4D72-84D1-BA5D17D61D32}"/>
              </a:ext>
            </a:extLst>
          </p:cNvPr>
          <p:cNvPicPr>
            <a:picLocks noChangeAspect="1"/>
          </p:cNvPicPr>
          <p:nvPr/>
        </p:nvPicPr>
        <p:blipFill>
          <a:blip r:embed="rId3"/>
          <a:stretch>
            <a:fillRect/>
          </a:stretch>
        </p:blipFill>
        <p:spPr>
          <a:xfrm>
            <a:off x="467543" y="257047"/>
            <a:ext cx="1204064" cy="594412"/>
          </a:xfrm>
          <a:prstGeom prst="rect">
            <a:avLst/>
          </a:prstGeom>
        </p:spPr>
      </p:pic>
    </p:spTree>
    <p:extLst>
      <p:ext uri="{BB962C8B-B14F-4D97-AF65-F5344CB8AC3E}">
        <p14:creationId xmlns:p14="http://schemas.microsoft.com/office/powerpoint/2010/main" val="30087389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798284-BFE4-4D0B-9596-877032811B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0688"/>
            <a:ext cx="9144000" cy="5397330"/>
          </a:xfrm>
          <a:prstGeom prst="rect">
            <a:avLst/>
          </a:prstGeom>
        </p:spPr>
      </p:pic>
    </p:spTree>
    <p:extLst>
      <p:ext uri="{BB962C8B-B14F-4D97-AF65-F5344CB8AC3E}">
        <p14:creationId xmlns:p14="http://schemas.microsoft.com/office/powerpoint/2010/main" val="116884420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80F1D-39C0-4521-B9DA-50A531D06DD3}"/>
              </a:ext>
            </a:extLst>
          </p:cNvPr>
          <p:cNvSpPr>
            <a:spLocks noGrp="1"/>
          </p:cNvSpPr>
          <p:nvPr>
            <p:ph type="title"/>
          </p:nvPr>
        </p:nvSpPr>
        <p:spPr/>
        <p:txBody>
          <a:bodyPr/>
          <a:lstStyle/>
          <a:p>
            <a:r>
              <a:rPr lang="zh-CN" altLang="en-US" dirty="0"/>
              <a:t>大数据要解决的问题</a:t>
            </a:r>
          </a:p>
        </p:txBody>
      </p:sp>
      <p:sp>
        <p:nvSpPr>
          <p:cNvPr id="5" name="内容占位符 4">
            <a:extLst>
              <a:ext uri="{FF2B5EF4-FFF2-40B4-BE49-F238E27FC236}">
                <a16:creationId xmlns:a16="http://schemas.microsoft.com/office/drawing/2014/main" id="{FB35EC26-D31A-41B5-BC12-AC23DE11904E}"/>
              </a:ext>
            </a:extLst>
          </p:cNvPr>
          <p:cNvSpPr>
            <a:spLocks noGrp="1"/>
          </p:cNvSpPr>
          <p:nvPr>
            <p:ph idx="1"/>
          </p:nvPr>
        </p:nvSpPr>
        <p:spPr/>
        <p:txBody>
          <a:bodyPr/>
          <a:lstStyle/>
          <a:p>
            <a:endParaRPr lang="zh-CN" altLang="en-US" dirty="0"/>
          </a:p>
        </p:txBody>
      </p:sp>
      <p:sp>
        <p:nvSpPr>
          <p:cNvPr id="6" name="文字方塊 4">
            <a:extLst>
              <a:ext uri="{FF2B5EF4-FFF2-40B4-BE49-F238E27FC236}">
                <a16:creationId xmlns:a16="http://schemas.microsoft.com/office/drawing/2014/main" id="{8231A38B-30AC-4492-8DE7-307BF0499B37}"/>
              </a:ext>
            </a:extLst>
          </p:cNvPr>
          <p:cNvSpPr/>
          <p:nvPr/>
        </p:nvSpPr>
        <p:spPr>
          <a:xfrm>
            <a:off x="6342880" y="5187286"/>
            <a:ext cx="2475433" cy="707886"/>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en-US" altLang="zh-TW" sz="2000" b="1" dirty="0">
                <a:solidFill>
                  <a:srgbClr val="000000"/>
                </a:solidFill>
                <a:latin typeface="文鼎新特黑"/>
                <a:ea typeface="標楷體"/>
              </a:rPr>
              <a:t>Volume</a:t>
            </a:r>
          </a:p>
          <a:p>
            <a:pPr marL="0" lvl="0" indent="0" algn="ctr"/>
            <a:r>
              <a:rPr lang="zh-CN" altLang="en-US" sz="2000" b="1" dirty="0">
                <a:solidFill>
                  <a:srgbClr val="000000"/>
                </a:solidFill>
                <a:latin typeface="文鼎新特黑"/>
                <a:ea typeface="標楷體"/>
              </a:rPr>
              <a:t>大</a:t>
            </a:r>
            <a:r>
              <a:rPr lang="zh-TW" altLang="en-US" sz="2000" b="1" dirty="0">
                <a:solidFill>
                  <a:srgbClr val="000000"/>
                </a:solidFill>
                <a:latin typeface="文鼎新特黑"/>
                <a:ea typeface="標楷體"/>
              </a:rPr>
              <a:t>规模</a:t>
            </a:r>
          </a:p>
        </p:txBody>
      </p:sp>
      <p:sp>
        <p:nvSpPr>
          <p:cNvPr id="7" name="文字方塊 20">
            <a:extLst>
              <a:ext uri="{FF2B5EF4-FFF2-40B4-BE49-F238E27FC236}">
                <a16:creationId xmlns:a16="http://schemas.microsoft.com/office/drawing/2014/main" id="{ECC9FDBB-B761-4BDD-A77D-6B8EF9E4599C}"/>
              </a:ext>
            </a:extLst>
          </p:cNvPr>
          <p:cNvSpPr txBox="1"/>
          <p:nvPr/>
        </p:nvSpPr>
        <p:spPr>
          <a:xfrm>
            <a:off x="350699" y="5201548"/>
            <a:ext cx="2507882" cy="707886"/>
          </a:xfrm>
          <a:prstGeom prst="rect">
            <a:avLst/>
          </a:prstGeom>
          <a:noFill/>
        </p:spPr>
        <p:txBody>
          <a:bodyPr wrap="square" rtlCol="0">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en-US" altLang="zh-TW" sz="2000" b="1" dirty="0">
                <a:solidFill>
                  <a:srgbClr val="000000"/>
                </a:solidFill>
                <a:latin typeface="Calibri" panose="020F0502020204030204" pitchFamily="34" charset="0"/>
                <a:ea typeface="標楷體"/>
              </a:rPr>
              <a:t>Variety</a:t>
            </a:r>
          </a:p>
          <a:p>
            <a:pPr marL="0" marR="0" lvl="0" indent="0" algn="ctr"/>
            <a:r>
              <a:rPr lang="zh-TW" altLang="en-US" sz="2000" b="1" dirty="0">
                <a:solidFill>
                  <a:srgbClr val="000000"/>
                </a:solidFill>
                <a:latin typeface="Calibri" panose="020F0502020204030204" pitchFamily="34" charset="0"/>
                <a:ea typeface="標楷體"/>
              </a:rPr>
              <a:t>多样</a:t>
            </a:r>
            <a:r>
              <a:rPr lang="zh-CN" altLang="en-US" sz="2000" b="1" dirty="0">
                <a:solidFill>
                  <a:srgbClr val="000000"/>
                </a:solidFill>
                <a:latin typeface="Calibri" panose="020F0502020204030204" pitchFamily="34" charset="0"/>
                <a:ea typeface="標楷體"/>
              </a:rPr>
              <a:t>性</a:t>
            </a:r>
            <a:endParaRPr lang="zh-TW" altLang="en-US" sz="2000" b="1" dirty="0">
              <a:solidFill>
                <a:srgbClr val="000000"/>
              </a:solidFill>
              <a:latin typeface="Calibri" panose="020F0502020204030204" pitchFamily="34" charset="0"/>
              <a:ea typeface="標楷體"/>
            </a:endParaRPr>
          </a:p>
        </p:txBody>
      </p:sp>
      <p:graphicFrame>
        <p:nvGraphicFramePr>
          <p:cNvPr id="8" name="資料庫圖表 11">
            <a:extLst>
              <a:ext uri="{FF2B5EF4-FFF2-40B4-BE49-F238E27FC236}">
                <a16:creationId xmlns:a16="http://schemas.microsoft.com/office/drawing/2014/main" id="{E64DBB16-75A5-4081-81AB-0F8F7CC18CC1}"/>
              </a:ext>
            </a:extLst>
          </p:cNvPr>
          <p:cNvGraphicFramePr/>
          <p:nvPr>
            <p:extLst>
              <p:ext uri="{D42A27DB-BD31-4B8C-83A1-F6EECF244321}">
                <p14:modId xmlns:p14="http://schemas.microsoft.com/office/powerpoint/2010/main" val="4145895721"/>
              </p:ext>
            </p:extLst>
          </p:nvPr>
        </p:nvGraphicFramePr>
        <p:xfrm>
          <a:off x="197843" y="1180594"/>
          <a:ext cx="8424937" cy="515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橢圓 13">
            <a:extLst>
              <a:ext uri="{FF2B5EF4-FFF2-40B4-BE49-F238E27FC236}">
                <a16:creationId xmlns:a16="http://schemas.microsoft.com/office/drawing/2014/main" id="{99D0425D-2EF8-4599-8DDC-5985D3EB16AC}"/>
              </a:ext>
            </a:extLst>
          </p:cNvPr>
          <p:cNvSpPr/>
          <p:nvPr/>
        </p:nvSpPr>
        <p:spPr bwMode="auto">
          <a:xfrm>
            <a:off x="3737378" y="3218484"/>
            <a:ext cx="1434452" cy="1284142"/>
          </a:xfrm>
          <a:prstGeom prst="ellipse">
            <a:avLst/>
          </a:prstGeom>
          <a:solidFill>
            <a:srgbClr val="FFFFCC"/>
          </a:solidFill>
          <a:ln w="76200" cap="flat" cmpd="sng" algn="ctr">
            <a:solidFill>
              <a:srgbClr val="FF0000"/>
            </a:solidFill>
            <a:prstDash val="solid"/>
            <a:round/>
            <a:headEnd type="none" w="med" len="med"/>
            <a:tailEnd type="none" w="med" len="med"/>
          </a:ln>
          <a:effectLst>
            <a:outerShdw blurRad="50800" dist="38100" dir="5400000" algn="t" rotWithShape="0">
              <a:prstClr val="black">
                <a:alpha val="40000"/>
              </a:prstClr>
            </a:outerShdw>
          </a:effectLst>
        </p:spPr>
        <p:txBody>
          <a:bodyPr lIns="0" tIns="0" rIns="0" bIns="0"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endParaRPr lang="zh-TW" altLang="en-US" b="1">
              <a:solidFill>
                <a:srgbClr val="000000"/>
              </a:solidFill>
              <a:ea typeface="MS PGothic" panose="020B0600070205080204" pitchFamily="34" charset="-128"/>
            </a:endParaRPr>
          </a:p>
        </p:txBody>
      </p:sp>
      <p:sp>
        <p:nvSpPr>
          <p:cNvPr id="10" name="矩形 14">
            <a:extLst>
              <a:ext uri="{FF2B5EF4-FFF2-40B4-BE49-F238E27FC236}">
                <a16:creationId xmlns:a16="http://schemas.microsoft.com/office/drawing/2014/main" id="{D7F8928F-A54D-4DD1-A4B6-659EE816F7F6}"/>
              </a:ext>
            </a:extLst>
          </p:cNvPr>
          <p:cNvSpPr/>
          <p:nvPr/>
        </p:nvSpPr>
        <p:spPr>
          <a:xfrm>
            <a:off x="3248003" y="3596534"/>
            <a:ext cx="2509304"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en-US" altLang="zh-TW" sz="2400" b="1">
                <a:solidFill>
                  <a:srgbClr val="000000"/>
                </a:solidFill>
                <a:latin typeface="Verdana" panose="020B0604030504040204" pitchFamily="34" charset="0"/>
                <a:ea typeface="PMingLiU" pitchFamily="18" charset="-120"/>
              </a:rPr>
              <a:t>Value</a:t>
            </a:r>
          </a:p>
        </p:txBody>
      </p:sp>
      <p:sp>
        <p:nvSpPr>
          <p:cNvPr id="11" name="文字方塊 12">
            <a:extLst>
              <a:ext uri="{FF2B5EF4-FFF2-40B4-BE49-F238E27FC236}">
                <a16:creationId xmlns:a16="http://schemas.microsoft.com/office/drawing/2014/main" id="{ECC2B345-2ABF-4C81-B547-F19726D497BC}"/>
              </a:ext>
            </a:extLst>
          </p:cNvPr>
          <p:cNvSpPr txBox="1">
            <a:spLocks noChangeArrowheads="1"/>
          </p:cNvSpPr>
          <p:nvPr/>
        </p:nvSpPr>
        <p:spPr bwMode="auto">
          <a:xfrm>
            <a:off x="5554101" y="1529686"/>
            <a:ext cx="2475433" cy="707886"/>
          </a:xfrm>
          <a:prstGeom prst="rect">
            <a:avLst/>
          </a:prstGeom>
          <a:noFill/>
          <a:ln>
            <a:noFill/>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9pPr>
          </a:lstStyle>
          <a:p>
            <a:pPr marL="0" marR="0" lvl="0" indent="0" algn="ctr"/>
            <a:r>
              <a:rPr kumimoji="1" lang="en-US" altLang="zh-TW" sz="2000" b="1" dirty="0">
                <a:solidFill>
                  <a:srgbClr val="000000"/>
                </a:solidFill>
                <a:latin typeface="Calibri" panose="020F0502020204030204" pitchFamily="34" charset="0"/>
                <a:ea typeface="標楷體"/>
              </a:rPr>
              <a:t>Velocity</a:t>
            </a:r>
          </a:p>
          <a:p>
            <a:pPr marL="0" marR="0" lvl="0" indent="0" algn="ctr"/>
            <a:r>
              <a:rPr kumimoji="1" lang="zh-CN" altLang="en-US" sz="2000" b="1" dirty="0">
                <a:solidFill>
                  <a:srgbClr val="000000"/>
                </a:solidFill>
                <a:latin typeface="Calibri" panose="020F0502020204030204" pitchFamily="34" charset="0"/>
                <a:ea typeface="標楷體"/>
              </a:rPr>
              <a:t>速度</a:t>
            </a:r>
            <a:endParaRPr kumimoji="1" lang="zh-TW" altLang="en-US" sz="2000" b="1" dirty="0">
              <a:solidFill>
                <a:srgbClr val="000000"/>
              </a:solidFill>
              <a:latin typeface="Calibri" panose="020F0502020204030204" pitchFamily="34" charset="0"/>
              <a:ea typeface="標楷體"/>
            </a:endParaRPr>
          </a:p>
        </p:txBody>
      </p:sp>
      <p:sp>
        <p:nvSpPr>
          <p:cNvPr id="12" name="矩形 1">
            <a:extLst>
              <a:ext uri="{FF2B5EF4-FFF2-40B4-BE49-F238E27FC236}">
                <a16:creationId xmlns:a16="http://schemas.microsoft.com/office/drawing/2014/main" id="{852D9F05-D0E5-48CD-BA37-C46DCC169EFD}"/>
              </a:ext>
            </a:extLst>
          </p:cNvPr>
          <p:cNvSpPr/>
          <p:nvPr/>
        </p:nvSpPr>
        <p:spPr>
          <a:xfrm>
            <a:off x="3071718" y="6074791"/>
            <a:ext cx="2886013"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zh-CN" altLang="en-US" sz="2400" b="1" dirty="0">
                <a:solidFill>
                  <a:srgbClr val="000000"/>
                </a:solidFill>
                <a:latin typeface="文鼎新特黑"/>
                <a:ea typeface="MS PGothic" panose="020B0600070205080204" pitchFamily="34" charset="-128"/>
              </a:rPr>
              <a:t>低密度，高价值</a:t>
            </a:r>
            <a:endParaRPr lang="zh-TW" altLang="en-US" sz="2400" b="1" dirty="0">
              <a:solidFill>
                <a:srgbClr val="000000"/>
              </a:solidFill>
              <a:latin typeface="文鼎新特黑"/>
              <a:ea typeface="MS PGothic" panose="020B0600070205080204" pitchFamily="34" charset="-128"/>
            </a:endParaRPr>
          </a:p>
        </p:txBody>
      </p:sp>
      <p:cxnSp>
        <p:nvCxnSpPr>
          <p:cNvPr id="13" name="直線單箭頭接點 6">
            <a:extLst>
              <a:ext uri="{FF2B5EF4-FFF2-40B4-BE49-F238E27FC236}">
                <a16:creationId xmlns:a16="http://schemas.microsoft.com/office/drawing/2014/main" id="{C3C32AF5-6DFE-4701-819E-9A6CA033CB3A}"/>
              </a:ext>
            </a:extLst>
          </p:cNvPr>
          <p:cNvCxnSpPr/>
          <p:nvPr/>
        </p:nvCxnSpPr>
        <p:spPr>
          <a:xfrm>
            <a:off x="4410312" y="4350366"/>
            <a:ext cx="19758" cy="1867842"/>
          </a:xfrm>
          <a:prstGeom prst="line">
            <a:avLst/>
          </a:prstGeom>
          <a:noFill/>
          <a:ln w="38100">
            <a:solidFill>
              <a:srgbClr val="002060"/>
            </a:solidFill>
            <a:miter lim="800000"/>
            <a:tailEnd type="arrow"/>
          </a:ln>
        </p:spPr>
      </p:cxnSp>
    </p:spTree>
    <p:extLst>
      <p:ext uri="{BB962C8B-B14F-4D97-AF65-F5344CB8AC3E}">
        <p14:creationId xmlns:p14="http://schemas.microsoft.com/office/powerpoint/2010/main" val="364480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FD14-893C-39AE-5E4E-496314360443}"/>
              </a:ext>
            </a:extLst>
          </p:cNvPr>
          <p:cNvSpPr>
            <a:spLocks noGrp="1"/>
          </p:cNvSpPr>
          <p:nvPr>
            <p:ph type="title"/>
          </p:nvPr>
        </p:nvSpPr>
        <p:spPr>
          <a:xfrm>
            <a:off x="462371" y="2987017"/>
            <a:ext cx="8219257" cy="883965"/>
          </a:xfrm>
        </p:spPr>
        <p:txBody>
          <a:bodyPr/>
          <a:lstStyle/>
          <a:p>
            <a:r>
              <a:rPr lang="en-US" dirty="0" err="1"/>
              <a:t>如何解决</a:t>
            </a:r>
            <a:r>
              <a:rPr lang="zh-CN" altLang="en-US" dirty="0"/>
              <a:t>？</a:t>
            </a:r>
            <a:endParaRPr lang="en-US" dirty="0"/>
          </a:p>
        </p:txBody>
      </p:sp>
    </p:spTree>
    <p:extLst>
      <p:ext uri="{BB962C8B-B14F-4D97-AF65-F5344CB8AC3E}">
        <p14:creationId xmlns:p14="http://schemas.microsoft.com/office/powerpoint/2010/main" val="1602847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762000"/>
            <a:ext cx="7772400" cy="1470025"/>
          </a:xfrm>
        </p:spPr>
        <p:txBody>
          <a:bodyPr/>
          <a:lstStyle/>
          <a:p>
            <a:pPr eaLnBrk="1" hangingPunct="1"/>
            <a:r>
              <a:rPr lang="zh-CN" altLang="en-US" dirty="0"/>
              <a:t>大数据系统开发</a:t>
            </a:r>
          </a:p>
        </p:txBody>
      </p:sp>
      <p:sp>
        <p:nvSpPr>
          <p:cNvPr id="2051" name="Rectangle 3"/>
          <p:cNvSpPr>
            <a:spLocks noGrp="1" noChangeArrowheads="1"/>
          </p:cNvSpPr>
          <p:nvPr>
            <p:ph type="subTitle" idx="1"/>
          </p:nvPr>
        </p:nvSpPr>
        <p:spPr>
          <a:xfrm>
            <a:off x="228600" y="2133600"/>
            <a:ext cx="8686800" cy="4419600"/>
          </a:xfrm>
        </p:spPr>
        <p:txBody>
          <a:bodyPr/>
          <a:lstStyle/>
          <a:p>
            <a:pPr algn="l"/>
            <a:r>
              <a:rPr lang="zh-CN" altLang="en-US" dirty="0"/>
              <a:t>课程</a:t>
            </a:r>
            <a:r>
              <a:rPr lang="en-US" altLang="zh-CN" dirty="0"/>
              <a:t>QQ</a:t>
            </a:r>
            <a:r>
              <a:rPr lang="zh-CN" altLang="en-US" dirty="0"/>
              <a:t>群：</a:t>
            </a:r>
            <a:endParaRPr lang="en-SG" altLang="zh-CN" dirty="0"/>
          </a:p>
          <a:p>
            <a:pPr marL="914400" lvl="1" indent="-457200" algn="l">
              <a:buFont typeface="Wingdings" pitchFamily="2" charset="2"/>
              <a:buChar char="Ø"/>
            </a:pPr>
            <a:r>
              <a:rPr lang="zh-CN" altLang="en-US" dirty="0">
                <a:solidFill>
                  <a:schemeClr val="tx1"/>
                </a:solidFill>
              </a:rPr>
              <a:t>大数据系统开发</a:t>
            </a:r>
            <a:r>
              <a:rPr lang="en-US" altLang="zh-CN" dirty="0">
                <a:solidFill>
                  <a:schemeClr val="tx1"/>
                </a:solidFill>
              </a:rPr>
              <a:t>2022</a:t>
            </a:r>
          </a:p>
          <a:p>
            <a:pPr marL="914400" lvl="1" indent="-457200" algn="l">
              <a:buFont typeface="Wingdings" pitchFamily="2" charset="2"/>
              <a:buChar char="Ø"/>
            </a:pPr>
            <a:r>
              <a:rPr lang="zh-CN" altLang="en-US" dirty="0">
                <a:solidFill>
                  <a:schemeClr val="tx1"/>
                </a:solidFill>
              </a:rPr>
              <a:t>群号：</a:t>
            </a:r>
            <a:r>
              <a:rPr lang="en-US" altLang="zh-CN" dirty="0">
                <a:solidFill>
                  <a:srgbClr val="FF0000"/>
                </a:solidFill>
              </a:rPr>
              <a:t>465064903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5061A6-23FF-4BE6-8BE8-C3B407D9D7B0}"/>
              </a:ext>
            </a:extLst>
          </p:cNvPr>
          <p:cNvSpPr>
            <a:spLocks noGrp="1"/>
          </p:cNvSpPr>
          <p:nvPr>
            <p:ph type="title"/>
          </p:nvPr>
        </p:nvSpPr>
        <p:spPr/>
        <p:txBody>
          <a:bodyPr/>
          <a:lstStyle/>
          <a:p>
            <a:r>
              <a:rPr lang="zh-CN" altLang="en-US" dirty="0"/>
              <a:t>关系数据库</a:t>
            </a:r>
          </a:p>
        </p:txBody>
      </p:sp>
      <p:grpSp>
        <p:nvGrpSpPr>
          <p:cNvPr id="7" name="Group 78">
            <a:extLst>
              <a:ext uri="{FF2B5EF4-FFF2-40B4-BE49-F238E27FC236}">
                <a16:creationId xmlns:a16="http://schemas.microsoft.com/office/drawing/2014/main" id="{B1B60D8C-2F51-4B80-B550-6AE64B1C0C56}"/>
              </a:ext>
            </a:extLst>
          </p:cNvPr>
          <p:cNvGrpSpPr>
            <a:grpSpLocks/>
          </p:cNvGrpSpPr>
          <p:nvPr/>
        </p:nvGrpSpPr>
        <p:grpSpPr bwMode="auto">
          <a:xfrm>
            <a:off x="6629673" y="2360612"/>
            <a:ext cx="1631950" cy="1155700"/>
            <a:chOff x="0" y="0"/>
            <a:chExt cx="1631768" cy="1540508"/>
          </a:xfrm>
        </p:grpSpPr>
        <p:pic>
          <p:nvPicPr>
            <p:cNvPr id="8" name="Picture 5" descr="IMG_6436">
              <a:extLst>
                <a:ext uri="{FF2B5EF4-FFF2-40B4-BE49-F238E27FC236}">
                  <a16:creationId xmlns:a16="http://schemas.microsoft.com/office/drawing/2014/main" id="{86DCA63E-DD56-4AE1-B084-823BF4808AC8}"/>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48" y="28765"/>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50">
              <a:extLst>
                <a:ext uri="{FF2B5EF4-FFF2-40B4-BE49-F238E27FC236}">
                  <a16:creationId xmlns:a16="http://schemas.microsoft.com/office/drawing/2014/main" id="{A2A652FD-09DD-45F0-881B-A8A693BD44FC}"/>
                </a:ext>
              </a:extLst>
            </p:cNvPr>
            <p:cNvSpPr>
              <a:spLocks noChangeArrowheads="1"/>
            </p:cNvSpPr>
            <p:nvPr/>
          </p:nvSpPr>
          <p:spPr bwMode="auto">
            <a:xfrm>
              <a:off x="-2343" y="1263509"/>
              <a:ext cx="1565253" cy="36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虚拟数据库</a:t>
              </a:r>
            </a:p>
          </p:txBody>
        </p:sp>
        <p:pic>
          <p:nvPicPr>
            <p:cNvPr id="10" name="Picture 5" descr="IMG_6436">
              <a:extLst>
                <a:ext uri="{FF2B5EF4-FFF2-40B4-BE49-F238E27FC236}">
                  <a16:creationId xmlns:a16="http://schemas.microsoft.com/office/drawing/2014/main" id="{7C3B245E-7AF5-48F6-AC3D-048E5FE8CD8B}"/>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96" y="0"/>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82">
            <a:extLst>
              <a:ext uri="{FF2B5EF4-FFF2-40B4-BE49-F238E27FC236}">
                <a16:creationId xmlns:a16="http://schemas.microsoft.com/office/drawing/2014/main" id="{AED94EE3-A1A3-48D7-8BFD-0D1BC35A601D}"/>
              </a:ext>
            </a:extLst>
          </p:cNvPr>
          <p:cNvGrpSpPr>
            <a:grpSpLocks/>
          </p:cNvGrpSpPr>
          <p:nvPr/>
        </p:nvGrpSpPr>
        <p:grpSpPr bwMode="auto">
          <a:xfrm>
            <a:off x="3626123" y="5380037"/>
            <a:ext cx="1827213" cy="1019175"/>
            <a:chOff x="0" y="0"/>
            <a:chExt cx="1827170" cy="1359764"/>
          </a:xfrm>
        </p:grpSpPr>
        <p:pic>
          <p:nvPicPr>
            <p:cNvPr id="12" name="Picture 20" descr="http://www.dhc.com.cn/appdata/files/Image/%E4%B8%AD%E6%96%87%E7%89%88%E6%9C%AC/%E5%8D%8E%E4%BF%A1%E5%8C%BB%E9%99%A2%E7%AE%A1%E7%90%86%E7%B3%BB%E7%BB%9F-%E4%BA%A7%E5%93%81%E6%A6%82%E8%BF%B0.JPG">
              <a:extLst>
                <a:ext uri="{FF2B5EF4-FFF2-40B4-BE49-F238E27FC236}">
                  <a16:creationId xmlns:a16="http://schemas.microsoft.com/office/drawing/2014/main" id="{3676DDB6-2425-4ED8-A5C2-148A09159588}"/>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2" y="28765"/>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1">
              <a:extLst>
                <a:ext uri="{FF2B5EF4-FFF2-40B4-BE49-F238E27FC236}">
                  <a16:creationId xmlns:a16="http://schemas.microsoft.com/office/drawing/2014/main" id="{A39BD64E-1B47-4C2B-B0FF-62648EBE7140}"/>
                </a:ext>
              </a:extLst>
            </p:cNvPr>
            <p:cNvSpPr>
              <a:spLocks noChangeArrowheads="1"/>
            </p:cNvSpPr>
            <p:nvPr/>
          </p:nvSpPr>
          <p:spPr bwMode="auto">
            <a:xfrm>
              <a:off x="-2743" y="1082765"/>
              <a:ext cx="1832657" cy="366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dirty="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信息管理系统（</a:t>
              </a:r>
              <a:r>
                <a:rPr lang="en-US" altLang="zh-CN" sz="1200" dirty="0">
                  <a:solidFill>
                    <a:srgbClr val="000000"/>
                  </a:solidFill>
                  <a:latin typeface="Calibri" panose="020F0502020204030204" pitchFamily="34" charset="0"/>
                  <a:ea typeface="华文仿宋" panose="02010600040101010101" pitchFamily="2" charset="-122"/>
                  <a:cs typeface="Arial"/>
                  <a:sym typeface="Calibri" panose="020F0502020204030204" pitchFamily="34" charset="0"/>
                </a:rPr>
                <a:t>HIS</a:t>
              </a:r>
              <a:r>
                <a:rPr lang="zh-CN" altLang="en-US" sz="1200" dirty="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a:t>
              </a:r>
            </a:p>
          </p:txBody>
        </p:sp>
        <p:pic>
          <p:nvPicPr>
            <p:cNvPr id="14" name="Picture 20" descr="http://www.dhc.com.cn/appdata/files/Image/%E4%B8%AD%E6%96%87%E7%89%88%E6%9C%AC/%E5%8D%8E%E4%BF%A1%E5%8C%BB%E9%99%A2%E7%AE%A1%E7%90%86%E7%B3%BB%E7%BB%9F-%E4%BA%A7%E5%93%81%E6%A6%82%E8%BF%B0.JPG">
              <a:extLst>
                <a:ext uri="{FF2B5EF4-FFF2-40B4-BE49-F238E27FC236}">
                  <a16:creationId xmlns:a16="http://schemas.microsoft.com/office/drawing/2014/main" id="{64700DBD-4CB0-484E-B2C8-8514534C6483}"/>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420" y="0"/>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86">
            <a:extLst>
              <a:ext uri="{FF2B5EF4-FFF2-40B4-BE49-F238E27FC236}">
                <a16:creationId xmlns:a16="http://schemas.microsoft.com/office/drawing/2014/main" id="{8E9A2EBC-71C5-41DD-9E77-AC73B7516151}"/>
              </a:ext>
            </a:extLst>
          </p:cNvPr>
          <p:cNvGrpSpPr>
            <a:grpSpLocks/>
          </p:cNvGrpSpPr>
          <p:nvPr/>
        </p:nvGrpSpPr>
        <p:grpSpPr bwMode="auto">
          <a:xfrm>
            <a:off x="1059136" y="2341562"/>
            <a:ext cx="1752600" cy="1063625"/>
            <a:chOff x="0" y="0"/>
            <a:chExt cx="1752601" cy="1419999"/>
          </a:xfrm>
        </p:grpSpPr>
        <p:pic>
          <p:nvPicPr>
            <p:cNvPr id="16" name="Picture 36" descr="http://www.yeewe.com/uploads/200810/20098416514618777801.jpg">
              <a:extLst>
                <a:ext uri="{FF2B5EF4-FFF2-40B4-BE49-F238E27FC236}">
                  <a16:creationId xmlns:a16="http://schemas.microsoft.com/office/drawing/2014/main" id="{1FA81119-EFA9-41A6-90B8-937F87BF97C9}"/>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752601" cy="1205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42">
              <a:extLst>
                <a:ext uri="{FF2B5EF4-FFF2-40B4-BE49-F238E27FC236}">
                  <a16:creationId xmlns:a16="http://schemas.microsoft.com/office/drawing/2014/main" id="{CCA1324E-7B23-4759-A9F6-5F99171317E6}"/>
                </a:ext>
              </a:extLst>
            </p:cNvPr>
            <p:cNvSpPr>
              <a:spLocks noChangeArrowheads="1"/>
            </p:cNvSpPr>
            <p:nvPr/>
          </p:nvSpPr>
          <p:spPr bwMode="auto">
            <a:xfrm>
              <a:off x="73797" y="1143000"/>
              <a:ext cx="1605005" cy="3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电子病历</a:t>
              </a:r>
            </a:p>
          </p:txBody>
        </p:sp>
      </p:grpSp>
      <p:sp>
        <p:nvSpPr>
          <p:cNvPr id="18" name="日期占位符 43">
            <a:extLst>
              <a:ext uri="{FF2B5EF4-FFF2-40B4-BE49-F238E27FC236}">
                <a16:creationId xmlns:a16="http://schemas.microsoft.com/office/drawing/2014/main" id="{CFB5B0C4-EFDC-4578-ABA7-F7297FBC787E}"/>
              </a:ext>
            </a:extLst>
          </p:cNvPr>
          <p:cNvSpPr>
            <a:spLocks noChangeArrowheads="1"/>
          </p:cNvSpPr>
          <p:nvPr/>
        </p:nvSpPr>
        <p:spPr bwMode="auto">
          <a:xfrm>
            <a:off x="536848" y="6224587"/>
            <a:ext cx="2133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fld id="{4566D09E-609D-4BE5-ABDA-DE59B474782F}" type="datetime1">
              <a:rPr lang="zh-CN" altLang="en-US" sz="1200" smtClean="0">
                <a:solidFill>
                  <a:srgbClr val="000000"/>
                </a:solidFill>
                <a:latin typeface="Garamond" panose="02020404030301010803" pitchFamily="18" charset="0"/>
                <a:ea typeface="华文仿宋" panose="02010600040101010101" pitchFamily="2" charset="-122"/>
                <a:cs typeface="Arial"/>
              </a:rPr>
              <a:pPr fontAlgn="base">
                <a:spcBef>
                  <a:spcPct val="0"/>
                </a:spcBef>
                <a:spcAft>
                  <a:spcPct val="0"/>
                </a:spcAft>
                <a:buSzPct val="100000"/>
                <a:buFont typeface="Arial" panose="020B0604020202020204" pitchFamily="34" charset="0"/>
                <a:buNone/>
              </a:pPr>
              <a:t>2022/9/17</a:t>
            </a:fld>
            <a:endParaRPr lang="zh-CN" altLang="en-US" sz="1200">
              <a:solidFill>
                <a:srgbClr val="000000"/>
              </a:solidFill>
              <a:latin typeface="Garamond" panose="02020404030301010803" pitchFamily="18" charset="0"/>
              <a:ea typeface="华文仿宋" panose="02010600040101010101" pitchFamily="2" charset="-122"/>
              <a:cs typeface="Arial"/>
            </a:endParaRPr>
          </a:p>
        </p:txBody>
      </p:sp>
      <p:grpSp>
        <p:nvGrpSpPr>
          <p:cNvPr id="19" name="Group 90">
            <a:extLst>
              <a:ext uri="{FF2B5EF4-FFF2-40B4-BE49-F238E27FC236}">
                <a16:creationId xmlns:a16="http://schemas.microsoft.com/office/drawing/2014/main" id="{346D8767-9E38-4876-9EEB-71091B50E1D0}"/>
              </a:ext>
            </a:extLst>
          </p:cNvPr>
          <p:cNvGrpSpPr>
            <a:grpSpLocks/>
          </p:cNvGrpSpPr>
          <p:nvPr/>
        </p:nvGrpSpPr>
        <p:grpSpPr bwMode="auto">
          <a:xfrm>
            <a:off x="878161" y="4932362"/>
            <a:ext cx="1587500" cy="1038225"/>
            <a:chOff x="0" y="0"/>
            <a:chExt cx="1586776" cy="1386313"/>
          </a:xfrm>
        </p:grpSpPr>
        <p:pic>
          <p:nvPicPr>
            <p:cNvPr id="20" name="Picture 3">
              <a:extLst>
                <a:ext uri="{FF2B5EF4-FFF2-40B4-BE49-F238E27FC236}">
                  <a16:creationId xmlns:a16="http://schemas.microsoft.com/office/drawing/2014/main" id="{BA968A12-7134-4342-A4BF-DBBA075987A1}"/>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8765"/>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47">
              <a:extLst>
                <a:ext uri="{FF2B5EF4-FFF2-40B4-BE49-F238E27FC236}">
                  <a16:creationId xmlns:a16="http://schemas.microsoft.com/office/drawing/2014/main" id="{B72F3A5F-FEA6-488B-965C-8CF0467363FE}"/>
                </a:ext>
              </a:extLst>
            </p:cNvPr>
            <p:cNvSpPr>
              <a:spLocks noChangeArrowheads="1"/>
            </p:cNvSpPr>
            <p:nvPr/>
          </p:nvSpPr>
          <p:spPr bwMode="auto">
            <a:xfrm>
              <a:off x="537" y="1109316"/>
              <a:ext cx="1565254" cy="366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销售管理系统</a:t>
              </a:r>
            </a:p>
          </p:txBody>
        </p:sp>
        <p:pic>
          <p:nvPicPr>
            <p:cNvPr id="22" name="Picture 3">
              <a:extLst>
                <a:ext uri="{FF2B5EF4-FFF2-40B4-BE49-F238E27FC236}">
                  <a16:creationId xmlns:a16="http://schemas.microsoft.com/office/drawing/2014/main" id="{D7FA50DC-5234-446A-B2B3-F58A6BC48AE4}"/>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48" y="0"/>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灯片编号占位符 44">
            <a:extLst>
              <a:ext uri="{FF2B5EF4-FFF2-40B4-BE49-F238E27FC236}">
                <a16:creationId xmlns:a16="http://schemas.microsoft.com/office/drawing/2014/main" id="{10707C81-930D-4A12-BCF4-7ED277FEB00E}"/>
              </a:ext>
            </a:extLst>
          </p:cNvPr>
          <p:cNvSpPr>
            <a:spLocks noChangeArrowheads="1"/>
          </p:cNvSpPr>
          <p:nvPr/>
        </p:nvSpPr>
        <p:spPr bwMode="auto">
          <a:xfrm>
            <a:off x="6632848" y="6224587"/>
            <a:ext cx="2133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fontAlgn="base">
              <a:spcBef>
                <a:spcPct val="0"/>
              </a:spcBef>
              <a:spcAft>
                <a:spcPct val="0"/>
              </a:spcAft>
              <a:buSzPct val="100000"/>
              <a:buFont typeface="Arial" panose="020B0604020202020204" pitchFamily="34" charset="0"/>
              <a:buNone/>
            </a:pPr>
            <a:fld id="{0C88876F-A28C-488F-8477-04EF33EA62ED}" type="slidenum">
              <a:rPr lang="en-US" altLang="zh-CN" sz="1200" smtClean="0">
                <a:solidFill>
                  <a:srgbClr val="000000"/>
                </a:solidFill>
                <a:latin typeface="Garamond" panose="02020404030301010803" pitchFamily="18" charset="0"/>
                <a:ea typeface="华文仿宋" panose="02010600040101010101" pitchFamily="2" charset="-122"/>
                <a:cs typeface="Arial"/>
              </a:rPr>
              <a:pPr algn="r" fontAlgn="base">
                <a:spcBef>
                  <a:spcPct val="0"/>
                </a:spcBef>
                <a:spcAft>
                  <a:spcPct val="0"/>
                </a:spcAft>
                <a:buSzPct val="100000"/>
                <a:buFont typeface="Arial" panose="020B0604020202020204" pitchFamily="34" charset="0"/>
                <a:buNone/>
              </a:pPr>
              <a:t>20</a:t>
            </a:fld>
            <a:endParaRPr lang="en-US" altLang="zh-CN" sz="1200">
              <a:solidFill>
                <a:srgbClr val="000000"/>
              </a:solidFill>
              <a:latin typeface="Garamond" panose="02020404030301010803" pitchFamily="18" charset="0"/>
              <a:ea typeface="华文仿宋" panose="02010600040101010101" pitchFamily="2" charset="-122"/>
              <a:cs typeface="Arial"/>
            </a:endParaRPr>
          </a:p>
        </p:txBody>
      </p:sp>
      <p:grpSp>
        <p:nvGrpSpPr>
          <p:cNvPr id="24" name="Group 96">
            <a:extLst>
              <a:ext uri="{FF2B5EF4-FFF2-40B4-BE49-F238E27FC236}">
                <a16:creationId xmlns:a16="http://schemas.microsoft.com/office/drawing/2014/main" id="{E814B307-44C7-4F5C-8DB9-D181DE0B0482}"/>
              </a:ext>
            </a:extLst>
          </p:cNvPr>
          <p:cNvGrpSpPr>
            <a:grpSpLocks/>
          </p:cNvGrpSpPr>
          <p:nvPr/>
        </p:nvGrpSpPr>
        <p:grpSpPr bwMode="auto">
          <a:xfrm>
            <a:off x="1625873" y="2840037"/>
            <a:ext cx="5867400" cy="2673350"/>
            <a:chOff x="0" y="0"/>
            <a:chExt cx="5867400" cy="3562350"/>
          </a:xfrm>
        </p:grpSpPr>
        <p:pic>
          <p:nvPicPr>
            <p:cNvPr id="25" name="Picture 6" descr="PostgreSQL 9.0.1">
              <a:extLst>
                <a:ext uri="{FF2B5EF4-FFF2-40B4-BE49-F238E27FC236}">
                  <a16:creationId xmlns:a16="http://schemas.microsoft.com/office/drawing/2014/main" id="{EF3083DE-E6B5-454B-97AD-BB079E4B7579}"/>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2900" y="2537389"/>
              <a:ext cx="977900" cy="77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descr="http://www.w3resource.com/mysql/mysql-logo.jpg">
              <a:extLst>
                <a:ext uri="{FF2B5EF4-FFF2-40B4-BE49-F238E27FC236}">
                  <a16:creationId xmlns:a16="http://schemas.microsoft.com/office/drawing/2014/main" id="{DF56983D-ECB1-4DAE-B7BF-7CDC86F82E68}"/>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2100" y="228194"/>
              <a:ext cx="1047750" cy="764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0" descr="http://www.oracle.2ko.co.za/images/oraclesw.jpg">
              <a:extLst>
                <a:ext uri="{FF2B5EF4-FFF2-40B4-BE49-F238E27FC236}">
                  <a16:creationId xmlns:a16="http://schemas.microsoft.com/office/drawing/2014/main" id="{9E5772C3-FE77-4F28-ACD7-B6C08C9C53BA}"/>
                </a:ext>
              </a:extLst>
            </p:cNvPr>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217480"/>
              <a:ext cx="104775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6" descr="http://www.freelogovector.com/gallery/s/Sybase%20logo.jpg">
              <a:extLst>
                <a:ext uri="{FF2B5EF4-FFF2-40B4-BE49-F238E27FC236}">
                  <a16:creationId xmlns:a16="http://schemas.microsoft.com/office/drawing/2014/main" id="{CD92E097-9F79-440A-AC1A-988C30810C9D}"/>
                </a:ext>
              </a:extLst>
            </p:cNvPr>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689789"/>
              <a:ext cx="1309544" cy="399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Oval 8">
              <a:extLst>
                <a:ext uri="{FF2B5EF4-FFF2-40B4-BE49-F238E27FC236}">
                  <a16:creationId xmlns:a16="http://schemas.microsoft.com/office/drawing/2014/main" id="{944D2F81-9783-4877-9344-93832FD5C08A}"/>
                </a:ext>
              </a:extLst>
            </p:cNvPr>
            <p:cNvSpPr>
              <a:spLocks noChangeArrowheads="1"/>
            </p:cNvSpPr>
            <p:nvPr/>
          </p:nvSpPr>
          <p:spPr bwMode="auto">
            <a:xfrm>
              <a:off x="0" y="0"/>
              <a:ext cx="5867400" cy="3562350"/>
            </a:xfrm>
            <a:prstGeom prst="ellipse">
              <a:avLst/>
            </a:prstGeom>
            <a:noFill/>
            <a:ln w="25400" cap="flat" algn="ctr">
              <a:solidFill>
                <a:srgbClr val="395E8A"/>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endParaRPr lang="zh-CN" altLang="en-US">
                <a:solidFill>
                  <a:srgbClr val="FFFFFF"/>
                </a:solidFill>
                <a:latin typeface="MS PGothic" panose="020B0600070205080204" pitchFamily="34" charset="-128"/>
                <a:ea typeface="华文仿宋" panose="02010600040101010101" pitchFamily="2" charset="-122"/>
                <a:cs typeface="Arial"/>
                <a:sym typeface="MS PGothic" panose="020B0600070205080204" pitchFamily="34" charset="-128"/>
              </a:endParaRPr>
            </a:p>
          </p:txBody>
        </p:sp>
        <p:pic>
          <p:nvPicPr>
            <p:cNvPr id="30" name="Picture 12" descr="http://thomaslarock.com/wp-content/uploads/2011/12/SQL-Server-2012.png?9d7bd4">
              <a:extLst>
                <a:ext uri="{FF2B5EF4-FFF2-40B4-BE49-F238E27FC236}">
                  <a16:creationId xmlns:a16="http://schemas.microsoft.com/office/drawing/2014/main" id="{D6223E47-F06E-4958-AFEF-109FEA38477C}"/>
                </a:ext>
              </a:extLst>
            </p:cNvPr>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43400" y="1196917"/>
              <a:ext cx="1297742" cy="10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8" descr="http://www.cloxy.com/c-uploads/sqlite_logo.png">
              <a:extLst>
                <a:ext uri="{FF2B5EF4-FFF2-40B4-BE49-F238E27FC236}">
                  <a16:creationId xmlns:a16="http://schemas.microsoft.com/office/drawing/2014/main" id="{556C9AF1-A757-43DD-8F4B-4F3F2924D2B7}"/>
                </a:ext>
              </a:extLst>
            </p:cNvPr>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344290"/>
              <a:ext cx="1168030" cy="551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104">
            <a:extLst>
              <a:ext uri="{FF2B5EF4-FFF2-40B4-BE49-F238E27FC236}">
                <a16:creationId xmlns:a16="http://schemas.microsoft.com/office/drawing/2014/main" id="{B6AF23BE-09BC-485F-B5C2-346908C32EA3}"/>
              </a:ext>
            </a:extLst>
          </p:cNvPr>
          <p:cNvGrpSpPr>
            <a:grpSpLocks/>
          </p:cNvGrpSpPr>
          <p:nvPr/>
        </p:nvGrpSpPr>
        <p:grpSpPr bwMode="auto">
          <a:xfrm>
            <a:off x="3149873" y="3582987"/>
            <a:ext cx="2689225" cy="1127125"/>
            <a:chOff x="0" y="0"/>
            <a:chExt cx="2689225" cy="1505247"/>
          </a:xfrm>
        </p:grpSpPr>
        <p:pic>
          <p:nvPicPr>
            <p:cNvPr id="33" name="Picture 4" descr="http://t3.gstatic.com/images?q=tbn:ANd9GcQshYUfLnZWD3IY5YNv8XN7P7L-09cCxnP9K4NdzS-id9RplOY-etkY_1N4kQ">
              <a:extLst>
                <a:ext uri="{FF2B5EF4-FFF2-40B4-BE49-F238E27FC236}">
                  <a16:creationId xmlns:a16="http://schemas.microsoft.com/office/drawing/2014/main" id="{0D8BA7A6-EE07-4C8D-94AA-1F5F1C37FC3B}"/>
                </a:ext>
              </a:extLst>
            </p:cNvPr>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1" y="108247"/>
              <a:ext cx="1799166"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Oval 17">
              <a:extLst>
                <a:ext uri="{FF2B5EF4-FFF2-40B4-BE49-F238E27FC236}">
                  <a16:creationId xmlns:a16="http://schemas.microsoft.com/office/drawing/2014/main" id="{286EBB89-7C9F-47CB-9FD9-C4AE35963432}"/>
                </a:ext>
              </a:extLst>
            </p:cNvPr>
            <p:cNvSpPr>
              <a:spLocks noChangeArrowheads="1"/>
            </p:cNvSpPr>
            <p:nvPr/>
          </p:nvSpPr>
          <p:spPr bwMode="auto">
            <a:xfrm>
              <a:off x="0" y="0"/>
              <a:ext cx="2689225" cy="1466850"/>
            </a:xfrm>
            <a:prstGeom prst="ellipse">
              <a:avLst/>
            </a:prstGeom>
            <a:solidFill>
              <a:srgbClr val="FFFFFF">
                <a:alpha val="74117"/>
              </a:srgbClr>
            </a:solidFill>
            <a:ln w="25400" cap="flat" algn="ctr">
              <a:solidFill>
                <a:srgbClr val="395E8A"/>
              </a:solidFill>
              <a:prstDash val="solid"/>
              <a:round/>
              <a:headEnd type="none" w="med" len="med"/>
              <a:tailEnd type="none" w="med" len="med"/>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20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关系数据模型</a:t>
              </a:r>
            </a:p>
          </p:txBody>
        </p:sp>
      </p:grpSp>
      <p:sp>
        <p:nvSpPr>
          <p:cNvPr id="35" name="文本框 13342">
            <a:extLst>
              <a:ext uri="{FF2B5EF4-FFF2-40B4-BE49-F238E27FC236}">
                <a16:creationId xmlns:a16="http://schemas.microsoft.com/office/drawing/2014/main" id="{291A8C3D-325A-4B38-BF07-82D807B11D41}"/>
              </a:ext>
            </a:extLst>
          </p:cNvPr>
          <p:cNvSpPr>
            <a:spLocks noChangeArrowheads="1"/>
          </p:cNvSpPr>
          <p:nvPr/>
        </p:nvSpPr>
        <p:spPr bwMode="auto">
          <a:xfrm>
            <a:off x="352698" y="4529137"/>
            <a:ext cx="1295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a:rPr>
              <a:t>CRM客户关系管理</a:t>
            </a:r>
          </a:p>
        </p:txBody>
      </p:sp>
      <p:sp>
        <p:nvSpPr>
          <p:cNvPr id="36" name="文本框 13343">
            <a:extLst>
              <a:ext uri="{FF2B5EF4-FFF2-40B4-BE49-F238E27FC236}">
                <a16:creationId xmlns:a16="http://schemas.microsoft.com/office/drawing/2014/main" id="{6826E338-EB0D-4DFD-BA37-255F8B0D91C5}"/>
              </a:ext>
            </a:extLst>
          </p:cNvPr>
          <p:cNvSpPr>
            <a:spLocks noChangeArrowheads="1"/>
          </p:cNvSpPr>
          <p:nvPr/>
        </p:nvSpPr>
        <p:spPr bwMode="auto">
          <a:xfrm>
            <a:off x="6921773" y="5980112"/>
            <a:ext cx="1147763"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a:rPr>
              <a:t>实时监控平台</a:t>
            </a:r>
          </a:p>
        </p:txBody>
      </p:sp>
      <p:grpSp>
        <p:nvGrpSpPr>
          <p:cNvPr id="37" name="Group 109">
            <a:extLst>
              <a:ext uri="{FF2B5EF4-FFF2-40B4-BE49-F238E27FC236}">
                <a16:creationId xmlns:a16="http://schemas.microsoft.com/office/drawing/2014/main" id="{4B61D9CB-12D7-4717-9AAA-DC432D18ECBC}"/>
              </a:ext>
            </a:extLst>
          </p:cNvPr>
          <p:cNvGrpSpPr>
            <a:grpSpLocks/>
          </p:cNvGrpSpPr>
          <p:nvPr/>
        </p:nvGrpSpPr>
        <p:grpSpPr bwMode="auto">
          <a:xfrm>
            <a:off x="3792811" y="2170112"/>
            <a:ext cx="1560512" cy="885825"/>
            <a:chOff x="0" y="0"/>
            <a:chExt cx="1560568" cy="1180654"/>
          </a:xfrm>
        </p:grpSpPr>
        <p:pic>
          <p:nvPicPr>
            <p:cNvPr id="38" name="Picture 3">
              <a:extLst>
                <a:ext uri="{FF2B5EF4-FFF2-40B4-BE49-F238E27FC236}">
                  <a16:creationId xmlns:a16="http://schemas.microsoft.com/office/drawing/2014/main" id="{AA3094BE-9DD9-4B42-BF98-D0051B55E5CD}"/>
                </a:ext>
              </a:extLst>
            </p:cNvPr>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945" y="0"/>
              <a:ext cx="1462678" cy="1086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45">
              <a:extLst>
                <a:ext uri="{FF2B5EF4-FFF2-40B4-BE49-F238E27FC236}">
                  <a16:creationId xmlns:a16="http://schemas.microsoft.com/office/drawing/2014/main" id="{811477EC-E3CD-43F0-BA53-CD1CF3E3C870}"/>
                </a:ext>
              </a:extLst>
            </p:cNvPr>
            <p:cNvSpPr>
              <a:spLocks noChangeArrowheads="1"/>
            </p:cNvSpPr>
            <p:nvPr/>
          </p:nvSpPr>
          <p:spPr bwMode="auto">
            <a:xfrm>
              <a:off x="-2343" y="903655"/>
              <a:ext cx="1565254" cy="36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远程监护平台</a:t>
              </a:r>
            </a:p>
          </p:txBody>
        </p:sp>
      </p:grpSp>
      <p:pic>
        <p:nvPicPr>
          <p:cNvPr id="40" name="图片 13347">
            <a:extLst>
              <a:ext uri="{FF2B5EF4-FFF2-40B4-BE49-F238E27FC236}">
                <a16:creationId xmlns:a16="http://schemas.microsoft.com/office/drawing/2014/main" id="{2FAF58C0-C6FF-4B15-85F9-ED12D39F9193}"/>
              </a:ext>
            </a:extLst>
          </p:cNvPr>
          <p:cNvPicPr preferRelativeResize="0">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4586" y="3582987"/>
            <a:ext cx="1392237"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图片 13348">
            <a:extLst>
              <a:ext uri="{FF2B5EF4-FFF2-40B4-BE49-F238E27FC236}">
                <a16:creationId xmlns:a16="http://schemas.microsoft.com/office/drawing/2014/main" id="{BA244380-6CEB-47B4-8996-47B449172E8A}"/>
              </a:ext>
            </a:extLst>
          </p:cNvPr>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29673" y="4865687"/>
            <a:ext cx="1584325"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图片 13349">
            <a:extLst>
              <a:ext uri="{FF2B5EF4-FFF2-40B4-BE49-F238E27FC236}">
                <a16:creationId xmlns:a16="http://schemas.microsoft.com/office/drawing/2014/main" id="{715D4994-FC4D-410B-AC14-4769B9035BC2}"/>
              </a:ext>
            </a:extLst>
          </p:cNvPr>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01186" y="3721100"/>
            <a:ext cx="1525587" cy="1052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19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childTnLst>
                                    <p:set>
                                      <p:cBhvr additive="base">
                                        <p:cTn id="6" dur="1" fill="hold">
                                          <p:stCondLst>
                                            <p:cond delay="0"/>
                                          </p:stCondLst>
                                        </p:cTn>
                                        <p:tgtEl>
                                          <p:spTgt spid="24"/>
                                        </p:tgtEl>
                                        <p:attrNameLst>
                                          <p:attrName>style.visibility</p:attrName>
                                        </p:attrNameLst>
                                      </p:cBhvr>
                                      <p:to>
                                        <p:strVal val="visible"/>
                                      </p:to>
                                    </p:set>
                                    <p:animEffect>
                                      <p:cBhvr additive="base">
                                        <p:cTn id="7" dur="500" fill="hold"/>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15"/>
                                        </p:tgtEl>
                                        <p:attrNameLst>
                                          <p:attrName>style.visibility</p:attrName>
                                        </p:attrNameLst>
                                      </p:cBhvr>
                                      <p:to>
                                        <p:strVal val="visible"/>
                                      </p:to>
                                    </p:set>
                                    <p:animEffect transition="in" filter="blinds(horizontal)">
                                      <p:cBhvr additive="base">
                                        <p:cTn id="12" dur="500" fill="hold"/>
                                        <p:tgtEl>
                                          <p:spTgt spid="15"/>
                                        </p:tgtEl>
                                      </p:cBhvr>
                                    </p:animEffect>
                                  </p:childTnLst>
                                </p:cTn>
                              </p:par>
                              <p:par>
                                <p:cTn id="13" presetID="3" presetClass="entr" presetSubtype="10" fill="hold" nodeType="withEffect">
                                  <p:childTnLst>
                                    <p:set>
                                      <p:cBhvr additive="base">
                                        <p:cTn id="14" dur="1" fill="hold">
                                          <p:stCondLst>
                                            <p:cond delay="0"/>
                                          </p:stCondLst>
                                        </p:cTn>
                                        <p:tgtEl>
                                          <p:spTgt spid="37"/>
                                        </p:tgtEl>
                                        <p:attrNameLst>
                                          <p:attrName>style.visibility</p:attrName>
                                        </p:attrNameLst>
                                      </p:cBhvr>
                                      <p:to>
                                        <p:strVal val="visible"/>
                                      </p:to>
                                    </p:set>
                                    <p:animEffect transition="in" filter="blinds(horizontal)">
                                      <p:cBhvr additive="base">
                                        <p:cTn id="15" dur="500" fill="hold"/>
                                        <p:tgtEl>
                                          <p:spTgt spid="37"/>
                                        </p:tgtEl>
                                      </p:cBhvr>
                                    </p:animEffect>
                                  </p:childTnLst>
                                </p:cTn>
                              </p:par>
                              <p:par>
                                <p:cTn id="16" presetID="3" presetClass="entr" presetSubtype="10" fill="hold" nodeType="withEffect">
                                  <p:childTnLst>
                                    <p:set>
                                      <p:cBhvr additive="base">
                                        <p:cTn id="17" dur="1" fill="hold">
                                          <p:stCondLst>
                                            <p:cond delay="0"/>
                                          </p:stCondLst>
                                        </p:cTn>
                                        <p:tgtEl>
                                          <p:spTgt spid="42"/>
                                        </p:tgtEl>
                                        <p:attrNameLst>
                                          <p:attrName>style.visibility</p:attrName>
                                        </p:attrNameLst>
                                      </p:cBhvr>
                                      <p:to>
                                        <p:strVal val="visible"/>
                                      </p:to>
                                    </p:set>
                                    <p:animEffect transition="in" filter="blinds(horizontal)">
                                      <p:cBhvr additive="base">
                                        <p:cTn id="18" dur="500" fill="hold"/>
                                        <p:tgtEl>
                                          <p:spTgt spid="42"/>
                                        </p:tgtEl>
                                      </p:cBhvr>
                                    </p:animEffect>
                                  </p:childTnLst>
                                </p:cTn>
                              </p:par>
                              <p:par>
                                <p:cTn id="19" presetID="3" presetClass="entr" presetSubtype="10" fill="hold" nodeType="withEffect">
                                  <p:childTnLst>
                                    <p:set>
                                      <p:cBhvr additive="base">
                                        <p:cTn id="20" dur="1" fill="hold">
                                          <p:stCondLst>
                                            <p:cond delay="0"/>
                                          </p:stCondLst>
                                        </p:cTn>
                                        <p:tgtEl>
                                          <p:spTgt spid="7"/>
                                        </p:tgtEl>
                                        <p:attrNameLst>
                                          <p:attrName>style.visibility</p:attrName>
                                        </p:attrNameLst>
                                      </p:cBhvr>
                                      <p:to>
                                        <p:strVal val="visible"/>
                                      </p:to>
                                    </p:set>
                                    <p:animEffect transition="in" filter="blinds(horizontal)">
                                      <p:cBhvr additive="base">
                                        <p:cTn id="21" dur="500" fill="hold"/>
                                        <p:tgtEl>
                                          <p:spTgt spid="7"/>
                                        </p:tgtEl>
                                      </p:cBhvr>
                                    </p:animEffect>
                                  </p:childTnLst>
                                </p:cTn>
                              </p:par>
                              <p:par>
                                <p:cTn id="22" presetID="3" presetClass="entr" presetSubtype="10" fill="hold" nodeType="withEffect">
                                  <p:childTnLst>
                                    <p:set>
                                      <p:cBhvr additive="base">
                                        <p:cTn id="23" dur="1" fill="hold">
                                          <p:stCondLst>
                                            <p:cond delay="0"/>
                                          </p:stCondLst>
                                        </p:cTn>
                                        <p:tgtEl>
                                          <p:spTgt spid="41"/>
                                        </p:tgtEl>
                                        <p:attrNameLst>
                                          <p:attrName>style.visibility</p:attrName>
                                        </p:attrNameLst>
                                      </p:cBhvr>
                                      <p:to>
                                        <p:strVal val="visible"/>
                                      </p:to>
                                    </p:set>
                                    <p:animEffect transition="in" filter="blinds(horizontal)">
                                      <p:cBhvr additive="base">
                                        <p:cTn id="24" dur="500" fill="hold"/>
                                        <p:tgtEl>
                                          <p:spTgt spid="41"/>
                                        </p:tgtEl>
                                      </p:cBhvr>
                                    </p:animEffect>
                                  </p:childTnLst>
                                </p:cTn>
                              </p:par>
                              <p:par>
                                <p:cTn id="25" presetID="3" presetClass="entr" presetSubtype="10" fill="hold" nodeType="withEffect">
                                  <p:childTnLst>
                                    <p:set>
                                      <p:cBhvr additive="base">
                                        <p:cTn id="26" dur="1" fill="hold">
                                          <p:stCondLst>
                                            <p:cond delay="0"/>
                                          </p:stCondLst>
                                        </p:cTn>
                                        <p:tgtEl>
                                          <p:spTgt spid="11"/>
                                        </p:tgtEl>
                                        <p:attrNameLst>
                                          <p:attrName>style.visibility</p:attrName>
                                        </p:attrNameLst>
                                      </p:cBhvr>
                                      <p:to>
                                        <p:strVal val="visible"/>
                                      </p:to>
                                    </p:set>
                                    <p:animEffect transition="in" filter="blinds(horizontal)">
                                      <p:cBhvr additive="base">
                                        <p:cTn id="27" dur="500" fill="hold"/>
                                        <p:tgtEl>
                                          <p:spTgt spid="11"/>
                                        </p:tgtEl>
                                      </p:cBhvr>
                                    </p:animEffect>
                                  </p:childTnLst>
                                </p:cTn>
                              </p:par>
                              <p:par>
                                <p:cTn id="28" presetID="3" presetClass="entr" presetSubtype="10" fill="hold" grpId="0" nodeType="withEffect">
                                  <p:childTnLst>
                                    <p:set>
                                      <p:cBhvr additive="base">
                                        <p:cTn id="29" dur="1" fill="hold">
                                          <p:stCondLst>
                                            <p:cond delay="0"/>
                                          </p:stCondLst>
                                        </p:cTn>
                                        <p:tgtEl>
                                          <p:spTgt spid="36"/>
                                        </p:tgtEl>
                                        <p:attrNameLst>
                                          <p:attrName>style.visibility</p:attrName>
                                        </p:attrNameLst>
                                      </p:cBhvr>
                                      <p:to>
                                        <p:strVal val="visible"/>
                                      </p:to>
                                    </p:set>
                                    <p:animEffect transition="in" filter="blinds(horizontal)">
                                      <p:cBhvr additive="base">
                                        <p:cTn id="30" dur="500" fill="hold"/>
                                        <p:tgtEl>
                                          <p:spTgt spid="36"/>
                                        </p:tgtEl>
                                      </p:cBhvr>
                                    </p:animEffect>
                                  </p:childTnLst>
                                </p:cTn>
                              </p:par>
                              <p:par>
                                <p:cTn id="31" presetID="3" presetClass="entr" presetSubtype="10" fill="hold" nodeType="withEffect">
                                  <p:childTnLst>
                                    <p:set>
                                      <p:cBhvr additive="base">
                                        <p:cTn id="32" dur="1" fill="hold">
                                          <p:stCondLst>
                                            <p:cond delay="0"/>
                                          </p:stCondLst>
                                        </p:cTn>
                                        <p:tgtEl>
                                          <p:spTgt spid="19"/>
                                        </p:tgtEl>
                                        <p:attrNameLst>
                                          <p:attrName>style.visibility</p:attrName>
                                        </p:attrNameLst>
                                      </p:cBhvr>
                                      <p:to>
                                        <p:strVal val="visible"/>
                                      </p:to>
                                    </p:set>
                                    <p:animEffect transition="in" filter="blinds(horizontal)">
                                      <p:cBhvr additive="base">
                                        <p:cTn id="33" dur="500" fill="hold"/>
                                        <p:tgtEl>
                                          <p:spTgt spid="19"/>
                                        </p:tgtEl>
                                      </p:cBhvr>
                                    </p:animEffect>
                                  </p:childTnLst>
                                </p:cTn>
                              </p:par>
                              <p:par>
                                <p:cTn id="34" presetID="3" presetClass="entr" presetSubtype="10" fill="hold" nodeType="withEffect">
                                  <p:childTnLst>
                                    <p:set>
                                      <p:cBhvr additive="base">
                                        <p:cTn id="35" dur="1" fill="hold">
                                          <p:stCondLst>
                                            <p:cond delay="0"/>
                                          </p:stCondLst>
                                        </p:cTn>
                                        <p:tgtEl>
                                          <p:spTgt spid="40"/>
                                        </p:tgtEl>
                                        <p:attrNameLst>
                                          <p:attrName>style.visibility</p:attrName>
                                        </p:attrNameLst>
                                      </p:cBhvr>
                                      <p:to>
                                        <p:strVal val="visible"/>
                                      </p:to>
                                    </p:set>
                                    <p:animEffect transition="in" filter="blinds(horizontal)">
                                      <p:cBhvr additive="base">
                                        <p:cTn id="36" dur="500" fill="hold"/>
                                        <p:tgtEl>
                                          <p:spTgt spid="40"/>
                                        </p:tgtEl>
                                      </p:cBhvr>
                                    </p:animEffect>
                                  </p:childTnLst>
                                </p:cTn>
                              </p:par>
                              <p:par>
                                <p:cTn id="37" presetID="3" presetClass="entr" presetSubtype="10" fill="hold" grpId="0" nodeType="withEffect">
                                  <p:childTnLst>
                                    <p:set>
                                      <p:cBhvr additive="base">
                                        <p:cTn id="38" dur="1" fill="hold">
                                          <p:stCondLst>
                                            <p:cond delay="0"/>
                                          </p:stCondLst>
                                        </p:cTn>
                                        <p:tgtEl>
                                          <p:spTgt spid="35"/>
                                        </p:tgtEl>
                                        <p:attrNameLst>
                                          <p:attrName>style.visibility</p:attrName>
                                        </p:attrNameLst>
                                      </p:cBhvr>
                                      <p:to>
                                        <p:strVal val="visible"/>
                                      </p:to>
                                    </p:set>
                                    <p:animEffect transition="in" filter="blinds(horizontal)">
                                      <p:cBhvr additive="base">
                                        <p:cTn id="39" dur="500" fill="hold"/>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灯片编号占位符 3">
            <a:extLst>
              <a:ext uri="{FF2B5EF4-FFF2-40B4-BE49-F238E27FC236}">
                <a16:creationId xmlns:a16="http://schemas.microsoft.com/office/drawing/2014/main" id="{65D51BE9-A573-48CC-A901-C8772BF22069}"/>
              </a:ext>
            </a:extLst>
          </p:cNvPr>
          <p:cNvSpPr>
            <a:spLocks noGrp="1"/>
          </p:cNvSpPr>
          <p:nvPr>
            <p:ph type="sldNum" sz="quarter" idx="12"/>
          </p:nvPr>
        </p:nvSpPr>
        <p:spPr/>
        <p:txBody>
          <a:bodyPr/>
          <a:lstStyle/>
          <a:p>
            <a:pPr fontAlgn="base">
              <a:spcBef>
                <a:spcPct val="0"/>
              </a:spcBef>
              <a:spcAft>
                <a:spcPct val="0"/>
              </a:spcAft>
              <a:buSzPct val="100000"/>
            </a:pPr>
            <a:fld id="{D3001DF2-9EB6-4B03-AE5F-189BB50EBB24}" type="slidenum">
              <a:rPr lang="zh-CN" altLang="en-US">
                <a:solidFill>
                  <a:srgbClr val="000000"/>
                </a:solidFill>
                <a:latin typeface="Arial" panose="020B0604020202020204" pitchFamily="34" charset="0"/>
                <a:ea typeface="宋体" panose="02010600030101010101" pitchFamily="2" charset="-122"/>
                <a:cs typeface="Arial"/>
              </a:rPr>
              <a:pPr fontAlgn="base">
                <a:spcBef>
                  <a:spcPct val="0"/>
                </a:spcBef>
                <a:spcAft>
                  <a:spcPct val="0"/>
                </a:spcAft>
                <a:buSzPct val="100000"/>
              </a:pPr>
              <a:t>21</a:t>
            </a:fld>
            <a:endParaRPr lang="zh-CN" altLang="en-US">
              <a:solidFill>
                <a:srgbClr val="000000"/>
              </a:solidFill>
              <a:latin typeface="Arial" panose="020B0604020202020204" pitchFamily="34" charset="0"/>
              <a:ea typeface="宋体" panose="02010600030101010101" pitchFamily="2" charset="-122"/>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FD14-893C-39AE-5E4E-496314360443}"/>
              </a:ext>
            </a:extLst>
          </p:cNvPr>
          <p:cNvSpPr>
            <a:spLocks noGrp="1"/>
          </p:cNvSpPr>
          <p:nvPr>
            <p:ph type="title"/>
          </p:nvPr>
        </p:nvSpPr>
        <p:spPr>
          <a:xfrm>
            <a:off x="462371" y="2987017"/>
            <a:ext cx="8219257" cy="883965"/>
          </a:xfrm>
        </p:spPr>
        <p:txBody>
          <a:bodyPr/>
          <a:lstStyle/>
          <a:p>
            <a:r>
              <a:rPr lang="en-SG" dirty="0" err="1"/>
              <a:t>仅仅依赖数据库是不可行的</a:t>
            </a:r>
            <a:r>
              <a:rPr lang="zh-CN" altLang="en-US" dirty="0"/>
              <a:t>！</a:t>
            </a:r>
            <a:endParaRPr lang="en-US" dirty="0"/>
          </a:p>
        </p:txBody>
      </p:sp>
    </p:spTree>
    <p:extLst>
      <p:ext uri="{BB962C8B-B14F-4D97-AF65-F5344CB8AC3E}">
        <p14:creationId xmlns:p14="http://schemas.microsoft.com/office/powerpoint/2010/main" val="3520663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CFDCED5-7F5B-439D-9805-398676777C6F}"/>
              </a:ext>
            </a:extLst>
          </p:cNvPr>
          <p:cNvSpPr>
            <a:spLocks noGrp="1"/>
          </p:cNvSpPr>
          <p:nvPr>
            <p:ph type="title"/>
          </p:nvPr>
        </p:nvSpPr>
        <p:spPr/>
        <p:txBody>
          <a:bodyPr/>
          <a:lstStyle/>
          <a:p>
            <a:r>
              <a:rPr lang="zh-CN" altLang="en-US"/>
              <a:t>大数据技术</a:t>
            </a:r>
          </a:p>
        </p:txBody>
      </p:sp>
      <p:pic>
        <p:nvPicPr>
          <p:cNvPr id="10" name="Picture 1" descr="C:\Users\ibm\AppData\Roaming\Tencent\Users\45857885\QQ\WinTemp\RichOle\Y6EW2RAD$JF]8EW]6(UUB(Q.jpg">
            <a:extLst>
              <a:ext uri="{FF2B5EF4-FFF2-40B4-BE49-F238E27FC236}">
                <a16:creationId xmlns:a16="http://schemas.microsoft.com/office/drawing/2014/main" id="{A6691864-67B1-42B1-BBF1-E8D4E5E67AD0}"/>
              </a:ext>
            </a:extLst>
          </p:cNvPr>
          <p:cNvPicPr/>
          <p:nvPr/>
        </p:nvPicPr>
        <p:blipFill>
          <a:blip r:embed="rId2"/>
          <a:stretch>
            <a:fillRect/>
          </a:stretch>
        </p:blipFill>
        <p:spPr>
          <a:xfrm>
            <a:off x="6589332" y="5157192"/>
            <a:ext cx="1314450" cy="1057275"/>
          </a:xfrm>
          <a:prstGeom prst="rect">
            <a:avLst/>
          </a:prstGeom>
          <a:noFill/>
          <a:ln>
            <a:noFill/>
            <a:miter lim="800000"/>
          </a:ln>
        </p:spPr>
      </p:pic>
      <p:sp>
        <p:nvSpPr>
          <p:cNvPr id="11" name="矩形 1">
            <a:extLst>
              <a:ext uri="{FF2B5EF4-FFF2-40B4-BE49-F238E27FC236}">
                <a16:creationId xmlns:a16="http://schemas.microsoft.com/office/drawing/2014/main" id="{FE7A8A34-7FD2-4763-898F-786A7FDD0FDB}"/>
              </a:ext>
            </a:extLst>
          </p:cNvPr>
          <p:cNvSpPr/>
          <p:nvPr/>
        </p:nvSpPr>
        <p:spPr>
          <a:xfrm>
            <a:off x="334260" y="1196752"/>
            <a:ext cx="4258382" cy="4708981"/>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lang="zh-CN" altLang="en-US" sz="1600" b="1" u="sng" kern="0" dirty="0">
                <a:solidFill>
                  <a:srgbClr val="000000"/>
                </a:solidFill>
                <a:latin typeface="微软雅黑" panose="020B0503020204020204" charset="-122"/>
                <a:ea typeface="微软雅黑" panose="020B0503020204020204" charset="-122"/>
              </a:rPr>
              <a:t>数据</a:t>
            </a:r>
            <a:r>
              <a:rPr sz="1600" b="1" u="sng" kern="0" dirty="0">
                <a:solidFill>
                  <a:srgbClr val="000000"/>
                </a:solidFill>
                <a:latin typeface="微软雅黑" panose="020B0503020204020204" charset="-122"/>
                <a:ea typeface="微软雅黑" panose="020B0503020204020204" charset="-122"/>
              </a:rPr>
              <a:t>分析技术</a:t>
            </a:r>
          </a:p>
          <a:p>
            <a:endParaRPr sz="1400" kern="0" dirty="0">
              <a:solidFill>
                <a:srgbClr val="000000"/>
              </a:solidFill>
              <a:latin typeface="微软雅黑" panose="020B0503020204020204" charset="-122"/>
              <a:ea typeface="微软雅黑" panose="020B0503020204020204" charset="-122"/>
            </a:endParaRPr>
          </a:p>
          <a:p>
            <a:pPr marL="285750" indent="-285750">
              <a:buFontTx/>
              <a:buChar char="•"/>
            </a:pPr>
            <a:r>
              <a:rPr sz="1400" kern="0" dirty="0">
                <a:solidFill>
                  <a:srgbClr val="000000"/>
                </a:solidFill>
                <a:latin typeface="微软雅黑" panose="020B0503020204020204" charset="-122"/>
                <a:ea typeface="微软雅黑" panose="020B0503020204020204" charset="-122"/>
              </a:rPr>
              <a:t>数据处理:</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自然语言处理技术</a:t>
            </a:r>
          </a:p>
          <a:p>
            <a:pPr marL="285750" indent="-285750">
              <a:buFontTx/>
              <a:buChar char="•"/>
            </a:pPr>
            <a:r>
              <a:rPr sz="1400" kern="0" dirty="0">
                <a:solidFill>
                  <a:srgbClr val="000000"/>
                </a:solidFill>
                <a:latin typeface="微软雅黑" panose="020B0503020204020204" charset="-122"/>
                <a:ea typeface="微软雅黑" panose="020B0503020204020204" charset="-122"/>
              </a:rPr>
              <a:t>统计与分析:</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A/B test; top N</a:t>
            </a:r>
            <a:r>
              <a:rPr lang="zh-CN" altLang="en-US" sz="1400" kern="0" dirty="0">
                <a:solidFill>
                  <a:srgbClr val="000000"/>
                </a:solidFill>
                <a:latin typeface="微软雅黑" panose="020B0503020204020204" charset="-122"/>
                <a:ea typeface="微软雅黑" panose="020B0503020204020204" charset="-122"/>
              </a:rPr>
              <a:t>排序</a:t>
            </a:r>
            <a:r>
              <a:rPr sz="1400" kern="0" dirty="0">
                <a:solidFill>
                  <a:srgbClr val="000000"/>
                </a:solidFill>
                <a:latin typeface="微软雅黑" panose="020B0503020204020204" charset="-122"/>
                <a:ea typeface="微软雅黑" panose="020B0503020204020204" charset="-122"/>
              </a:rPr>
              <a:t>;</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占比;</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文本情感分析</a:t>
            </a:r>
          </a:p>
          <a:p>
            <a:pPr marL="285750" indent="-285750">
              <a:buFontTx/>
              <a:buChar char="•"/>
            </a:pPr>
            <a:r>
              <a:rPr sz="1400" kern="0" dirty="0">
                <a:solidFill>
                  <a:srgbClr val="000000"/>
                </a:solidFill>
                <a:latin typeface="微软雅黑" panose="020B0503020204020204" charset="-122"/>
                <a:ea typeface="微软雅黑" panose="020B0503020204020204" charset="-122"/>
              </a:rPr>
              <a:t>数据挖掘:</a:t>
            </a:r>
            <a:endParaRPr lang="en-SG"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关联规则分析;</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分类;</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聚类</a:t>
            </a:r>
          </a:p>
          <a:p>
            <a:pPr marL="285750" indent="-285750">
              <a:buFontTx/>
              <a:buChar char="•"/>
            </a:pPr>
            <a:r>
              <a:rPr sz="1400" kern="0" dirty="0">
                <a:solidFill>
                  <a:srgbClr val="000000"/>
                </a:solidFill>
                <a:latin typeface="微软雅黑" panose="020B0503020204020204" charset="-122"/>
                <a:ea typeface="微软雅黑" panose="020B0503020204020204" charset="-122"/>
              </a:rPr>
              <a:t>模型预测:</a:t>
            </a:r>
            <a:endParaRPr lang="en-SG"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预测模型;</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机器学习;</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建模仿真</a:t>
            </a:r>
            <a:endParaRPr lang="en-SG"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endParaRPr sz="1600" kern="0" dirty="0">
              <a:solidFill>
                <a:srgbClr val="000000"/>
              </a:solidFill>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lang="zh-CN" altLang="en-US" sz="1600" b="1" u="sng" kern="0" dirty="0">
                <a:solidFill>
                  <a:srgbClr val="000000"/>
                </a:solidFill>
                <a:latin typeface="微软雅黑" panose="020B0503020204020204" charset="-122"/>
                <a:ea typeface="微软雅黑" panose="020B0503020204020204" charset="-122"/>
              </a:rPr>
              <a:t>数据处理技术</a:t>
            </a:r>
            <a:endParaRPr sz="1600" b="1" u="sng" kern="0" dirty="0">
              <a:solidFill>
                <a:srgbClr val="000000"/>
              </a:solidFill>
              <a:latin typeface="微软雅黑" panose="020B0503020204020204" charset="-122"/>
              <a:ea typeface="微软雅黑" panose="020B0503020204020204" charset="-122"/>
            </a:endParaRPr>
          </a:p>
          <a:p>
            <a:endParaRPr sz="1400" kern="0" dirty="0">
              <a:solidFill>
                <a:srgbClr val="000000"/>
              </a:solidFill>
              <a:latin typeface="微软雅黑" panose="020B0503020204020204" charset="-122"/>
              <a:ea typeface="微软雅黑" panose="020B0503020204020204" charset="-122"/>
            </a:endParaRPr>
          </a:p>
          <a:p>
            <a:pPr marL="285750" indent="-285750">
              <a:buFontTx/>
              <a:buChar char="•"/>
            </a:pPr>
            <a:r>
              <a:rPr sz="1400" kern="0" dirty="0">
                <a:solidFill>
                  <a:srgbClr val="000000"/>
                </a:solidFill>
                <a:latin typeface="微软雅黑" panose="020B0503020204020204" charset="-122"/>
                <a:ea typeface="微软雅黑" panose="020B0503020204020204" charset="-122"/>
              </a:rPr>
              <a:t>数据采集:</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ETL工具</a:t>
            </a:r>
          </a:p>
          <a:p>
            <a:pPr marL="285750" indent="-285750">
              <a:buFontTx/>
              <a:buChar char="•"/>
            </a:pPr>
            <a:r>
              <a:rPr sz="1400" kern="0" dirty="0">
                <a:solidFill>
                  <a:srgbClr val="000000"/>
                </a:solidFill>
                <a:latin typeface="微软雅黑" panose="020B0503020204020204" charset="-122"/>
                <a:ea typeface="微软雅黑" panose="020B0503020204020204" charset="-122"/>
              </a:rPr>
              <a:t>数据存取:</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关系数据库;NoSQL;SQL等</a:t>
            </a:r>
          </a:p>
          <a:p>
            <a:pPr marL="285750" indent="-285750">
              <a:buFontTx/>
              <a:buChar char="•"/>
            </a:pPr>
            <a:r>
              <a:rPr sz="1400" kern="0" dirty="0">
                <a:solidFill>
                  <a:srgbClr val="000000"/>
                </a:solidFill>
                <a:latin typeface="微软雅黑" panose="020B0503020204020204" charset="-122"/>
                <a:ea typeface="微软雅黑" panose="020B0503020204020204" charset="-122"/>
              </a:rPr>
              <a:t>基础架构支持:</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云存储;分布式文件系统等</a:t>
            </a:r>
          </a:p>
          <a:p>
            <a:pPr marL="285750" indent="-285750">
              <a:buFontTx/>
              <a:buChar char="•"/>
            </a:pPr>
            <a:r>
              <a:rPr sz="1400" kern="0" dirty="0">
                <a:solidFill>
                  <a:srgbClr val="000000"/>
                </a:solidFill>
                <a:latin typeface="微软雅黑" panose="020B0503020204020204" charset="-122"/>
                <a:ea typeface="微软雅黑" panose="020B0503020204020204" charset="-122"/>
              </a:rPr>
              <a:t>计算结果展现:</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云计算;标签云;关系图等</a:t>
            </a:r>
          </a:p>
        </p:txBody>
      </p:sp>
      <p:sp>
        <p:nvSpPr>
          <p:cNvPr id="12" name="矩形 3">
            <a:extLst>
              <a:ext uri="{FF2B5EF4-FFF2-40B4-BE49-F238E27FC236}">
                <a16:creationId xmlns:a16="http://schemas.microsoft.com/office/drawing/2014/main" id="{FECEBF78-562B-4A91-9B8E-AA10B8A7E5D0}"/>
              </a:ext>
            </a:extLst>
          </p:cNvPr>
          <p:cNvSpPr/>
          <p:nvPr/>
        </p:nvSpPr>
        <p:spPr>
          <a:xfrm>
            <a:off x="4732404" y="1196752"/>
            <a:ext cx="4576572" cy="2277547"/>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lang="zh-CN" altLang="en-US" sz="1600" b="1" u="sng" kern="0" dirty="0">
                <a:solidFill>
                  <a:srgbClr val="000000"/>
                </a:solidFill>
                <a:latin typeface="微软雅黑" panose="020B0503020204020204" charset="-122"/>
                <a:ea typeface="微软雅黑" panose="020B0503020204020204" charset="-122"/>
              </a:rPr>
              <a:t>数据类型</a:t>
            </a:r>
            <a:endParaRPr sz="1600" b="1" u="sng" kern="0" dirty="0">
              <a:solidFill>
                <a:srgbClr val="000000"/>
              </a:solidFill>
              <a:latin typeface="微软雅黑" panose="020B0503020204020204" charset="-122"/>
              <a:ea typeface="微软雅黑" panose="020B0503020204020204" charset="-122"/>
            </a:endParaRPr>
          </a:p>
          <a:p>
            <a:endParaRPr sz="1400" kern="0" dirty="0">
              <a:solidFill>
                <a:srgbClr val="000000"/>
              </a:solidFill>
              <a:latin typeface="微软雅黑" panose="020B0503020204020204" charset="-122"/>
              <a:ea typeface="微软雅黑" panose="020B0503020204020204" charset="-122"/>
            </a:endParaRPr>
          </a:p>
          <a:p>
            <a:pPr marL="285750" indent="-285750">
              <a:buFontTx/>
              <a:buChar char="•"/>
            </a:pPr>
            <a:r>
              <a:rPr sz="1400" kern="0" dirty="0">
                <a:solidFill>
                  <a:srgbClr val="000000"/>
                </a:solidFill>
                <a:latin typeface="微软雅黑" panose="020B0503020204020204" charset="-122"/>
                <a:ea typeface="微软雅黑" panose="020B0503020204020204" charset="-122"/>
              </a:rPr>
              <a:t>结构化数据:</a:t>
            </a: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海量数据得查询、统计、更新等操作效率低</a:t>
            </a:r>
          </a:p>
          <a:p>
            <a:pPr marL="285750" indent="-285750">
              <a:buFontTx/>
              <a:buChar char="•"/>
            </a:pPr>
            <a:r>
              <a:rPr sz="1400" kern="0" dirty="0">
                <a:solidFill>
                  <a:srgbClr val="000000"/>
                </a:solidFill>
                <a:latin typeface="微软雅黑" panose="020B0503020204020204" charset="-122"/>
                <a:ea typeface="微软雅黑" panose="020B0503020204020204" charset="-122"/>
              </a:rPr>
              <a:t>非结构化数据</a:t>
            </a:r>
          </a:p>
          <a:p>
            <a:pPr marL="742950" lvl="1" indent="-285750">
              <a:buFont typeface="Wingdings" pitchFamily="2" charset="2"/>
              <a:buChar char="v"/>
            </a:pPr>
            <a:r>
              <a:rPr lang="zh-CN" altLang="en-US" sz="1400" kern="0" dirty="0">
                <a:solidFill>
                  <a:srgbClr val="000000"/>
                </a:solidFill>
                <a:latin typeface="微软雅黑" panose="020B0503020204020204" charset="-122"/>
                <a:ea typeface="微软雅黑" panose="020B0503020204020204" charset="-122"/>
              </a:rPr>
              <a:t>图片、视频、word、pdf、ppt等文件存储</a:t>
            </a:r>
          </a:p>
          <a:p>
            <a:pPr marL="742950" lvl="1" indent="-285750">
              <a:buFont typeface="Wingdings" pitchFamily="2" charset="2"/>
              <a:buChar char="v"/>
            </a:pPr>
            <a:r>
              <a:rPr lang="zh-CN" altLang="en-US" sz="1400" kern="0" dirty="0">
                <a:solidFill>
                  <a:srgbClr val="000000"/>
                </a:solidFill>
                <a:latin typeface="微软雅黑" panose="020B0503020204020204" charset="-122"/>
                <a:ea typeface="微软雅黑" panose="020B0503020204020204" charset="-122"/>
              </a:rPr>
              <a:t>不利于检索、查询与存储</a:t>
            </a:r>
          </a:p>
          <a:p>
            <a:pPr marL="285750" indent="-285750">
              <a:buFontTx/>
              <a:buChar char="•"/>
            </a:pPr>
            <a:r>
              <a:rPr sz="1400" kern="0" dirty="0">
                <a:solidFill>
                  <a:srgbClr val="000000"/>
                </a:solidFill>
                <a:latin typeface="微软雅黑" panose="020B0503020204020204" charset="-122"/>
                <a:ea typeface="微软雅黑" panose="020B0503020204020204" charset="-122"/>
              </a:rPr>
              <a:t>半结构化数据</a:t>
            </a:r>
          </a:p>
          <a:p>
            <a:pPr marL="742950" lvl="1" indent="-285750">
              <a:buFont typeface="Wingdings" pitchFamily="2" charset="2"/>
              <a:buChar char="v"/>
            </a:pPr>
            <a:r>
              <a:rPr lang="zh-CN" altLang="en-US" sz="1400" kern="0" dirty="0">
                <a:solidFill>
                  <a:srgbClr val="000000"/>
                </a:solidFill>
                <a:latin typeface="微软雅黑" panose="020B0503020204020204" charset="-122"/>
                <a:ea typeface="微软雅黑" panose="020B0503020204020204" charset="-122"/>
              </a:rPr>
              <a:t>转换为结构化存储</a:t>
            </a:r>
          </a:p>
          <a:p>
            <a:pPr marL="742950" lvl="1" indent="-285750">
              <a:buFont typeface="Wingdings" pitchFamily="2" charset="2"/>
              <a:buChar char="v"/>
            </a:pPr>
            <a:r>
              <a:rPr lang="zh-CN" altLang="en-US" sz="1400" kern="0" dirty="0">
                <a:solidFill>
                  <a:srgbClr val="000000"/>
                </a:solidFill>
                <a:latin typeface="微软雅黑" panose="020B0503020204020204" charset="-122"/>
                <a:ea typeface="微软雅黑" panose="020B0503020204020204" charset="-122"/>
              </a:rPr>
              <a:t>按照非结构化存储</a:t>
            </a:r>
          </a:p>
        </p:txBody>
      </p:sp>
      <p:sp>
        <p:nvSpPr>
          <p:cNvPr id="13" name="矩形 4">
            <a:extLst>
              <a:ext uri="{FF2B5EF4-FFF2-40B4-BE49-F238E27FC236}">
                <a16:creationId xmlns:a16="http://schemas.microsoft.com/office/drawing/2014/main" id="{998D1AAA-DDEA-4888-B749-531D9C84A901}"/>
              </a:ext>
            </a:extLst>
          </p:cNvPr>
          <p:cNvSpPr/>
          <p:nvPr/>
        </p:nvSpPr>
        <p:spPr>
          <a:xfrm>
            <a:off x="4732404" y="3573757"/>
            <a:ext cx="4576572" cy="976335"/>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sz="1600" b="1" u="sng" kern="0" dirty="0">
                <a:solidFill>
                  <a:srgbClr val="000000"/>
                </a:solidFill>
                <a:latin typeface="微软雅黑" panose="020B0503020204020204" charset="-122"/>
                <a:ea typeface="微软雅黑" panose="020B0503020204020204" charset="-122"/>
              </a:rPr>
              <a:t>解决方案</a:t>
            </a:r>
          </a:p>
          <a:p>
            <a:endParaRPr sz="1400" kern="0" dirty="0">
              <a:solidFill>
                <a:srgbClr val="000000"/>
              </a:solidFill>
              <a:latin typeface="微软雅黑" panose="020B0503020204020204" charset="-122"/>
              <a:ea typeface="微软雅黑" panose="020B0503020204020204" charset="-122"/>
            </a:endParaRPr>
          </a:p>
          <a:p>
            <a:pPr marL="285750" indent="-285750">
              <a:buFontTx/>
              <a:buChar char="•"/>
            </a:pPr>
            <a:r>
              <a:rPr sz="1400" kern="0" dirty="0">
                <a:solidFill>
                  <a:srgbClr val="000000"/>
                </a:solidFill>
                <a:latin typeface="微软雅黑" panose="020B0503020204020204" charset="-122"/>
                <a:ea typeface="微软雅黑" panose="020B0503020204020204" charset="-122"/>
              </a:rPr>
              <a:t>Hadoop</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(MapReduce技术)</a:t>
            </a:r>
          </a:p>
          <a:p>
            <a:pPr marL="285750" indent="-285750">
              <a:buFontTx/>
              <a:buChar char="•"/>
            </a:pPr>
            <a:r>
              <a:rPr sz="1400" kern="0" dirty="0">
                <a:solidFill>
                  <a:srgbClr val="000000"/>
                </a:solidFill>
                <a:latin typeface="微软雅黑" panose="020B0503020204020204" charset="-122"/>
                <a:ea typeface="微软雅黑" panose="020B0503020204020204" charset="-122"/>
              </a:rPr>
              <a:t>流计算(twitter</a:t>
            </a:r>
            <a:r>
              <a:rPr lang="zh-CN" altLang="en-US" sz="1400" kern="0" dirty="0">
                <a:solidFill>
                  <a:srgbClr val="000000"/>
                </a:solidFill>
                <a:latin typeface="微软雅黑" panose="020B0503020204020204" charset="-122"/>
                <a:ea typeface="微软雅黑" panose="020B0503020204020204" charset="-122"/>
              </a:rPr>
              <a:t>的</a:t>
            </a:r>
            <a:r>
              <a:rPr sz="1400" kern="0" dirty="0">
                <a:solidFill>
                  <a:srgbClr val="000000"/>
                </a:solidFill>
                <a:latin typeface="微软雅黑" panose="020B0503020204020204" charset="-122"/>
                <a:ea typeface="微软雅黑" panose="020B0503020204020204" charset="-122"/>
              </a:rPr>
              <a:t>storm与yahoo！</a:t>
            </a:r>
            <a:r>
              <a:rPr lang="zh-CN" altLang="en-US" sz="1400" kern="0" dirty="0">
                <a:solidFill>
                  <a:srgbClr val="000000"/>
                </a:solidFill>
                <a:latin typeface="微软雅黑" panose="020B0503020204020204" charset="-122"/>
                <a:ea typeface="微软雅黑" panose="020B0503020204020204" charset="-122"/>
              </a:rPr>
              <a:t>的</a:t>
            </a:r>
            <a:r>
              <a:rPr sz="1400" kern="0" dirty="0">
                <a:solidFill>
                  <a:srgbClr val="000000"/>
                </a:solidFill>
                <a:latin typeface="微软雅黑" panose="020B0503020204020204" charset="-122"/>
                <a:ea typeface="微软雅黑" panose="020B0503020204020204" charset="-122"/>
              </a:rPr>
              <a:t>S4)</a:t>
            </a:r>
          </a:p>
        </p:txBody>
      </p:sp>
      <p:graphicFrame>
        <p:nvGraphicFramePr>
          <p:cNvPr id="14" name="图示 5">
            <a:extLst>
              <a:ext uri="{FF2B5EF4-FFF2-40B4-BE49-F238E27FC236}">
                <a16:creationId xmlns:a16="http://schemas.microsoft.com/office/drawing/2014/main" id="{4BC3A469-902C-40A5-A699-97D3AE22B576}"/>
              </a:ext>
            </a:extLst>
          </p:cNvPr>
          <p:cNvGraphicFramePr/>
          <p:nvPr>
            <p:extLst>
              <p:ext uri="{D42A27DB-BD31-4B8C-83A1-F6EECF244321}">
                <p14:modId xmlns:p14="http://schemas.microsoft.com/office/powerpoint/2010/main" val="2548489471"/>
              </p:ext>
            </p:extLst>
          </p:nvPr>
        </p:nvGraphicFramePr>
        <p:xfrm>
          <a:off x="1276020" y="5706865"/>
          <a:ext cx="7272808"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3067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5A4E9B2B-0DB7-4176-96D2-AFB16841516F}"/>
              </a:ext>
            </a:extLst>
          </p:cNvPr>
          <p:cNvSpPr txBox="1">
            <a:spLocks/>
          </p:cNvSpPr>
          <p:nvPr/>
        </p:nvSpPr>
        <p:spPr bwMode="auto">
          <a:xfrm>
            <a:off x="3143250" y="5425604"/>
            <a:ext cx="2895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ct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000000"/>
                </a:solidFill>
                <a:cs typeface="Arial"/>
              </a:rPr>
              <a:t>可编辑课件</a:t>
            </a:r>
          </a:p>
        </p:txBody>
      </p:sp>
      <p:sp>
        <p:nvSpPr>
          <p:cNvPr id="4" name="灯片编号占位符 3">
            <a:extLst>
              <a:ext uri="{FF2B5EF4-FFF2-40B4-BE49-F238E27FC236}">
                <a16:creationId xmlns:a16="http://schemas.microsoft.com/office/drawing/2014/main" id="{D1B02083-4232-4000-9AB2-E3019D2D9A55}"/>
              </a:ext>
            </a:extLst>
          </p:cNvPr>
          <p:cNvSpPr txBox="1">
            <a:spLocks/>
          </p:cNvSpPr>
          <p:nvPr/>
        </p:nvSpPr>
        <p:spPr bwMode="auto">
          <a:xfrm>
            <a:off x="6572250" y="5425604"/>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588CADAC-F6BA-4065-91AB-1B16D502BC3E}" type="slidenum">
              <a:rPr lang="zh-CN" altLang="en-US" smtClean="0">
                <a:solidFill>
                  <a:srgbClr val="000000"/>
                </a:solidFill>
                <a:cs typeface="Arial"/>
              </a:rPr>
              <a:pPr/>
              <a:t>24</a:t>
            </a:fld>
            <a:endParaRPr lang="zh-CN" altLang="en-US">
              <a:solidFill>
                <a:srgbClr val="000000"/>
              </a:solidFill>
              <a:cs typeface="Arial"/>
            </a:endParaRPr>
          </a:p>
        </p:txBody>
      </p:sp>
      <p:sp>
        <p:nvSpPr>
          <p:cNvPr id="5" name="文本框 21505">
            <a:extLst>
              <a:ext uri="{FF2B5EF4-FFF2-40B4-BE49-F238E27FC236}">
                <a16:creationId xmlns:a16="http://schemas.microsoft.com/office/drawing/2014/main" id="{5E8A47F2-4288-426D-9054-8975623CAA76}"/>
              </a:ext>
            </a:extLst>
          </p:cNvPr>
          <p:cNvSpPr>
            <a:spLocks noChangeArrowheads="1"/>
          </p:cNvSpPr>
          <p:nvPr/>
        </p:nvSpPr>
        <p:spPr bwMode="auto">
          <a:xfrm>
            <a:off x="296863" y="821854"/>
            <a:ext cx="3171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SzPct val="100000"/>
              <a:buFont typeface="Arial" panose="020B0604020202020204" pitchFamily="34" charset="0"/>
              <a:buNone/>
            </a:pPr>
            <a:r>
              <a:rPr lang="zh-CN" altLang="en-US" sz="2400" b="1">
                <a:solidFill>
                  <a:srgbClr val="FFFFFF"/>
                </a:solidFill>
                <a:effectLst>
                  <a:outerShdw blurRad="38100" dist="38100" dir="2700000" algn="tl">
                    <a:srgbClr val="C0C0C0"/>
                  </a:outerShdw>
                </a:effectLst>
                <a:latin typeface="Arial" panose="020B0604020202020204" pitchFamily="34" charset="0"/>
                <a:ea typeface="华文仿宋" panose="02010600040101010101" pitchFamily="2" charset="-122"/>
                <a:cs typeface="Arial"/>
              </a:rPr>
              <a:t>大数据系统 整体架构</a:t>
            </a:r>
          </a:p>
        </p:txBody>
      </p:sp>
      <p:pic>
        <p:nvPicPr>
          <p:cNvPr id="6" name="图片 21506" descr="大数据架构图">
            <a:extLst>
              <a:ext uri="{FF2B5EF4-FFF2-40B4-BE49-F238E27FC236}">
                <a16:creationId xmlns:a16="http://schemas.microsoft.com/office/drawing/2014/main" id="{CF749358-8802-421D-AA5A-5CBD48678831}"/>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764704"/>
            <a:ext cx="9115425" cy="498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a:extLst>
              <a:ext uri="{FF2B5EF4-FFF2-40B4-BE49-F238E27FC236}">
                <a16:creationId xmlns:a16="http://schemas.microsoft.com/office/drawing/2014/main" id="{6B39424D-1D39-66C1-606D-B2015AC446BD}"/>
              </a:ext>
            </a:extLst>
          </p:cNvPr>
          <p:cNvSpPr/>
          <p:nvPr/>
        </p:nvSpPr>
        <p:spPr bwMode="auto">
          <a:xfrm>
            <a:off x="1547664" y="3068960"/>
            <a:ext cx="2664296" cy="1368152"/>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0" u="none" strike="noStrike" cap="none" normalizeH="0" baseline="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23697498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CBAFC-D588-420F-BEF7-6B17A1B70AE2}"/>
              </a:ext>
            </a:extLst>
          </p:cNvPr>
          <p:cNvSpPr>
            <a:spLocks noGrp="1"/>
          </p:cNvSpPr>
          <p:nvPr>
            <p:ph type="title"/>
          </p:nvPr>
        </p:nvSpPr>
        <p:spPr/>
        <p:txBody>
          <a:bodyPr/>
          <a:lstStyle/>
          <a:p>
            <a:r>
              <a:rPr lang="zh-CN" altLang="en-US" dirty="0"/>
              <a:t>大数据与云计算</a:t>
            </a:r>
          </a:p>
        </p:txBody>
      </p:sp>
      <p:pic>
        <p:nvPicPr>
          <p:cNvPr id="3" name="Picture 4">
            <a:extLst>
              <a:ext uri="{FF2B5EF4-FFF2-40B4-BE49-F238E27FC236}">
                <a16:creationId xmlns:a16="http://schemas.microsoft.com/office/drawing/2014/main" id="{D51FFCAA-71F6-4CFC-AF51-E4CC3D3E3598}"/>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rcRect l="10751" t="13503" r="9514"/>
          <a:stretch/>
        </p:blipFill>
        <p:spPr bwMode="auto">
          <a:xfrm>
            <a:off x="1367644" y="1583940"/>
            <a:ext cx="6408712" cy="3690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394025"/>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SG" dirty="0" err="1"/>
              <a:t>你接触过什么大数据处理系统</a:t>
            </a:r>
            <a:r>
              <a:rPr lang="zh-CN" altLang="en-US" dirty="0"/>
              <a:t>？</a:t>
            </a:r>
            <a:endParaRPr lang="en-US" dirty="0"/>
          </a:p>
        </p:txBody>
      </p:sp>
      <p:pic>
        <p:nvPicPr>
          <p:cNvPr id="5" name="Picture 4">
            <a:extLst>
              <a:ext uri="{FF2B5EF4-FFF2-40B4-BE49-F238E27FC236}">
                <a16:creationId xmlns:a16="http://schemas.microsoft.com/office/drawing/2014/main" id="{E05D33BC-13A9-2609-7CD1-668E9C321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86323"/>
            <a:ext cx="7772400" cy="2712121"/>
          </a:xfrm>
          <a:prstGeom prst="rect">
            <a:avLst/>
          </a:prstGeom>
        </p:spPr>
      </p:pic>
    </p:spTree>
    <p:extLst>
      <p:ext uri="{BB962C8B-B14F-4D97-AF65-F5344CB8AC3E}">
        <p14:creationId xmlns:p14="http://schemas.microsoft.com/office/powerpoint/2010/main" val="376744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US" dirty="0" err="1"/>
              <a:t>搜索引擎如何处理大数据</a:t>
            </a:r>
            <a:r>
              <a:rPr lang="zh-CN" altLang="en-US" dirty="0"/>
              <a:t>？</a:t>
            </a:r>
            <a:endParaRPr lang="en-US" dirty="0"/>
          </a:p>
        </p:txBody>
      </p:sp>
    </p:spTree>
    <p:extLst>
      <p:ext uri="{BB962C8B-B14F-4D97-AF65-F5344CB8AC3E}">
        <p14:creationId xmlns:p14="http://schemas.microsoft.com/office/powerpoint/2010/main" val="4165740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1B4557-963A-4EFC-A4E2-D8E585119D85}"/>
              </a:ext>
            </a:extLst>
          </p:cNvPr>
          <p:cNvSpPr>
            <a:spLocks noGrp="1"/>
          </p:cNvSpPr>
          <p:nvPr>
            <p:ph type="title"/>
          </p:nvPr>
        </p:nvSpPr>
        <p:spPr/>
        <p:txBody>
          <a:bodyPr/>
          <a:lstStyle/>
          <a:p>
            <a:r>
              <a:rPr lang="en-US" altLang="zh-CN" dirty="0"/>
              <a:t>Hadoop</a:t>
            </a:r>
            <a:r>
              <a:rPr lang="zh-CN" altLang="en-US" dirty="0"/>
              <a:t>是什么？</a:t>
            </a:r>
          </a:p>
        </p:txBody>
      </p:sp>
      <p:sp>
        <p:nvSpPr>
          <p:cNvPr id="6" name="内容占位符 5">
            <a:extLst>
              <a:ext uri="{FF2B5EF4-FFF2-40B4-BE49-F238E27FC236}">
                <a16:creationId xmlns:a16="http://schemas.microsoft.com/office/drawing/2014/main" id="{FB5F8BE4-00DA-414C-964B-CA26A4EB263B}"/>
              </a:ext>
            </a:extLst>
          </p:cNvPr>
          <p:cNvSpPr>
            <a:spLocks noGrp="1"/>
          </p:cNvSpPr>
          <p:nvPr>
            <p:ph idx="1"/>
          </p:nvPr>
        </p:nvSpPr>
        <p:spPr/>
        <p:txBody>
          <a:bodyPr/>
          <a:lstStyle/>
          <a:p>
            <a:r>
              <a:rPr lang="en-US" altLang="zh-CN" dirty="0"/>
              <a:t>Hadoop</a:t>
            </a:r>
            <a:r>
              <a:rPr lang="zh-CN" altLang="en-US" dirty="0"/>
              <a:t>是一个能够对大量数据进行分布式处理的软件框架。</a:t>
            </a:r>
            <a:endParaRPr lang="en-US" altLang="zh-CN" dirty="0"/>
          </a:p>
          <a:p>
            <a:r>
              <a:rPr lang="en-US" altLang="zh-CN" dirty="0"/>
              <a:t>Hadoop</a:t>
            </a:r>
            <a:r>
              <a:rPr lang="zh-CN" altLang="en-US" dirty="0"/>
              <a:t>是一个能够让用户轻松架构和使用的分布式计算平台。用户可以轻松地在</a:t>
            </a:r>
            <a:r>
              <a:rPr lang="en-US" altLang="zh-CN" dirty="0"/>
              <a:t>Hadoop</a:t>
            </a:r>
            <a:r>
              <a:rPr lang="zh-CN" altLang="en-US" dirty="0"/>
              <a:t>上开发和运行处理海量数据的应用程序。</a:t>
            </a:r>
          </a:p>
        </p:txBody>
      </p:sp>
    </p:spTree>
    <p:extLst>
      <p:ext uri="{BB962C8B-B14F-4D97-AF65-F5344CB8AC3E}">
        <p14:creationId xmlns:p14="http://schemas.microsoft.com/office/powerpoint/2010/main" val="1575006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B02CCE-D464-46D7-A0B5-615E0B702709}"/>
              </a:ext>
            </a:extLst>
          </p:cNvPr>
          <p:cNvSpPr>
            <a:spLocks noGrp="1"/>
          </p:cNvSpPr>
          <p:nvPr>
            <p:ph type="title"/>
          </p:nvPr>
        </p:nvSpPr>
        <p:spPr/>
        <p:txBody>
          <a:bodyPr/>
          <a:lstStyle/>
          <a:p>
            <a:r>
              <a:rPr lang="en-US" altLang="zh-CN" dirty="0"/>
              <a:t>Hadoop</a:t>
            </a:r>
            <a:r>
              <a:rPr lang="zh-CN" altLang="en-US" dirty="0"/>
              <a:t>起源</a:t>
            </a:r>
          </a:p>
        </p:txBody>
      </p:sp>
      <p:sp>
        <p:nvSpPr>
          <p:cNvPr id="3" name="内容占位符 2">
            <a:extLst>
              <a:ext uri="{FF2B5EF4-FFF2-40B4-BE49-F238E27FC236}">
                <a16:creationId xmlns:a16="http://schemas.microsoft.com/office/drawing/2014/main" id="{81E796E7-0D77-438C-8C63-273A7CCB9668}"/>
              </a:ext>
            </a:extLst>
          </p:cNvPr>
          <p:cNvSpPr>
            <a:spLocks noGrp="1"/>
          </p:cNvSpPr>
          <p:nvPr>
            <p:ph idx="1"/>
          </p:nvPr>
        </p:nvSpPr>
        <p:spPr>
          <a:xfrm>
            <a:off x="251520" y="1158604"/>
            <a:ext cx="8640960" cy="4967560"/>
          </a:xfrm>
        </p:spPr>
        <p:txBody>
          <a:bodyPr>
            <a:noAutofit/>
          </a:bodyPr>
          <a:lstStyle/>
          <a:p>
            <a:r>
              <a:rPr lang="en-US" altLang="zh-CN" sz="1800" dirty="0"/>
              <a:t>Hadoop</a:t>
            </a:r>
            <a:r>
              <a:rPr lang="zh-CN" altLang="en-US" sz="1800" dirty="0"/>
              <a:t>起源于</a:t>
            </a:r>
            <a:r>
              <a:rPr lang="en-US" altLang="zh-CN" sz="1800" dirty="0"/>
              <a:t>Apache </a:t>
            </a:r>
            <a:r>
              <a:rPr lang="en-US" altLang="zh-CN" sz="1800" dirty="0" err="1"/>
              <a:t>Nutch</a:t>
            </a:r>
            <a:r>
              <a:rPr lang="zh-CN" altLang="en-US" sz="1800" dirty="0"/>
              <a:t>项目，始于</a:t>
            </a:r>
            <a:r>
              <a:rPr lang="en-US" altLang="zh-CN" sz="1800" dirty="0"/>
              <a:t>2002</a:t>
            </a:r>
            <a:r>
              <a:rPr lang="zh-CN" altLang="en-US" sz="1800" dirty="0"/>
              <a:t>年，是</a:t>
            </a:r>
            <a:r>
              <a:rPr lang="en-US" altLang="zh-CN" sz="1800" dirty="0"/>
              <a:t>Apache Lucene</a:t>
            </a:r>
            <a:r>
              <a:rPr lang="zh-CN" altLang="en-US" sz="1800" dirty="0"/>
              <a:t>的子项目之一 </a:t>
            </a:r>
            <a:r>
              <a:rPr lang="en-US" altLang="zh-CN" sz="1800" dirty="0"/>
              <a:t>  </a:t>
            </a:r>
            <a:r>
              <a:rPr lang="zh-CN" altLang="en-US" sz="1800" dirty="0"/>
              <a:t>。</a:t>
            </a:r>
            <a:endParaRPr lang="en-US" altLang="zh-CN" sz="1800" dirty="0"/>
          </a:p>
          <a:p>
            <a:r>
              <a:rPr lang="en-US" altLang="zh-CN" sz="1800" dirty="0"/>
              <a:t>2004</a:t>
            </a:r>
            <a:r>
              <a:rPr lang="zh-CN" altLang="en-US" sz="1800" dirty="0"/>
              <a:t>年，</a:t>
            </a:r>
            <a:r>
              <a:rPr lang="en-US" altLang="zh-CN" sz="1800" dirty="0"/>
              <a:t>Google</a:t>
            </a:r>
            <a:r>
              <a:rPr lang="zh-CN" altLang="en-US" sz="1800" dirty="0"/>
              <a:t>在“操作系统设计与实现”（</a:t>
            </a:r>
            <a:r>
              <a:rPr lang="en-US" altLang="zh-CN" sz="1800" dirty="0"/>
              <a:t>Operating System Design and Implementation</a:t>
            </a:r>
            <a:r>
              <a:rPr lang="zh-CN" altLang="en-US" sz="1800" dirty="0"/>
              <a:t>，</a:t>
            </a:r>
            <a:r>
              <a:rPr lang="en-US" altLang="zh-CN" sz="1800" dirty="0"/>
              <a:t>OSDI</a:t>
            </a:r>
            <a:r>
              <a:rPr lang="zh-CN" altLang="en-US" sz="1800" dirty="0"/>
              <a:t>）会议上公开发表了题为</a:t>
            </a:r>
            <a:r>
              <a:rPr lang="en-US" altLang="zh-CN" sz="1800" dirty="0"/>
              <a:t>MapReduce</a:t>
            </a:r>
            <a:r>
              <a:rPr lang="zh-CN" altLang="en-US" sz="1800" dirty="0"/>
              <a:t>：</a:t>
            </a:r>
            <a:r>
              <a:rPr lang="en-US" altLang="zh-CN" sz="1800" dirty="0"/>
              <a:t>Simplified Data Processing on Large Clusters</a:t>
            </a:r>
            <a:r>
              <a:rPr lang="zh-CN" altLang="en-US" sz="1800" dirty="0"/>
              <a:t>的论文之后，受到启发的</a:t>
            </a:r>
            <a:r>
              <a:rPr lang="en-US" altLang="zh-CN" sz="1800" dirty="0"/>
              <a:t>Doug Cutting</a:t>
            </a:r>
            <a:r>
              <a:rPr lang="zh-CN" altLang="en-US" sz="1800" dirty="0"/>
              <a:t>等人开始尝试实现</a:t>
            </a:r>
            <a:r>
              <a:rPr lang="en-US" altLang="zh-CN" sz="1800" dirty="0"/>
              <a:t>MapReduce</a:t>
            </a:r>
            <a:r>
              <a:rPr lang="zh-CN" altLang="en-US" sz="1800" dirty="0"/>
              <a:t>计算框架，并将它与</a:t>
            </a:r>
            <a:r>
              <a:rPr lang="en-US" altLang="zh-CN" sz="1800" dirty="0"/>
              <a:t>NDFS</a:t>
            </a:r>
            <a:r>
              <a:rPr lang="zh-CN" altLang="en-US" sz="1800" dirty="0"/>
              <a:t>（</a:t>
            </a:r>
            <a:r>
              <a:rPr lang="en-US" altLang="zh-CN" sz="1800" dirty="0" err="1"/>
              <a:t>Nutch</a:t>
            </a:r>
            <a:r>
              <a:rPr lang="en-US" altLang="zh-CN" sz="1800" dirty="0"/>
              <a:t> Distributed File System</a:t>
            </a:r>
            <a:r>
              <a:rPr lang="zh-CN" altLang="en-US" sz="1800" dirty="0"/>
              <a:t>）结合，用以支持</a:t>
            </a:r>
            <a:r>
              <a:rPr lang="en-US" altLang="zh-CN" sz="1800" dirty="0" err="1"/>
              <a:t>Nutch</a:t>
            </a:r>
            <a:r>
              <a:rPr lang="zh-CN" altLang="en-US" sz="1800" dirty="0"/>
              <a:t>引擎的主要算法 </a:t>
            </a:r>
            <a:r>
              <a:rPr lang="en-US" altLang="zh-CN" sz="1800" dirty="0"/>
              <a:t> </a:t>
            </a:r>
            <a:r>
              <a:rPr lang="zh-CN" altLang="en-US" sz="1800" dirty="0"/>
              <a:t>。</a:t>
            </a:r>
            <a:endParaRPr lang="en-US" altLang="zh-CN" sz="1800" dirty="0"/>
          </a:p>
          <a:p>
            <a:r>
              <a:rPr lang="zh-CN" altLang="en-US" sz="1800" dirty="0"/>
              <a:t>由于</a:t>
            </a:r>
            <a:r>
              <a:rPr lang="en-US" altLang="zh-CN" sz="1800" dirty="0"/>
              <a:t>NDFS</a:t>
            </a:r>
            <a:r>
              <a:rPr lang="zh-CN" altLang="en-US" sz="1800" dirty="0"/>
              <a:t>和</a:t>
            </a:r>
            <a:r>
              <a:rPr lang="en-US" altLang="zh-CN" sz="1800" dirty="0"/>
              <a:t>MapReduce</a:t>
            </a:r>
            <a:r>
              <a:rPr lang="zh-CN" altLang="en-US" sz="1800" dirty="0"/>
              <a:t>在</a:t>
            </a:r>
            <a:r>
              <a:rPr lang="en-US" altLang="zh-CN" sz="1800" dirty="0" err="1"/>
              <a:t>Nutch</a:t>
            </a:r>
            <a:r>
              <a:rPr lang="zh-CN" altLang="en-US" sz="1800" dirty="0"/>
              <a:t>引擎中有着良好的应用，所以它们于</a:t>
            </a:r>
            <a:r>
              <a:rPr lang="en-US" altLang="zh-CN" sz="1800" dirty="0"/>
              <a:t>2006</a:t>
            </a:r>
            <a:r>
              <a:rPr lang="zh-CN" altLang="en-US" sz="1800" dirty="0"/>
              <a:t>年</a:t>
            </a:r>
            <a:r>
              <a:rPr lang="en-US" altLang="zh-CN" sz="1800" dirty="0"/>
              <a:t>2</a:t>
            </a:r>
            <a:r>
              <a:rPr lang="zh-CN" altLang="en-US" sz="1800" dirty="0"/>
              <a:t>月被分离出来，成为一套完整而独立的软件，并被命名为</a:t>
            </a:r>
            <a:r>
              <a:rPr lang="en-US" altLang="zh-CN" sz="1800" dirty="0"/>
              <a:t>Hadoop</a:t>
            </a:r>
            <a:r>
              <a:rPr lang="zh-CN" altLang="en-US" sz="1800" dirty="0"/>
              <a:t>。</a:t>
            </a:r>
            <a:endParaRPr lang="en-US" altLang="zh-CN" sz="1800" dirty="0"/>
          </a:p>
          <a:p>
            <a:r>
              <a:rPr lang="zh-CN" altLang="en-US" sz="1800" dirty="0"/>
              <a:t>到了</a:t>
            </a:r>
            <a:r>
              <a:rPr lang="en-US" altLang="zh-CN" sz="1800" dirty="0"/>
              <a:t>2008</a:t>
            </a:r>
            <a:r>
              <a:rPr lang="zh-CN" altLang="en-US" sz="1800" dirty="0"/>
              <a:t>年年初，</a:t>
            </a:r>
            <a:r>
              <a:rPr lang="en-US" altLang="zh-CN" sz="1800" dirty="0"/>
              <a:t>Hadoop</a:t>
            </a:r>
            <a:r>
              <a:rPr lang="zh-CN" altLang="en-US" sz="1800" dirty="0"/>
              <a:t>已成为</a:t>
            </a:r>
            <a:r>
              <a:rPr lang="en-US" altLang="zh-CN" sz="1800" dirty="0"/>
              <a:t>Apache</a:t>
            </a:r>
            <a:r>
              <a:rPr lang="zh-CN" altLang="en-US" sz="1800" dirty="0"/>
              <a:t>的顶级项目，包含众多子项目，被应用到很多互联网公司 </a:t>
            </a:r>
            <a:r>
              <a:rPr lang="en-US" altLang="zh-CN" sz="1800" dirty="0"/>
              <a:t> </a:t>
            </a:r>
            <a:r>
              <a:rPr lang="zh-CN" altLang="en-US" sz="1800" dirty="0"/>
              <a:t>。</a:t>
            </a:r>
          </a:p>
        </p:txBody>
      </p:sp>
    </p:spTree>
    <p:extLst>
      <p:ext uri="{BB962C8B-B14F-4D97-AF65-F5344CB8AC3E}">
        <p14:creationId xmlns:p14="http://schemas.microsoft.com/office/powerpoint/2010/main" val="4146004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74672-1E11-4071-9D29-D41841C3FA80}"/>
              </a:ext>
            </a:extLst>
          </p:cNvPr>
          <p:cNvSpPr>
            <a:spLocks noGrp="1"/>
          </p:cNvSpPr>
          <p:nvPr>
            <p:ph type="title"/>
          </p:nvPr>
        </p:nvSpPr>
        <p:spPr/>
        <p:txBody>
          <a:bodyPr/>
          <a:lstStyle/>
          <a:p>
            <a:r>
              <a:rPr lang="zh-CN" altLang="en-US" dirty="0"/>
              <a:t>成绩评定</a:t>
            </a:r>
          </a:p>
        </p:txBody>
      </p:sp>
      <p:sp>
        <p:nvSpPr>
          <p:cNvPr id="3" name="内容占位符 2">
            <a:extLst>
              <a:ext uri="{FF2B5EF4-FFF2-40B4-BE49-F238E27FC236}">
                <a16:creationId xmlns:a16="http://schemas.microsoft.com/office/drawing/2014/main" id="{035C862E-C28C-4CA0-A827-FB73AA0EFD00}"/>
              </a:ext>
            </a:extLst>
          </p:cNvPr>
          <p:cNvSpPr>
            <a:spLocks noGrp="1"/>
          </p:cNvSpPr>
          <p:nvPr>
            <p:ph idx="1"/>
          </p:nvPr>
        </p:nvSpPr>
        <p:spPr/>
        <p:txBody>
          <a:bodyPr/>
          <a:lstStyle/>
          <a:p>
            <a:r>
              <a:rPr lang="zh-CN" altLang="en-US" dirty="0"/>
              <a:t>笔试 </a:t>
            </a:r>
            <a:r>
              <a:rPr lang="en-US" altLang="zh-CN" dirty="0"/>
              <a:t>(70</a:t>
            </a:r>
            <a:r>
              <a:rPr lang="zh-CN" altLang="en-US" dirty="0"/>
              <a:t>分</a:t>
            </a:r>
            <a:r>
              <a:rPr lang="en-US" altLang="zh-CN" dirty="0"/>
              <a:t>)</a:t>
            </a:r>
            <a:r>
              <a:rPr lang="zh-CN" altLang="en-US" dirty="0"/>
              <a:t>（时间未定）</a:t>
            </a:r>
            <a:endParaRPr lang="en-US" altLang="zh-CN" dirty="0"/>
          </a:p>
          <a:p>
            <a:r>
              <a:rPr lang="zh-CN" altLang="en-US" dirty="0"/>
              <a:t>平时成绩</a:t>
            </a:r>
            <a:r>
              <a:rPr lang="en-US" altLang="zh-CN" dirty="0"/>
              <a:t>(</a:t>
            </a:r>
            <a:r>
              <a:rPr lang="zh-CN" altLang="en-US" dirty="0"/>
              <a:t>实验报告</a:t>
            </a:r>
            <a:r>
              <a:rPr lang="en-US" altLang="zh-CN" dirty="0"/>
              <a:t>)30</a:t>
            </a:r>
            <a:r>
              <a:rPr lang="zh-CN" altLang="en-US" dirty="0"/>
              <a:t>分</a:t>
            </a:r>
          </a:p>
          <a:p>
            <a:endParaRPr lang="zh-CN" altLang="en-US" dirty="0"/>
          </a:p>
        </p:txBody>
      </p:sp>
    </p:spTree>
    <p:extLst>
      <p:ext uri="{BB962C8B-B14F-4D97-AF65-F5344CB8AC3E}">
        <p14:creationId xmlns:p14="http://schemas.microsoft.com/office/powerpoint/2010/main" val="894730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A63E265-8D77-B543-F539-60449DCF3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05" y="949754"/>
            <a:ext cx="3803102" cy="128687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81FD049-4906-0162-B113-14F2C9F55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168" y="2756896"/>
            <a:ext cx="3803102" cy="1302229"/>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4" descr="Hadoop">
            <a:extLst>
              <a:ext uri="{FF2B5EF4-FFF2-40B4-BE49-F238E27FC236}">
                <a16:creationId xmlns:a16="http://schemas.microsoft.com/office/drawing/2014/main" id="{7DC78435-A93D-B368-51DA-8C5F5D9F4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106" y="4579397"/>
            <a:ext cx="2857500" cy="676275"/>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9" name="Down Arrow 8">
            <a:extLst>
              <a:ext uri="{FF2B5EF4-FFF2-40B4-BE49-F238E27FC236}">
                <a16:creationId xmlns:a16="http://schemas.microsoft.com/office/drawing/2014/main" id="{E13ABD7D-A7EC-3FB7-86C2-14FA6662AAC1}"/>
              </a:ext>
            </a:extLst>
          </p:cNvPr>
          <p:cNvSpPr/>
          <p:nvPr/>
        </p:nvSpPr>
        <p:spPr>
          <a:xfrm>
            <a:off x="2373844" y="2316740"/>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26003BEB-3A70-457D-F8C8-A1A179EB67D9}"/>
              </a:ext>
            </a:extLst>
          </p:cNvPr>
          <p:cNvSpPr/>
          <p:nvPr/>
        </p:nvSpPr>
        <p:spPr>
          <a:xfrm>
            <a:off x="2389707" y="4139861"/>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345FC60A-CCD1-C7BB-AD64-A90F48301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361" y="4269711"/>
            <a:ext cx="3803103" cy="1295646"/>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78056EF2-4F80-0F93-3D66-8D4676468D1B}"/>
              </a:ext>
            </a:extLst>
          </p:cNvPr>
          <p:cNvSpPr/>
          <p:nvPr/>
        </p:nvSpPr>
        <p:spPr>
          <a:xfrm>
            <a:off x="4252713" y="4797152"/>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42C27F4-903B-BE5E-8297-1AC91B8EFA03}"/>
              </a:ext>
            </a:extLst>
          </p:cNvPr>
          <p:cNvSpPr txBox="1"/>
          <p:nvPr/>
        </p:nvSpPr>
        <p:spPr>
          <a:xfrm>
            <a:off x="971600" y="1417662"/>
            <a:ext cx="652743" cy="369332"/>
          </a:xfrm>
          <a:prstGeom prst="rect">
            <a:avLst/>
          </a:prstGeom>
          <a:noFill/>
        </p:spPr>
        <p:txBody>
          <a:bodyPr wrap="none" rtlCol="0">
            <a:spAutoFit/>
          </a:bodyPr>
          <a:lstStyle/>
          <a:p>
            <a:r>
              <a:rPr lang="en-US" altLang="zh-CN" dirty="0"/>
              <a:t>2003</a:t>
            </a:r>
            <a:endParaRPr lang="en-US" dirty="0"/>
          </a:p>
        </p:txBody>
      </p:sp>
      <p:sp>
        <p:nvSpPr>
          <p:cNvPr id="13" name="TextBox 12">
            <a:extLst>
              <a:ext uri="{FF2B5EF4-FFF2-40B4-BE49-F238E27FC236}">
                <a16:creationId xmlns:a16="http://schemas.microsoft.com/office/drawing/2014/main" id="{88F9278D-E63E-5031-0196-4577B06E747C}"/>
              </a:ext>
            </a:extLst>
          </p:cNvPr>
          <p:cNvSpPr txBox="1"/>
          <p:nvPr/>
        </p:nvSpPr>
        <p:spPr>
          <a:xfrm>
            <a:off x="2616038" y="4107101"/>
            <a:ext cx="652743" cy="369332"/>
          </a:xfrm>
          <a:prstGeom prst="rect">
            <a:avLst/>
          </a:prstGeom>
          <a:noFill/>
        </p:spPr>
        <p:txBody>
          <a:bodyPr wrap="none" rtlCol="0">
            <a:spAutoFit/>
          </a:bodyPr>
          <a:lstStyle/>
          <a:p>
            <a:r>
              <a:rPr lang="en-US" altLang="zh-CN" dirty="0"/>
              <a:t>2006</a:t>
            </a:r>
            <a:endParaRPr lang="en-US" dirty="0"/>
          </a:p>
        </p:txBody>
      </p:sp>
      <p:sp>
        <p:nvSpPr>
          <p:cNvPr id="14" name="TextBox 13">
            <a:extLst>
              <a:ext uri="{FF2B5EF4-FFF2-40B4-BE49-F238E27FC236}">
                <a16:creationId xmlns:a16="http://schemas.microsoft.com/office/drawing/2014/main" id="{CDE108AB-A213-03F7-6EF2-191EB7E7B314}"/>
              </a:ext>
            </a:extLst>
          </p:cNvPr>
          <p:cNvSpPr txBox="1"/>
          <p:nvPr/>
        </p:nvSpPr>
        <p:spPr>
          <a:xfrm>
            <a:off x="5393144" y="4797152"/>
            <a:ext cx="652743" cy="369332"/>
          </a:xfrm>
          <a:prstGeom prst="rect">
            <a:avLst/>
          </a:prstGeom>
          <a:noFill/>
        </p:spPr>
        <p:txBody>
          <a:bodyPr wrap="none" rtlCol="0">
            <a:spAutoFit/>
          </a:bodyPr>
          <a:lstStyle/>
          <a:p>
            <a:r>
              <a:rPr lang="en-US" altLang="zh-CN" dirty="0"/>
              <a:t>2006</a:t>
            </a:r>
            <a:endParaRPr lang="en-US" dirty="0"/>
          </a:p>
        </p:txBody>
      </p:sp>
      <p:sp>
        <p:nvSpPr>
          <p:cNvPr id="15" name="TextBox 14">
            <a:extLst>
              <a:ext uri="{FF2B5EF4-FFF2-40B4-BE49-F238E27FC236}">
                <a16:creationId xmlns:a16="http://schemas.microsoft.com/office/drawing/2014/main" id="{D52113D1-A3FD-33F5-2A96-D25090C4655E}"/>
              </a:ext>
            </a:extLst>
          </p:cNvPr>
          <p:cNvSpPr txBox="1"/>
          <p:nvPr/>
        </p:nvSpPr>
        <p:spPr>
          <a:xfrm>
            <a:off x="3131840" y="1468654"/>
            <a:ext cx="652743" cy="369332"/>
          </a:xfrm>
          <a:prstGeom prst="rect">
            <a:avLst/>
          </a:prstGeom>
          <a:noFill/>
        </p:spPr>
        <p:txBody>
          <a:bodyPr wrap="none" rtlCol="0">
            <a:spAutoFit/>
          </a:bodyPr>
          <a:lstStyle/>
          <a:p>
            <a:r>
              <a:rPr lang="en-US" altLang="zh-CN" dirty="0"/>
              <a:t>2004</a:t>
            </a:r>
            <a:endParaRPr lang="en-US" dirty="0"/>
          </a:p>
        </p:txBody>
      </p:sp>
      <p:sp>
        <p:nvSpPr>
          <p:cNvPr id="16" name="TextBox 15">
            <a:extLst>
              <a:ext uri="{FF2B5EF4-FFF2-40B4-BE49-F238E27FC236}">
                <a16:creationId xmlns:a16="http://schemas.microsoft.com/office/drawing/2014/main" id="{6B78A03B-015C-D6D7-588F-2204ABF86B30}"/>
              </a:ext>
            </a:extLst>
          </p:cNvPr>
          <p:cNvSpPr txBox="1"/>
          <p:nvPr/>
        </p:nvSpPr>
        <p:spPr>
          <a:xfrm>
            <a:off x="1053106" y="3244334"/>
            <a:ext cx="652743" cy="369332"/>
          </a:xfrm>
          <a:prstGeom prst="rect">
            <a:avLst/>
          </a:prstGeom>
          <a:noFill/>
        </p:spPr>
        <p:txBody>
          <a:bodyPr wrap="none" rtlCol="0">
            <a:spAutoFit/>
          </a:bodyPr>
          <a:lstStyle/>
          <a:p>
            <a:r>
              <a:rPr lang="en-US" altLang="zh-CN" dirty="0"/>
              <a:t>2004</a:t>
            </a:r>
            <a:endParaRPr lang="en-US" dirty="0"/>
          </a:p>
        </p:txBody>
      </p:sp>
      <p:sp>
        <p:nvSpPr>
          <p:cNvPr id="17" name="TextBox 16">
            <a:extLst>
              <a:ext uri="{FF2B5EF4-FFF2-40B4-BE49-F238E27FC236}">
                <a16:creationId xmlns:a16="http://schemas.microsoft.com/office/drawing/2014/main" id="{C12E5B7F-9C41-789A-65DD-403EEB24F8AE}"/>
              </a:ext>
            </a:extLst>
          </p:cNvPr>
          <p:cNvSpPr txBox="1"/>
          <p:nvPr/>
        </p:nvSpPr>
        <p:spPr>
          <a:xfrm>
            <a:off x="3217179" y="3292967"/>
            <a:ext cx="652743" cy="369332"/>
          </a:xfrm>
          <a:prstGeom prst="rect">
            <a:avLst/>
          </a:prstGeom>
          <a:noFill/>
        </p:spPr>
        <p:txBody>
          <a:bodyPr wrap="none" rtlCol="0">
            <a:spAutoFit/>
          </a:bodyPr>
          <a:lstStyle/>
          <a:p>
            <a:r>
              <a:rPr lang="en-US" altLang="zh-CN" dirty="0"/>
              <a:t>2005</a:t>
            </a:r>
            <a:endParaRPr lang="en-US" dirty="0"/>
          </a:p>
        </p:txBody>
      </p:sp>
      <p:sp>
        <p:nvSpPr>
          <p:cNvPr id="18" name="TextBox 17">
            <a:extLst>
              <a:ext uri="{FF2B5EF4-FFF2-40B4-BE49-F238E27FC236}">
                <a16:creationId xmlns:a16="http://schemas.microsoft.com/office/drawing/2014/main" id="{48C47A4F-D79A-370B-57B4-35E459C0DC39}"/>
              </a:ext>
            </a:extLst>
          </p:cNvPr>
          <p:cNvSpPr txBox="1"/>
          <p:nvPr/>
        </p:nvSpPr>
        <p:spPr>
          <a:xfrm>
            <a:off x="7438151" y="4732868"/>
            <a:ext cx="652743" cy="369332"/>
          </a:xfrm>
          <a:prstGeom prst="rect">
            <a:avLst/>
          </a:prstGeom>
          <a:noFill/>
        </p:spPr>
        <p:txBody>
          <a:bodyPr wrap="none" rtlCol="0">
            <a:spAutoFit/>
          </a:bodyPr>
          <a:lstStyle/>
          <a:p>
            <a:r>
              <a:rPr lang="en-US" altLang="zh-CN" dirty="0"/>
              <a:t>2007</a:t>
            </a:r>
            <a:endParaRPr lang="en-US" dirty="0"/>
          </a:p>
        </p:txBody>
      </p:sp>
      <p:grpSp>
        <p:nvGrpSpPr>
          <p:cNvPr id="3" name="组合 2">
            <a:extLst>
              <a:ext uri="{FF2B5EF4-FFF2-40B4-BE49-F238E27FC236}">
                <a16:creationId xmlns:a16="http://schemas.microsoft.com/office/drawing/2014/main" id="{514085C7-16D0-B75C-0BD4-EBC7C025E653}"/>
              </a:ext>
            </a:extLst>
          </p:cNvPr>
          <p:cNvGrpSpPr/>
          <p:nvPr/>
        </p:nvGrpSpPr>
        <p:grpSpPr>
          <a:xfrm>
            <a:off x="5201877" y="548680"/>
            <a:ext cx="3795250" cy="2750223"/>
            <a:chOff x="5201877" y="548680"/>
            <a:chExt cx="3795250" cy="2750223"/>
          </a:xfrm>
        </p:grpSpPr>
        <p:pic>
          <p:nvPicPr>
            <p:cNvPr id="20" name="Picture 19">
              <a:extLst>
                <a:ext uri="{FF2B5EF4-FFF2-40B4-BE49-F238E27FC236}">
                  <a16:creationId xmlns:a16="http://schemas.microsoft.com/office/drawing/2014/main" id="{D3E3D43C-D03A-6A60-5C91-50D8EE3934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1877" y="949754"/>
              <a:ext cx="3795250" cy="2349149"/>
            </a:xfrm>
            <a:prstGeom prst="rect">
              <a:avLst/>
            </a:prstGeom>
          </p:spPr>
        </p:pic>
        <p:sp>
          <p:nvSpPr>
            <p:cNvPr id="2" name="文本框 1">
              <a:extLst>
                <a:ext uri="{FF2B5EF4-FFF2-40B4-BE49-F238E27FC236}">
                  <a16:creationId xmlns:a16="http://schemas.microsoft.com/office/drawing/2014/main" id="{CF3C5A77-50CC-9D2A-C480-0D614937F0A8}"/>
                </a:ext>
              </a:extLst>
            </p:cNvPr>
            <p:cNvSpPr txBox="1"/>
            <p:nvPr/>
          </p:nvSpPr>
          <p:spPr>
            <a:xfrm>
              <a:off x="5364088" y="548680"/>
              <a:ext cx="1224136" cy="369332"/>
            </a:xfrm>
            <a:prstGeom prst="rect">
              <a:avLst/>
            </a:prstGeom>
            <a:noFill/>
          </p:spPr>
          <p:txBody>
            <a:bodyPr wrap="square" rtlCol="0">
              <a:spAutoFit/>
            </a:bodyPr>
            <a:lstStyle/>
            <a:p>
              <a:pPr algn="ctr"/>
              <a:r>
                <a:rPr lang="zh-CN" altLang="en-US" b="1" dirty="0">
                  <a:solidFill>
                    <a:srgbClr val="FF0000"/>
                  </a:solidFill>
                </a:rPr>
                <a:t>思想</a:t>
              </a:r>
            </a:p>
          </p:txBody>
        </p:sp>
        <p:sp>
          <p:nvSpPr>
            <p:cNvPr id="4" name="文本框 3">
              <a:extLst>
                <a:ext uri="{FF2B5EF4-FFF2-40B4-BE49-F238E27FC236}">
                  <a16:creationId xmlns:a16="http://schemas.microsoft.com/office/drawing/2014/main" id="{D326F108-7878-2452-3C1F-2C036EA5D63F}"/>
                </a:ext>
              </a:extLst>
            </p:cNvPr>
            <p:cNvSpPr txBox="1"/>
            <p:nvPr/>
          </p:nvSpPr>
          <p:spPr>
            <a:xfrm>
              <a:off x="7668344" y="548680"/>
              <a:ext cx="1224136" cy="369332"/>
            </a:xfrm>
            <a:prstGeom prst="rect">
              <a:avLst/>
            </a:prstGeom>
            <a:noFill/>
          </p:spPr>
          <p:txBody>
            <a:bodyPr wrap="square" rtlCol="0">
              <a:spAutoFit/>
            </a:bodyPr>
            <a:lstStyle/>
            <a:p>
              <a:pPr algn="ctr"/>
              <a:r>
                <a:rPr lang="zh-CN" altLang="en-US" b="1" dirty="0">
                  <a:solidFill>
                    <a:srgbClr val="FF0000"/>
                  </a:solidFill>
                </a:rPr>
                <a:t>开源实现</a:t>
              </a:r>
              <a:endParaRPr lang="en-US" altLang="zh-CN" b="1" dirty="0">
                <a:solidFill>
                  <a:srgbClr val="FF0000"/>
                </a:solidFill>
              </a:endParaRPr>
            </a:p>
          </p:txBody>
        </p:sp>
      </p:grpSp>
    </p:spTree>
    <p:extLst>
      <p:ext uri="{BB962C8B-B14F-4D97-AF65-F5344CB8AC3E}">
        <p14:creationId xmlns:p14="http://schemas.microsoft.com/office/powerpoint/2010/main" val="265298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A4A0806-355D-4459-BF4C-C0FED74E1506}"/>
              </a:ext>
            </a:extLst>
          </p:cNvPr>
          <p:cNvSpPr>
            <a:spLocks noGrp="1"/>
          </p:cNvSpPr>
          <p:nvPr>
            <p:ph type="title"/>
          </p:nvPr>
        </p:nvSpPr>
        <p:spPr/>
        <p:txBody>
          <a:bodyPr>
            <a:normAutofit/>
          </a:bodyPr>
          <a:lstStyle/>
          <a:p>
            <a:r>
              <a:rPr lang="en-US" altLang="zh-CN" dirty="0"/>
              <a:t>Hadoop</a:t>
            </a:r>
            <a:r>
              <a:rPr lang="zh-CN" altLang="en-US" dirty="0"/>
              <a:t>的核心架构</a:t>
            </a:r>
          </a:p>
        </p:txBody>
      </p:sp>
      <p:sp>
        <p:nvSpPr>
          <p:cNvPr id="6" name="内容占位符 5">
            <a:extLst>
              <a:ext uri="{FF2B5EF4-FFF2-40B4-BE49-F238E27FC236}">
                <a16:creationId xmlns:a16="http://schemas.microsoft.com/office/drawing/2014/main" id="{E1FC0463-596F-4EC4-A74F-B27A4C7057A3}"/>
              </a:ext>
            </a:extLst>
          </p:cNvPr>
          <p:cNvSpPr>
            <a:spLocks noGrp="1"/>
          </p:cNvSpPr>
          <p:nvPr>
            <p:ph idx="1"/>
          </p:nvPr>
        </p:nvSpPr>
        <p:spPr>
          <a:xfrm>
            <a:off x="457200" y="1158604"/>
            <a:ext cx="8229600" cy="1622324"/>
          </a:xfrm>
        </p:spPr>
        <p:txBody>
          <a:bodyPr/>
          <a:lstStyle/>
          <a:p>
            <a:r>
              <a:rPr lang="en-US" altLang="zh-CN" dirty="0"/>
              <a:t>Hadoop</a:t>
            </a:r>
            <a:r>
              <a:rPr lang="zh-CN" altLang="en-US" dirty="0"/>
              <a:t>的核心，就是</a:t>
            </a:r>
            <a:r>
              <a:rPr lang="en-US" altLang="zh-CN" dirty="0"/>
              <a:t>HDFS</a:t>
            </a:r>
            <a:r>
              <a:rPr lang="zh-CN" altLang="en-US" dirty="0"/>
              <a:t>和</a:t>
            </a:r>
            <a:r>
              <a:rPr lang="en-US" altLang="zh-CN" dirty="0"/>
              <a:t>MapReduce</a:t>
            </a:r>
            <a:r>
              <a:rPr lang="zh-CN" altLang="en-US" dirty="0"/>
              <a:t>。</a:t>
            </a:r>
            <a:r>
              <a:rPr lang="en-US" altLang="zh-CN" dirty="0"/>
              <a:t>HDFS</a:t>
            </a:r>
            <a:r>
              <a:rPr lang="zh-CN" altLang="en-US" dirty="0"/>
              <a:t>为海量数据提供了存储，而</a:t>
            </a:r>
            <a:r>
              <a:rPr lang="en-US" altLang="zh-CN" dirty="0"/>
              <a:t>MapReduce</a:t>
            </a:r>
            <a:r>
              <a:rPr lang="zh-CN" altLang="en-US" dirty="0"/>
              <a:t>为海量数据提供了计算框架。</a:t>
            </a:r>
          </a:p>
        </p:txBody>
      </p:sp>
      <p:sp>
        <p:nvSpPr>
          <p:cNvPr id="9" name="AutoShape 2" descr="Hadoop">
            <a:extLst>
              <a:ext uri="{FF2B5EF4-FFF2-40B4-BE49-F238E27FC236}">
                <a16:creationId xmlns:a16="http://schemas.microsoft.com/office/drawing/2014/main" id="{0790A4C2-24C2-4E38-8E8A-F2840BF23EA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Hadoop">
            <a:extLst>
              <a:ext uri="{FF2B5EF4-FFF2-40B4-BE49-F238E27FC236}">
                <a16:creationId xmlns:a16="http://schemas.microsoft.com/office/drawing/2014/main" id="{631A57C6-EC23-43A9-8E92-A5C3F509C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4776306"/>
            <a:ext cx="2857500" cy="6762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6CDE8328-1F57-E0D4-ABA6-F5CC4F7C8C7E}"/>
              </a:ext>
            </a:extLst>
          </p:cNvPr>
          <p:cNvGrpSpPr/>
          <p:nvPr/>
        </p:nvGrpSpPr>
        <p:grpSpPr>
          <a:xfrm>
            <a:off x="1907704" y="2780928"/>
            <a:ext cx="5328592" cy="1837844"/>
            <a:chOff x="1907704" y="2780928"/>
            <a:chExt cx="5328592" cy="1837844"/>
          </a:xfrm>
        </p:grpSpPr>
        <p:pic>
          <p:nvPicPr>
            <p:cNvPr id="8" name="图片 7">
              <a:extLst>
                <a:ext uri="{FF2B5EF4-FFF2-40B4-BE49-F238E27FC236}">
                  <a16:creationId xmlns:a16="http://schemas.microsoft.com/office/drawing/2014/main" id="{991691CA-7722-4123-9353-1AA716904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2780928"/>
              <a:ext cx="5328592" cy="1837844"/>
            </a:xfrm>
            <a:prstGeom prst="rect">
              <a:avLst/>
            </a:prstGeom>
          </p:spPr>
        </p:pic>
        <p:pic>
          <p:nvPicPr>
            <p:cNvPr id="3" name="Picture 2">
              <a:extLst>
                <a:ext uri="{FF2B5EF4-FFF2-40B4-BE49-F238E27FC236}">
                  <a16:creationId xmlns:a16="http://schemas.microsoft.com/office/drawing/2014/main" id="{0D7FD612-63BE-129D-68C7-B33642711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025" y="4151060"/>
              <a:ext cx="1130300" cy="330200"/>
            </a:xfrm>
            <a:prstGeom prst="rect">
              <a:avLst/>
            </a:prstGeom>
          </p:spPr>
        </p:pic>
      </p:grpSp>
    </p:spTree>
    <p:extLst>
      <p:ext uri="{BB962C8B-B14F-4D97-AF65-F5344CB8AC3E}">
        <p14:creationId xmlns:p14="http://schemas.microsoft.com/office/powerpoint/2010/main" val="1463156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zh-CN" altLang="en-US" dirty="0"/>
              <a:t>为什么要搞</a:t>
            </a:r>
            <a:r>
              <a:rPr lang="en-US" altLang="zh-CN" dirty="0" err="1"/>
              <a:t>hadoop</a:t>
            </a:r>
            <a:r>
              <a:rPr lang="zh-CN" altLang="en-US" dirty="0"/>
              <a:t>？</a:t>
            </a:r>
            <a:endParaRPr lang="en-US" dirty="0"/>
          </a:p>
        </p:txBody>
      </p:sp>
    </p:spTree>
    <p:extLst>
      <p:ext uri="{BB962C8B-B14F-4D97-AF65-F5344CB8AC3E}">
        <p14:creationId xmlns:p14="http://schemas.microsoft.com/office/powerpoint/2010/main" val="2545761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Google Example</a:t>
            </a:r>
          </a:p>
        </p:txBody>
      </p:sp>
      <p:sp>
        <p:nvSpPr>
          <p:cNvPr id="3" name="Content Placeholder 2"/>
          <p:cNvSpPr>
            <a:spLocks noGrp="1"/>
          </p:cNvSpPr>
          <p:nvPr>
            <p:ph idx="1"/>
          </p:nvPr>
        </p:nvSpPr>
        <p:spPr/>
        <p:txBody>
          <a:bodyPr>
            <a:normAutofit/>
          </a:bodyPr>
          <a:lstStyle/>
          <a:p>
            <a:r>
              <a:rPr lang="en-US" dirty="0"/>
              <a:t>20+ billion web pages x 20KB = 400+ TB</a:t>
            </a:r>
          </a:p>
          <a:p>
            <a:r>
              <a:rPr lang="en-US" dirty="0"/>
              <a:t>1 computer reads 30-35 MB/sec from disk</a:t>
            </a:r>
          </a:p>
          <a:p>
            <a:pPr lvl="1"/>
            <a:r>
              <a:rPr lang="en-US" dirty="0"/>
              <a:t>~4 months to read the web</a:t>
            </a:r>
          </a:p>
          <a:p>
            <a:r>
              <a:rPr lang="en-US" dirty="0"/>
              <a:t>~1,000 hard drives to store the web</a:t>
            </a:r>
          </a:p>
          <a:p>
            <a:r>
              <a:rPr lang="en-US" dirty="0">
                <a:solidFill>
                  <a:srgbClr val="D60093"/>
                </a:solidFill>
              </a:rPr>
              <a:t>Takes even more to </a:t>
            </a:r>
            <a:r>
              <a:rPr lang="en-US" b="1" dirty="0">
                <a:solidFill>
                  <a:srgbClr val="D60093"/>
                </a:solidFill>
              </a:rPr>
              <a:t>do</a:t>
            </a:r>
            <a:r>
              <a:rPr lang="en-US" dirty="0">
                <a:solidFill>
                  <a:srgbClr val="D60093"/>
                </a:solidFill>
              </a:rPr>
              <a:t> something useful </a:t>
            </a:r>
            <a:br>
              <a:rPr lang="en-US" dirty="0">
                <a:solidFill>
                  <a:srgbClr val="D60093"/>
                </a:solidFill>
              </a:rPr>
            </a:br>
            <a:r>
              <a:rPr lang="en-US" dirty="0">
                <a:solidFill>
                  <a:srgbClr val="D60093"/>
                </a:solidFill>
              </a:rPr>
              <a:t>with the data!</a:t>
            </a:r>
          </a:p>
          <a:p>
            <a:r>
              <a:rPr lang="en-US" b="1" dirty="0">
                <a:solidFill>
                  <a:srgbClr val="008000"/>
                </a:solidFill>
              </a:rPr>
              <a:t>Today, a standard architecture for such problems is emerging:</a:t>
            </a:r>
          </a:p>
          <a:p>
            <a:pPr lvl="1"/>
            <a:r>
              <a:rPr lang="en-US" dirty="0"/>
              <a:t>Cluster of commodity Linux nodes</a:t>
            </a:r>
          </a:p>
          <a:p>
            <a:pPr lvl="1"/>
            <a:r>
              <a:rPr lang="en-US" dirty="0"/>
              <a:t>Commodity network (</a:t>
            </a:r>
            <a:r>
              <a:rPr lang="en-US" dirty="0" err="1"/>
              <a:t>ethernet</a:t>
            </a:r>
            <a:r>
              <a:rPr lang="en-US" dirty="0"/>
              <a:t>) to connect them</a:t>
            </a:r>
            <a:endParaRPr lang="en-US" dirty="0">
              <a:solidFill>
                <a:schemeClr val="accent3"/>
              </a:solidFill>
            </a:endParaRPr>
          </a:p>
          <a:p>
            <a:endParaRPr lang="en-US" dirty="0">
              <a:solidFill>
                <a:schemeClr val="accent3"/>
              </a:solidFill>
            </a:endParaRPr>
          </a:p>
        </p:txBody>
      </p:sp>
    </p:spTree>
    <p:extLst>
      <p:ext uri="{BB962C8B-B14F-4D97-AF65-F5344CB8AC3E}">
        <p14:creationId xmlns:p14="http://schemas.microsoft.com/office/powerpoint/2010/main" val="273577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Large-scale Computing</a:t>
            </a:r>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008000"/>
                </a:solidFill>
              </a:rPr>
              <a:t>Large-scale computing</a:t>
            </a:r>
            <a:r>
              <a:rPr lang="en-US" dirty="0">
                <a:solidFill>
                  <a:srgbClr val="008000"/>
                </a:solidFill>
              </a:rPr>
              <a:t> for </a:t>
            </a:r>
            <a:r>
              <a:rPr lang="en-US" b="1" dirty="0">
                <a:solidFill>
                  <a:srgbClr val="008000"/>
                </a:solidFill>
              </a:rPr>
              <a:t>data analytics </a:t>
            </a:r>
            <a:br>
              <a:rPr lang="en-US" b="1" dirty="0">
                <a:solidFill>
                  <a:srgbClr val="008000"/>
                </a:solidFill>
              </a:rPr>
            </a:br>
            <a:r>
              <a:rPr lang="en-US" dirty="0">
                <a:solidFill>
                  <a:srgbClr val="008000"/>
                </a:solidFill>
              </a:rPr>
              <a:t>problems on </a:t>
            </a:r>
            <a:r>
              <a:rPr lang="en-US" b="1" dirty="0">
                <a:solidFill>
                  <a:srgbClr val="008000"/>
                </a:solidFill>
              </a:rPr>
              <a:t>commodity hardware</a:t>
            </a:r>
          </a:p>
          <a:p>
            <a:r>
              <a:rPr lang="en-US" b="1" dirty="0"/>
              <a:t>Challenges:</a:t>
            </a:r>
          </a:p>
          <a:p>
            <a:pPr lvl="1"/>
            <a:r>
              <a:rPr lang="en-US" b="1" dirty="0">
                <a:solidFill>
                  <a:schemeClr val="accent3"/>
                </a:solidFill>
              </a:rPr>
              <a:t>How do you distribute computation?</a:t>
            </a:r>
          </a:p>
          <a:p>
            <a:pPr lvl="1"/>
            <a:r>
              <a:rPr lang="en-US" b="1" dirty="0">
                <a:solidFill>
                  <a:schemeClr val="accent2"/>
                </a:solidFill>
              </a:rPr>
              <a:t>How can we make it easy to write distributed programs?</a:t>
            </a:r>
          </a:p>
          <a:p>
            <a:pPr lvl="1"/>
            <a:r>
              <a:rPr lang="en-US" b="1" dirty="0">
                <a:solidFill>
                  <a:schemeClr val="accent3"/>
                </a:solidFill>
              </a:rPr>
              <a:t>Machines fail:</a:t>
            </a:r>
          </a:p>
          <a:p>
            <a:pPr lvl="2"/>
            <a:r>
              <a:rPr lang="en-US" dirty="0"/>
              <a:t>One server may stay up 3 years (1,000 days)</a:t>
            </a:r>
          </a:p>
          <a:p>
            <a:pPr lvl="2"/>
            <a:r>
              <a:rPr lang="en-US" dirty="0"/>
              <a:t>If you have 1,000 servers, expect to loose 1/day</a:t>
            </a:r>
          </a:p>
          <a:p>
            <a:pPr lvl="2"/>
            <a:r>
              <a:rPr lang="en-US" dirty="0"/>
              <a:t>People estimated Google had ~1M machines in 2011</a:t>
            </a:r>
          </a:p>
          <a:p>
            <a:pPr lvl="3"/>
            <a:r>
              <a:rPr lang="en-US" dirty="0"/>
              <a:t>1,000 machines fail every day!</a:t>
            </a:r>
          </a:p>
        </p:txBody>
      </p:sp>
    </p:spTree>
    <p:extLst>
      <p:ext uri="{BB962C8B-B14F-4D97-AF65-F5344CB8AC3E}">
        <p14:creationId xmlns:p14="http://schemas.microsoft.com/office/powerpoint/2010/main" val="202080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253" y="2589464"/>
            <a:ext cx="8229600" cy="1140326"/>
          </a:xfrm>
        </p:spPr>
        <p:txBody>
          <a:bodyPr>
            <a:normAutofit/>
          </a:bodyPr>
          <a:lstStyle/>
          <a:p>
            <a:pPr marL="0" indent="0" algn="ctr">
              <a:buNone/>
            </a:pPr>
            <a:r>
              <a:rPr lang="en-US" sz="3600" dirty="0"/>
              <a:t>Philosophy to Scale for Big Data?</a:t>
            </a:r>
          </a:p>
        </p:txBody>
      </p:sp>
    </p:spTree>
    <p:extLst>
      <p:ext uri="{BB962C8B-B14F-4D97-AF65-F5344CB8AC3E}">
        <p14:creationId xmlns:p14="http://schemas.microsoft.com/office/powerpoint/2010/main" val="58470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568" y="0"/>
            <a:ext cx="8229600" cy="1143000"/>
          </a:xfrm>
        </p:spPr>
        <p:txBody>
          <a:bodyPr/>
          <a:lstStyle/>
          <a:p>
            <a:r>
              <a:rPr lang="en-US" dirty="0"/>
              <a:t>Divide and Conquer</a:t>
            </a:r>
          </a:p>
        </p:txBody>
      </p:sp>
      <p:pic>
        <p:nvPicPr>
          <p:cNvPr id="4" name="Picture 3"/>
          <p:cNvPicPr>
            <a:picLocks noChangeAspect="1"/>
          </p:cNvPicPr>
          <p:nvPr/>
        </p:nvPicPr>
        <p:blipFill>
          <a:blip r:embed="rId2"/>
          <a:stretch>
            <a:fillRect/>
          </a:stretch>
        </p:blipFill>
        <p:spPr>
          <a:xfrm>
            <a:off x="623638" y="1123532"/>
            <a:ext cx="5424036" cy="5025941"/>
          </a:xfrm>
          <a:prstGeom prst="rect">
            <a:avLst/>
          </a:prstGeom>
        </p:spPr>
      </p:pic>
      <p:sp>
        <p:nvSpPr>
          <p:cNvPr id="6" name="TextBox 5"/>
          <p:cNvSpPr txBox="1"/>
          <p:nvPr/>
        </p:nvSpPr>
        <p:spPr>
          <a:xfrm>
            <a:off x="6280484" y="2011022"/>
            <a:ext cx="2408990" cy="523220"/>
          </a:xfrm>
          <a:prstGeom prst="rect">
            <a:avLst/>
          </a:prstGeom>
          <a:noFill/>
        </p:spPr>
        <p:txBody>
          <a:bodyPr wrap="square" rtlCol="0">
            <a:spAutoFit/>
          </a:bodyPr>
          <a:lstStyle/>
          <a:p>
            <a:pPr algn="ctr"/>
            <a:r>
              <a:rPr lang="en-US" sz="2800" b="1" dirty="0"/>
              <a:t>Divide Work</a:t>
            </a:r>
          </a:p>
        </p:txBody>
      </p:sp>
      <p:sp>
        <p:nvSpPr>
          <p:cNvPr id="7" name="TextBox 6"/>
          <p:cNvSpPr txBox="1"/>
          <p:nvPr/>
        </p:nvSpPr>
        <p:spPr>
          <a:xfrm>
            <a:off x="6194727" y="5071980"/>
            <a:ext cx="2722010" cy="523220"/>
          </a:xfrm>
          <a:prstGeom prst="rect">
            <a:avLst/>
          </a:prstGeom>
          <a:noFill/>
        </p:spPr>
        <p:txBody>
          <a:bodyPr wrap="square" rtlCol="0">
            <a:spAutoFit/>
          </a:bodyPr>
          <a:lstStyle/>
          <a:p>
            <a:r>
              <a:rPr lang="en-US" sz="2800" b="1" dirty="0"/>
              <a:t>Combine Results</a:t>
            </a:r>
          </a:p>
        </p:txBody>
      </p:sp>
      <p:sp>
        <p:nvSpPr>
          <p:cNvPr id="8" name="Down Arrow 7"/>
          <p:cNvSpPr/>
          <p:nvPr/>
        </p:nvSpPr>
        <p:spPr>
          <a:xfrm>
            <a:off x="7138737" y="2673684"/>
            <a:ext cx="360947" cy="239829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987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and Solution</a:t>
            </a:r>
          </a:p>
        </p:txBody>
      </p:sp>
      <p:sp>
        <p:nvSpPr>
          <p:cNvPr id="3" name="Content Placeholder 2"/>
          <p:cNvSpPr>
            <a:spLocks noGrp="1"/>
          </p:cNvSpPr>
          <p:nvPr>
            <p:ph idx="1"/>
          </p:nvPr>
        </p:nvSpPr>
        <p:spPr>
          <a:xfrm>
            <a:off x="457200" y="1295400"/>
            <a:ext cx="8610600" cy="5562600"/>
          </a:xfrm>
        </p:spPr>
        <p:txBody>
          <a:bodyPr>
            <a:normAutofit/>
          </a:bodyPr>
          <a:lstStyle/>
          <a:p>
            <a:r>
              <a:rPr lang="en-US" b="1" dirty="0">
                <a:solidFill>
                  <a:srgbClr val="008000"/>
                </a:solidFill>
              </a:rPr>
              <a:t>Issue:</a:t>
            </a:r>
            <a:r>
              <a:rPr lang="en-US" b="1" dirty="0"/>
              <a:t> Copying data over a network takes time</a:t>
            </a:r>
          </a:p>
          <a:p>
            <a:r>
              <a:rPr lang="en-US" b="1" dirty="0">
                <a:solidFill>
                  <a:srgbClr val="008000"/>
                </a:solidFill>
              </a:rPr>
              <a:t>Idea:</a:t>
            </a:r>
          </a:p>
          <a:p>
            <a:pPr lvl="1"/>
            <a:r>
              <a:rPr lang="en-US" dirty="0"/>
              <a:t>Bring computation close to the data</a:t>
            </a:r>
          </a:p>
          <a:p>
            <a:pPr lvl="1"/>
            <a:r>
              <a:rPr lang="en-US" dirty="0"/>
              <a:t>Store files multiple times for reliability</a:t>
            </a:r>
          </a:p>
          <a:p>
            <a:r>
              <a:rPr lang="en-US" b="1" dirty="0">
                <a:solidFill>
                  <a:srgbClr val="0000FF"/>
                </a:solidFill>
              </a:rPr>
              <a:t>Map-reduce</a:t>
            </a:r>
            <a:r>
              <a:rPr lang="en-US" dirty="0">
                <a:solidFill>
                  <a:srgbClr val="0000FF"/>
                </a:solidFill>
              </a:rPr>
              <a:t> addresses these problems</a:t>
            </a:r>
          </a:p>
          <a:p>
            <a:pPr lvl="1"/>
            <a:r>
              <a:rPr lang="en-US" dirty="0"/>
              <a:t>Google’s computational/data manipulation model</a:t>
            </a:r>
          </a:p>
          <a:p>
            <a:pPr lvl="1"/>
            <a:r>
              <a:rPr lang="en-US" dirty="0"/>
              <a:t>Elegant way to work with big data</a:t>
            </a:r>
          </a:p>
          <a:p>
            <a:pPr lvl="1"/>
            <a:r>
              <a:rPr lang="en-US" b="1" dirty="0">
                <a:solidFill>
                  <a:srgbClr val="D60093"/>
                </a:solidFill>
              </a:rPr>
              <a:t>Storage Infrastructure – File system</a:t>
            </a:r>
          </a:p>
          <a:p>
            <a:pPr lvl="2"/>
            <a:r>
              <a:rPr lang="en-US" dirty="0"/>
              <a:t>Google: GFS. </a:t>
            </a:r>
            <a:r>
              <a:rPr lang="en-US" dirty="0" err="1"/>
              <a:t>Hadoop</a:t>
            </a:r>
            <a:r>
              <a:rPr lang="en-US" dirty="0"/>
              <a:t>: HDFS</a:t>
            </a:r>
          </a:p>
          <a:p>
            <a:pPr lvl="1"/>
            <a:r>
              <a:rPr lang="en-US" b="1" dirty="0">
                <a:solidFill>
                  <a:srgbClr val="D60093"/>
                </a:solidFill>
              </a:rPr>
              <a:t>Programming model</a:t>
            </a:r>
          </a:p>
          <a:p>
            <a:pPr lvl="2"/>
            <a:r>
              <a:rPr lang="en-US" dirty="0"/>
              <a:t>Map-Reduce</a:t>
            </a:r>
            <a:endParaRPr lang="en-US" sz="1500" dirty="0"/>
          </a:p>
        </p:txBody>
      </p:sp>
    </p:spTree>
    <p:extLst>
      <p:ext uri="{BB962C8B-B14F-4D97-AF65-F5344CB8AC3E}">
        <p14:creationId xmlns:p14="http://schemas.microsoft.com/office/powerpoint/2010/main" val="140107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737" y="274638"/>
            <a:ext cx="8513011" cy="1143000"/>
          </a:xfrm>
        </p:spPr>
        <p:txBody>
          <a:bodyPr>
            <a:normAutofit fontScale="90000"/>
          </a:bodyPr>
          <a:lstStyle/>
          <a:p>
            <a:r>
              <a:rPr lang="en-US" dirty="0"/>
              <a:t>Distributed processing is non-trivial	</a:t>
            </a:r>
          </a:p>
        </p:txBody>
      </p:sp>
      <p:sp>
        <p:nvSpPr>
          <p:cNvPr id="3" name="Content Placeholder 2"/>
          <p:cNvSpPr>
            <a:spLocks noGrp="1"/>
          </p:cNvSpPr>
          <p:nvPr>
            <p:ph idx="1"/>
          </p:nvPr>
        </p:nvSpPr>
        <p:spPr>
          <a:xfrm>
            <a:off x="457200" y="1606217"/>
            <a:ext cx="8229600" cy="3651584"/>
          </a:xfrm>
        </p:spPr>
        <p:txBody>
          <a:bodyPr/>
          <a:lstStyle/>
          <a:p>
            <a:r>
              <a:rPr lang="en-US" dirty="0"/>
              <a:t>How to assign tasks to different workers in an efficient way?</a:t>
            </a:r>
          </a:p>
          <a:p>
            <a:r>
              <a:rPr lang="en-US" dirty="0"/>
              <a:t>What happens if tasks fail?</a:t>
            </a:r>
          </a:p>
          <a:p>
            <a:r>
              <a:rPr lang="en-US" dirty="0"/>
              <a:t>How do workers exchange results?</a:t>
            </a:r>
          </a:p>
          <a:p>
            <a:r>
              <a:rPr lang="en-US" dirty="0"/>
              <a:t>How to synchronize distributed tasks allocated to different workers?</a:t>
            </a:r>
          </a:p>
        </p:txBody>
      </p:sp>
      <p:pic>
        <p:nvPicPr>
          <p:cNvPr id="4" name="Picture 3"/>
          <p:cNvPicPr>
            <a:picLocks noChangeAspect="1"/>
          </p:cNvPicPr>
          <p:nvPr/>
        </p:nvPicPr>
        <p:blipFill>
          <a:blip r:embed="rId2"/>
          <a:stretch>
            <a:fillRect/>
          </a:stretch>
        </p:blipFill>
        <p:spPr>
          <a:xfrm>
            <a:off x="4973053" y="4643521"/>
            <a:ext cx="3242510" cy="2214479"/>
          </a:xfrm>
          <a:prstGeom prst="rect">
            <a:avLst/>
          </a:prstGeom>
        </p:spPr>
      </p:pic>
    </p:spTree>
    <p:extLst>
      <p:ext uri="{BB962C8B-B14F-4D97-AF65-F5344CB8AC3E}">
        <p14:creationId xmlns:p14="http://schemas.microsoft.com/office/powerpoint/2010/main" val="1888191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storage is challenging</a:t>
            </a:r>
          </a:p>
        </p:txBody>
      </p:sp>
      <p:sp>
        <p:nvSpPr>
          <p:cNvPr id="3" name="Content Placeholder 2"/>
          <p:cNvSpPr>
            <a:spLocks noGrp="1"/>
          </p:cNvSpPr>
          <p:nvPr>
            <p:ph idx="1"/>
          </p:nvPr>
        </p:nvSpPr>
        <p:spPr/>
        <p:txBody>
          <a:bodyPr/>
          <a:lstStyle/>
          <a:p>
            <a:r>
              <a:rPr lang="en-US" dirty="0"/>
              <a:t>Data Volumes are massive</a:t>
            </a:r>
          </a:p>
          <a:p>
            <a:r>
              <a:rPr lang="en-US" dirty="0"/>
              <a:t>Reliability of Storing PBs of data is challenging</a:t>
            </a:r>
          </a:p>
          <a:p>
            <a:r>
              <a:rPr lang="en-US" dirty="0"/>
              <a:t>All kinds of failures: Disk/Hardware/Network Failures</a:t>
            </a:r>
          </a:p>
          <a:p>
            <a:r>
              <a:rPr lang="en-US" dirty="0"/>
              <a:t>Probability of failures simply increase with the number of machines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3960" y="4550963"/>
            <a:ext cx="3517582" cy="1864442"/>
          </a:xfrm>
          <a:prstGeom prst="rect">
            <a:avLst/>
          </a:prstGeom>
        </p:spPr>
      </p:pic>
    </p:spTree>
    <p:extLst>
      <p:ext uri="{BB962C8B-B14F-4D97-AF65-F5344CB8AC3E}">
        <p14:creationId xmlns:p14="http://schemas.microsoft.com/office/powerpoint/2010/main" val="383507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296A-0987-D16B-94E5-3FAA9477F770}"/>
              </a:ext>
            </a:extLst>
          </p:cNvPr>
          <p:cNvSpPr>
            <a:spLocks noGrp="1"/>
          </p:cNvSpPr>
          <p:nvPr>
            <p:ph type="title"/>
          </p:nvPr>
        </p:nvSpPr>
        <p:spPr/>
        <p:txBody>
          <a:bodyPr/>
          <a:lstStyle/>
          <a:p>
            <a:r>
              <a:rPr lang="en-US" dirty="0" err="1"/>
              <a:t>悟</a:t>
            </a:r>
            <a:endParaRPr lang="en-US" dirty="0"/>
          </a:p>
        </p:txBody>
      </p:sp>
      <p:pic>
        <p:nvPicPr>
          <p:cNvPr id="3076" name="Picture 4">
            <a:extLst>
              <a:ext uri="{FF2B5EF4-FFF2-40B4-BE49-F238E27FC236}">
                <a16:creationId xmlns:a16="http://schemas.microsoft.com/office/drawing/2014/main" id="{EE3A6FA6-CBD0-DEA8-940E-264CFF43C8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51" t="5901" r="14300" b="5901"/>
          <a:stretch/>
        </p:blipFill>
        <p:spPr bwMode="auto">
          <a:xfrm>
            <a:off x="2519772" y="1523475"/>
            <a:ext cx="4104456" cy="514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06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40</a:t>
            </a:fld>
            <a:endParaRPr lang="en-US"/>
          </a:p>
        </p:txBody>
      </p:sp>
      <p:pic>
        <p:nvPicPr>
          <p:cNvPr id="1026" name="Picture 2" descr="http://www.filecluster.com/reviews/wp-content/uploads/2008/11/server_rac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5" y="1"/>
            <a:ext cx="94326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973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dirty="0"/>
              <a:t>Storage Infrastructure</a:t>
            </a:r>
          </a:p>
        </p:txBody>
      </p:sp>
      <p:sp>
        <p:nvSpPr>
          <p:cNvPr id="97283" name="Rectangle 3"/>
          <p:cNvSpPr>
            <a:spLocks noGrp="1" noChangeArrowheads="1"/>
          </p:cNvSpPr>
          <p:nvPr>
            <p:ph type="body" idx="1"/>
          </p:nvPr>
        </p:nvSpPr>
        <p:spPr/>
        <p:txBody>
          <a:bodyPr>
            <a:normAutofit/>
          </a:bodyPr>
          <a:lstStyle/>
          <a:p>
            <a:r>
              <a:rPr lang="en-US" b="1" dirty="0">
                <a:solidFill>
                  <a:schemeClr val="accent3"/>
                </a:solidFill>
              </a:rPr>
              <a:t>Problem:</a:t>
            </a:r>
            <a:endParaRPr lang="en-US" b="1" dirty="0"/>
          </a:p>
          <a:p>
            <a:pPr lvl="1"/>
            <a:r>
              <a:rPr lang="en-US" dirty="0"/>
              <a:t>If nodes fail, how to store data persistently? </a:t>
            </a:r>
          </a:p>
          <a:p>
            <a:r>
              <a:rPr lang="en-US" b="1" dirty="0">
                <a:solidFill>
                  <a:schemeClr val="accent4"/>
                </a:solidFill>
              </a:rPr>
              <a:t>Answer:</a:t>
            </a:r>
          </a:p>
          <a:p>
            <a:pPr lvl="1"/>
            <a:r>
              <a:rPr lang="en-US" b="1" dirty="0">
                <a:solidFill>
                  <a:schemeClr val="accent2"/>
                </a:solidFill>
              </a:rPr>
              <a:t>Distributed File System:</a:t>
            </a:r>
          </a:p>
          <a:p>
            <a:pPr lvl="2"/>
            <a:r>
              <a:rPr lang="en-US" dirty="0"/>
              <a:t>Provides global file namespace</a:t>
            </a:r>
          </a:p>
          <a:p>
            <a:pPr lvl="2"/>
            <a:r>
              <a:rPr lang="en-US" dirty="0"/>
              <a:t>Google GFS; </a:t>
            </a:r>
            <a:r>
              <a:rPr lang="en-US" dirty="0" err="1"/>
              <a:t>Hadoop</a:t>
            </a:r>
            <a:r>
              <a:rPr lang="en-US" dirty="0"/>
              <a:t> HDFS;</a:t>
            </a:r>
          </a:p>
          <a:p>
            <a:r>
              <a:rPr lang="en-US" b="1" dirty="0">
                <a:solidFill>
                  <a:schemeClr val="accent4"/>
                </a:solidFill>
              </a:rPr>
              <a:t>Typical usage pattern</a:t>
            </a:r>
          </a:p>
          <a:p>
            <a:pPr lvl="1"/>
            <a:r>
              <a:rPr lang="en-US" dirty="0"/>
              <a:t>Huge files (100s of GB to TB)</a:t>
            </a:r>
          </a:p>
          <a:p>
            <a:pPr lvl="1"/>
            <a:r>
              <a:rPr lang="en-US" dirty="0"/>
              <a:t>Data is rarely updated in place</a:t>
            </a:r>
          </a:p>
          <a:p>
            <a:pPr lvl="1"/>
            <a:r>
              <a:rPr lang="en-US" dirty="0"/>
              <a:t>Reads and appends are common</a:t>
            </a:r>
          </a:p>
          <a:p>
            <a:pPr>
              <a:buFont typeface="Wingdings" pitchFamily="2" charset="2"/>
              <a:buNone/>
            </a:pPr>
            <a:endParaRPr lang="en-US" dirty="0"/>
          </a:p>
        </p:txBody>
      </p:sp>
    </p:spTree>
    <p:extLst>
      <p:ext uri="{BB962C8B-B14F-4D97-AF65-F5344CB8AC3E}">
        <p14:creationId xmlns:p14="http://schemas.microsoft.com/office/powerpoint/2010/main" val="1366268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2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72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2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2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28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2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728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28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2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offers</a:t>
            </a:r>
          </a:p>
        </p:txBody>
      </p:sp>
      <p:sp>
        <p:nvSpPr>
          <p:cNvPr id="3" name="Content Placeholder 2"/>
          <p:cNvSpPr>
            <a:spLocks noGrp="1"/>
          </p:cNvSpPr>
          <p:nvPr>
            <p:ph idx="1"/>
          </p:nvPr>
        </p:nvSpPr>
        <p:spPr>
          <a:xfrm>
            <a:off x="457200" y="1417638"/>
            <a:ext cx="8229600" cy="4708525"/>
          </a:xfrm>
        </p:spPr>
        <p:txBody>
          <a:bodyPr/>
          <a:lstStyle/>
          <a:p>
            <a:r>
              <a:rPr lang="en-US" dirty="0"/>
              <a:t>Redundant, Fault-tolerant data storage</a:t>
            </a:r>
          </a:p>
          <a:p>
            <a:r>
              <a:rPr lang="en-US" dirty="0"/>
              <a:t>Parallel computation framework</a:t>
            </a:r>
          </a:p>
          <a:p>
            <a:r>
              <a:rPr lang="en-US" dirty="0"/>
              <a:t>Job coordination</a:t>
            </a:r>
          </a:p>
        </p:txBody>
      </p:sp>
      <p:pic>
        <p:nvPicPr>
          <p:cNvPr id="4" name="Picture 3"/>
          <p:cNvPicPr>
            <a:picLocks noChangeAspect="1"/>
          </p:cNvPicPr>
          <p:nvPr/>
        </p:nvPicPr>
        <p:blipFill>
          <a:blip r:embed="rId2"/>
          <a:stretch>
            <a:fillRect/>
          </a:stretch>
        </p:blipFill>
        <p:spPr>
          <a:xfrm>
            <a:off x="2184400" y="4021890"/>
            <a:ext cx="4775200" cy="1701800"/>
          </a:xfrm>
          <a:prstGeom prst="rect">
            <a:avLst/>
          </a:prstGeom>
        </p:spPr>
      </p:pic>
    </p:spTree>
    <p:extLst>
      <p:ext uri="{BB962C8B-B14F-4D97-AF65-F5344CB8AC3E}">
        <p14:creationId xmlns:p14="http://schemas.microsoft.com/office/powerpoint/2010/main" val="3458410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offers</a:t>
            </a:r>
          </a:p>
        </p:txBody>
      </p:sp>
      <p:sp>
        <p:nvSpPr>
          <p:cNvPr id="3" name="Content Placeholder 2"/>
          <p:cNvSpPr>
            <a:spLocks noGrp="1"/>
          </p:cNvSpPr>
          <p:nvPr>
            <p:ph idx="1"/>
          </p:nvPr>
        </p:nvSpPr>
        <p:spPr>
          <a:xfrm>
            <a:off x="457200" y="1417638"/>
            <a:ext cx="8229600" cy="4919662"/>
          </a:xfrm>
        </p:spPr>
        <p:txBody>
          <a:bodyPr/>
          <a:lstStyle/>
          <a:p>
            <a:r>
              <a:rPr lang="en-US" dirty="0"/>
              <a:t>Redundant, Fault-tolerant data storage</a:t>
            </a:r>
          </a:p>
          <a:p>
            <a:r>
              <a:rPr lang="en-US" dirty="0"/>
              <a:t>Parallel computation framework</a:t>
            </a:r>
          </a:p>
          <a:p>
            <a:r>
              <a:rPr lang="en-US" dirty="0"/>
              <a:t>Job coordination</a:t>
            </a:r>
          </a:p>
        </p:txBody>
      </p:sp>
      <p:pic>
        <p:nvPicPr>
          <p:cNvPr id="5" name="Picture 4"/>
          <p:cNvPicPr>
            <a:picLocks noChangeAspect="1"/>
          </p:cNvPicPr>
          <p:nvPr/>
        </p:nvPicPr>
        <p:blipFill>
          <a:blip r:embed="rId2"/>
          <a:stretch>
            <a:fillRect/>
          </a:stretch>
        </p:blipFill>
        <p:spPr>
          <a:xfrm>
            <a:off x="876300" y="3708400"/>
            <a:ext cx="1435100" cy="1709074"/>
          </a:xfrm>
          <a:prstGeom prst="rect">
            <a:avLst/>
          </a:prstGeom>
        </p:spPr>
      </p:pic>
      <p:sp>
        <p:nvSpPr>
          <p:cNvPr id="6" name="TextBox 5"/>
          <p:cNvSpPr txBox="1"/>
          <p:nvPr/>
        </p:nvSpPr>
        <p:spPr>
          <a:xfrm>
            <a:off x="635000" y="5417474"/>
            <a:ext cx="2273300" cy="461665"/>
          </a:xfrm>
          <a:prstGeom prst="rect">
            <a:avLst/>
          </a:prstGeom>
          <a:noFill/>
        </p:spPr>
        <p:txBody>
          <a:bodyPr wrap="square" rtlCol="0">
            <a:spAutoFit/>
          </a:bodyPr>
          <a:lstStyle/>
          <a:p>
            <a:r>
              <a:rPr lang="en-US" sz="2400" b="1" dirty="0"/>
              <a:t>Programmers</a:t>
            </a:r>
          </a:p>
        </p:txBody>
      </p:sp>
      <p:sp>
        <p:nvSpPr>
          <p:cNvPr id="7" name="Right Arrow 6"/>
          <p:cNvSpPr/>
          <p:nvPr/>
        </p:nvSpPr>
        <p:spPr>
          <a:xfrm>
            <a:off x="2908300" y="4366974"/>
            <a:ext cx="1727200" cy="419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743200" y="3472477"/>
            <a:ext cx="2870200" cy="830997"/>
          </a:xfrm>
          <a:prstGeom prst="rect">
            <a:avLst/>
          </a:prstGeom>
          <a:noFill/>
        </p:spPr>
        <p:txBody>
          <a:bodyPr wrap="square" rtlCol="0">
            <a:spAutoFit/>
          </a:bodyPr>
          <a:lstStyle/>
          <a:p>
            <a:r>
              <a:rPr lang="en-US" sz="2400" b="1" i="1" dirty="0"/>
              <a:t>No longer need to worry about </a:t>
            </a:r>
          </a:p>
        </p:txBody>
      </p:sp>
      <p:sp>
        <p:nvSpPr>
          <p:cNvPr id="9" name="Left Brace 8"/>
          <p:cNvSpPr/>
          <p:nvPr/>
        </p:nvSpPr>
        <p:spPr>
          <a:xfrm>
            <a:off x="4838700" y="2857500"/>
            <a:ext cx="1079500" cy="35306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007100" y="2641480"/>
            <a:ext cx="2870200" cy="830997"/>
          </a:xfrm>
          <a:prstGeom prst="rect">
            <a:avLst/>
          </a:prstGeom>
          <a:noFill/>
        </p:spPr>
        <p:txBody>
          <a:bodyPr wrap="square" rtlCol="0">
            <a:spAutoFit/>
          </a:bodyPr>
          <a:lstStyle/>
          <a:p>
            <a:r>
              <a:rPr lang="en-US" sz="2400" b="1" dirty="0">
                <a:solidFill>
                  <a:srgbClr val="0000FF"/>
                </a:solidFill>
              </a:rPr>
              <a:t>Q: Where file is located? </a:t>
            </a:r>
          </a:p>
        </p:txBody>
      </p:sp>
      <p:sp>
        <p:nvSpPr>
          <p:cNvPr id="11" name="TextBox 10"/>
          <p:cNvSpPr txBox="1"/>
          <p:nvPr/>
        </p:nvSpPr>
        <p:spPr>
          <a:xfrm>
            <a:off x="6007100" y="3708400"/>
            <a:ext cx="2870200" cy="830997"/>
          </a:xfrm>
          <a:prstGeom prst="rect">
            <a:avLst/>
          </a:prstGeom>
          <a:noFill/>
        </p:spPr>
        <p:txBody>
          <a:bodyPr wrap="square" rtlCol="0">
            <a:spAutoFit/>
          </a:bodyPr>
          <a:lstStyle/>
          <a:p>
            <a:r>
              <a:rPr lang="en-US" sz="2400" b="1" dirty="0">
                <a:solidFill>
                  <a:srgbClr val="0000FF"/>
                </a:solidFill>
              </a:rPr>
              <a:t>Q: How to handle failures &amp; data lost?</a:t>
            </a:r>
          </a:p>
        </p:txBody>
      </p:sp>
      <p:sp>
        <p:nvSpPr>
          <p:cNvPr id="12" name="TextBox 11"/>
          <p:cNvSpPr txBox="1"/>
          <p:nvPr/>
        </p:nvSpPr>
        <p:spPr>
          <a:xfrm>
            <a:off x="6007100" y="4729776"/>
            <a:ext cx="2870200" cy="830997"/>
          </a:xfrm>
          <a:prstGeom prst="rect">
            <a:avLst/>
          </a:prstGeom>
          <a:noFill/>
        </p:spPr>
        <p:txBody>
          <a:bodyPr wrap="square" rtlCol="0">
            <a:spAutoFit/>
          </a:bodyPr>
          <a:lstStyle/>
          <a:p>
            <a:r>
              <a:rPr lang="en-US" sz="2400" b="1" dirty="0">
                <a:solidFill>
                  <a:srgbClr val="0000FF"/>
                </a:solidFill>
              </a:rPr>
              <a:t>Q: How to divide computation? </a:t>
            </a:r>
          </a:p>
        </p:txBody>
      </p:sp>
      <p:sp>
        <p:nvSpPr>
          <p:cNvPr id="13" name="TextBox 12"/>
          <p:cNvSpPr txBox="1"/>
          <p:nvPr/>
        </p:nvSpPr>
        <p:spPr>
          <a:xfrm>
            <a:off x="6045200" y="5659119"/>
            <a:ext cx="2870200" cy="830997"/>
          </a:xfrm>
          <a:prstGeom prst="rect">
            <a:avLst/>
          </a:prstGeom>
          <a:noFill/>
        </p:spPr>
        <p:txBody>
          <a:bodyPr wrap="square" rtlCol="0">
            <a:spAutoFit/>
          </a:bodyPr>
          <a:lstStyle/>
          <a:p>
            <a:r>
              <a:rPr lang="en-US" sz="2400" b="1" dirty="0">
                <a:solidFill>
                  <a:srgbClr val="0000FF"/>
                </a:solidFill>
              </a:rPr>
              <a:t>Q: How to program for scaling?</a:t>
            </a:r>
          </a:p>
        </p:txBody>
      </p:sp>
      <p:pic>
        <p:nvPicPr>
          <p:cNvPr id="15" name="Picture 14"/>
          <p:cNvPicPr>
            <a:picLocks noChangeAspect="1"/>
          </p:cNvPicPr>
          <p:nvPr/>
        </p:nvPicPr>
        <p:blipFill>
          <a:blip r:embed="rId3"/>
          <a:stretch>
            <a:fillRect/>
          </a:stretch>
        </p:blipFill>
        <p:spPr>
          <a:xfrm>
            <a:off x="2908300" y="4854038"/>
            <a:ext cx="1532080" cy="1025101"/>
          </a:xfrm>
          <a:prstGeom prst="rect">
            <a:avLst/>
          </a:prstGeom>
        </p:spPr>
      </p:pic>
    </p:spTree>
    <p:extLst>
      <p:ext uri="{BB962C8B-B14F-4D97-AF65-F5344CB8AC3E}">
        <p14:creationId xmlns:p14="http://schemas.microsoft.com/office/powerpoint/2010/main" val="3432502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real world example of New York Times</a:t>
            </a:r>
          </a:p>
        </p:txBody>
      </p:sp>
      <p:sp>
        <p:nvSpPr>
          <p:cNvPr id="3" name="Content Placeholder 2"/>
          <p:cNvSpPr>
            <a:spLocks noGrp="1"/>
          </p:cNvSpPr>
          <p:nvPr>
            <p:ph idx="1"/>
          </p:nvPr>
        </p:nvSpPr>
        <p:spPr>
          <a:xfrm>
            <a:off x="291542" y="1417638"/>
            <a:ext cx="8229600" cy="4525963"/>
          </a:xfrm>
        </p:spPr>
        <p:txBody>
          <a:bodyPr>
            <a:normAutofit/>
          </a:bodyPr>
          <a:lstStyle/>
          <a:p>
            <a:r>
              <a:rPr lang="en-US" b="1" dirty="0"/>
              <a:t>Goal: </a:t>
            </a:r>
            <a:r>
              <a:rPr lang="en-US" dirty="0"/>
              <a:t>Make entire archive of articles available online: 11 million, from 1851</a:t>
            </a:r>
          </a:p>
          <a:p>
            <a:r>
              <a:rPr lang="en-US" b="1" dirty="0"/>
              <a:t>Task: </a:t>
            </a:r>
            <a:r>
              <a:rPr lang="en-US" dirty="0"/>
              <a:t>Translate 4 TB TIFF images to PDF files</a:t>
            </a:r>
          </a:p>
          <a:p>
            <a:r>
              <a:rPr lang="en-US" b="1" dirty="0"/>
              <a:t>Solution:</a:t>
            </a:r>
            <a:r>
              <a:rPr lang="en-US" dirty="0"/>
              <a:t> Used Amazon Elastic Compute Cloud (EC2) and Simple Storage System (S3)</a:t>
            </a:r>
            <a:endParaRPr lang="en-US" b="1" dirty="0">
              <a:solidFill>
                <a:srgbClr val="000000"/>
              </a:solidFill>
            </a:endParaRPr>
          </a:p>
          <a:p>
            <a:r>
              <a:rPr lang="en-US" b="1" dirty="0">
                <a:solidFill>
                  <a:srgbClr val="000000"/>
                </a:solidFill>
              </a:rPr>
              <a:t>Time: </a:t>
            </a:r>
            <a:r>
              <a:rPr lang="en-US" b="1" dirty="0">
                <a:solidFill>
                  <a:srgbClr val="800000"/>
                </a:solidFill>
              </a:rPr>
              <a:t>?</a:t>
            </a:r>
          </a:p>
          <a:p>
            <a:r>
              <a:rPr lang="en-US" b="1" dirty="0">
                <a:solidFill>
                  <a:srgbClr val="000000"/>
                </a:solidFill>
              </a:rPr>
              <a:t>Costs:</a:t>
            </a:r>
            <a:r>
              <a:rPr lang="en-US" b="1" dirty="0">
                <a:solidFill>
                  <a:srgbClr val="800000"/>
                </a:solidFill>
              </a:rPr>
              <a:t> ? </a:t>
            </a:r>
          </a:p>
        </p:txBody>
      </p:sp>
      <p:pic>
        <p:nvPicPr>
          <p:cNvPr id="4" name="Picture 3"/>
          <p:cNvPicPr>
            <a:picLocks noChangeAspect="1"/>
          </p:cNvPicPr>
          <p:nvPr/>
        </p:nvPicPr>
        <p:blipFill>
          <a:blip r:embed="rId3"/>
          <a:stretch>
            <a:fillRect/>
          </a:stretch>
        </p:blipFill>
        <p:spPr>
          <a:xfrm>
            <a:off x="5333442" y="4148132"/>
            <a:ext cx="3187700" cy="2552700"/>
          </a:xfrm>
          <a:prstGeom prst="rect">
            <a:avLst/>
          </a:prstGeom>
        </p:spPr>
      </p:pic>
      <p:pic>
        <p:nvPicPr>
          <p:cNvPr id="5" name="Picture 4"/>
          <p:cNvPicPr>
            <a:picLocks noChangeAspect="1"/>
          </p:cNvPicPr>
          <p:nvPr/>
        </p:nvPicPr>
        <p:blipFill>
          <a:blip r:embed="rId4"/>
          <a:stretch>
            <a:fillRect/>
          </a:stretch>
        </p:blipFill>
        <p:spPr>
          <a:xfrm>
            <a:off x="2495330" y="4148132"/>
            <a:ext cx="594678" cy="594678"/>
          </a:xfrm>
          <a:prstGeom prst="rect">
            <a:avLst/>
          </a:prstGeom>
        </p:spPr>
      </p:pic>
      <p:pic>
        <p:nvPicPr>
          <p:cNvPr id="6" name="Picture 5"/>
          <p:cNvPicPr>
            <a:picLocks noChangeAspect="1"/>
          </p:cNvPicPr>
          <p:nvPr/>
        </p:nvPicPr>
        <p:blipFill>
          <a:blip r:embed="rId5"/>
          <a:stretch>
            <a:fillRect/>
          </a:stretch>
        </p:blipFill>
        <p:spPr>
          <a:xfrm>
            <a:off x="2442574" y="4742810"/>
            <a:ext cx="647434" cy="760031"/>
          </a:xfrm>
          <a:prstGeom prst="rect">
            <a:avLst/>
          </a:prstGeom>
        </p:spPr>
      </p:pic>
    </p:spTree>
    <p:extLst>
      <p:ext uri="{BB962C8B-B14F-4D97-AF65-F5344CB8AC3E}">
        <p14:creationId xmlns:p14="http://schemas.microsoft.com/office/powerpoint/2010/main" val="1728212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real world example of New York Times</a:t>
            </a:r>
          </a:p>
        </p:txBody>
      </p:sp>
      <p:sp>
        <p:nvSpPr>
          <p:cNvPr id="3" name="Content Placeholder 2"/>
          <p:cNvSpPr>
            <a:spLocks noGrp="1"/>
          </p:cNvSpPr>
          <p:nvPr>
            <p:ph idx="1"/>
          </p:nvPr>
        </p:nvSpPr>
        <p:spPr>
          <a:xfrm>
            <a:off x="291542" y="1417638"/>
            <a:ext cx="8229600" cy="4525963"/>
          </a:xfrm>
        </p:spPr>
        <p:txBody>
          <a:bodyPr>
            <a:normAutofit/>
          </a:bodyPr>
          <a:lstStyle/>
          <a:p>
            <a:r>
              <a:rPr lang="en-US" b="1" dirty="0"/>
              <a:t>Goal: </a:t>
            </a:r>
            <a:r>
              <a:rPr lang="en-US" dirty="0"/>
              <a:t>Make entire archive of articles available online: 11 million, from 1851</a:t>
            </a:r>
          </a:p>
          <a:p>
            <a:r>
              <a:rPr lang="en-US" b="1" dirty="0"/>
              <a:t>Task: </a:t>
            </a:r>
            <a:r>
              <a:rPr lang="en-US" dirty="0"/>
              <a:t>Translate 4 TB TIFF images to PDF files</a:t>
            </a:r>
          </a:p>
          <a:p>
            <a:r>
              <a:rPr lang="en-US" b="1" dirty="0"/>
              <a:t>Solution:</a:t>
            </a:r>
            <a:r>
              <a:rPr lang="en-US" dirty="0"/>
              <a:t> Used Amazon Elastic Compute Cloud (EC2) and Simple Storage System (S3)</a:t>
            </a:r>
          </a:p>
          <a:p>
            <a:r>
              <a:rPr lang="en-US" b="1" dirty="0"/>
              <a:t>Time: </a:t>
            </a:r>
            <a:r>
              <a:rPr lang="en-US" b="1" dirty="0">
                <a:solidFill>
                  <a:srgbClr val="3366FF"/>
                </a:solidFill>
              </a:rPr>
              <a:t>&lt; 24 hours</a:t>
            </a:r>
          </a:p>
          <a:p>
            <a:r>
              <a:rPr lang="en-US" b="1" dirty="0"/>
              <a:t>Costs: </a:t>
            </a:r>
            <a:r>
              <a:rPr lang="en-US" b="1" dirty="0">
                <a:solidFill>
                  <a:srgbClr val="3366FF"/>
                </a:solidFill>
              </a:rPr>
              <a:t>$240 </a:t>
            </a:r>
          </a:p>
        </p:txBody>
      </p:sp>
      <p:pic>
        <p:nvPicPr>
          <p:cNvPr id="4" name="Picture 3"/>
          <p:cNvPicPr>
            <a:picLocks noChangeAspect="1"/>
          </p:cNvPicPr>
          <p:nvPr/>
        </p:nvPicPr>
        <p:blipFill>
          <a:blip r:embed="rId3"/>
          <a:stretch>
            <a:fillRect/>
          </a:stretch>
        </p:blipFill>
        <p:spPr>
          <a:xfrm>
            <a:off x="5333442" y="4148132"/>
            <a:ext cx="3187700" cy="2552700"/>
          </a:xfrm>
          <a:prstGeom prst="rect">
            <a:avLst/>
          </a:prstGeom>
        </p:spPr>
      </p:pic>
    </p:spTree>
    <p:extLst>
      <p:ext uri="{BB962C8B-B14F-4D97-AF65-F5344CB8AC3E}">
        <p14:creationId xmlns:p14="http://schemas.microsoft.com/office/powerpoint/2010/main" val="4260918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we are </a:t>
            </a:r>
          </a:p>
        </p:txBody>
      </p:sp>
      <p:pic>
        <p:nvPicPr>
          <p:cNvPr id="4" name="Content Placeholder 3"/>
          <p:cNvPicPr>
            <a:picLocks noGrp="1" noChangeAspect="1"/>
          </p:cNvPicPr>
          <p:nvPr>
            <p:ph idx="1"/>
          </p:nvPr>
        </p:nvPicPr>
        <p:blipFill>
          <a:blip r:embed="rId2"/>
          <a:srcRect t="13289" b="13289"/>
          <a:stretch>
            <a:fillRect/>
          </a:stretch>
        </p:blipFill>
        <p:spPr/>
      </p:pic>
    </p:spTree>
    <p:extLst>
      <p:ext uri="{BB962C8B-B14F-4D97-AF65-F5344CB8AC3E}">
        <p14:creationId xmlns:p14="http://schemas.microsoft.com/office/powerpoint/2010/main" val="3886050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AA980-8095-4AED-B3B2-B991062D2BF4}"/>
              </a:ext>
            </a:extLst>
          </p:cNvPr>
          <p:cNvSpPr>
            <a:spLocks noGrp="1"/>
          </p:cNvSpPr>
          <p:nvPr>
            <p:ph type="title"/>
          </p:nvPr>
        </p:nvSpPr>
        <p:spPr/>
        <p:txBody>
          <a:bodyPr>
            <a:normAutofit/>
          </a:bodyPr>
          <a:lstStyle/>
          <a:p>
            <a:r>
              <a:rPr lang="en-US" altLang="zh-CN" dirty="0"/>
              <a:t>Hadoop</a:t>
            </a:r>
            <a:r>
              <a:rPr lang="zh-CN" altLang="en-US" dirty="0"/>
              <a:t>大数据处理的意义</a:t>
            </a:r>
          </a:p>
        </p:txBody>
      </p:sp>
      <p:sp>
        <p:nvSpPr>
          <p:cNvPr id="3" name="内容占位符 2">
            <a:extLst>
              <a:ext uri="{FF2B5EF4-FFF2-40B4-BE49-F238E27FC236}">
                <a16:creationId xmlns:a16="http://schemas.microsoft.com/office/drawing/2014/main" id="{1FBE958C-C58C-43BC-A535-DC54197BDB33}"/>
              </a:ext>
            </a:extLst>
          </p:cNvPr>
          <p:cNvSpPr>
            <a:spLocks noGrp="1"/>
          </p:cNvSpPr>
          <p:nvPr>
            <p:ph idx="1"/>
          </p:nvPr>
        </p:nvSpPr>
        <p:spPr/>
        <p:txBody>
          <a:bodyPr>
            <a:normAutofit/>
          </a:bodyPr>
          <a:lstStyle/>
          <a:p>
            <a:r>
              <a:rPr lang="en-US" altLang="zh-CN" dirty="0"/>
              <a:t>Hadoop</a:t>
            </a:r>
            <a:r>
              <a:rPr lang="zh-CN" altLang="en-US" dirty="0"/>
              <a:t>得以在大数据处理应用中广泛应用得益于其自身在数据提取、变形和加载</a:t>
            </a:r>
            <a:r>
              <a:rPr lang="en-US" altLang="zh-CN" dirty="0"/>
              <a:t>(ETL)</a:t>
            </a:r>
            <a:r>
              <a:rPr lang="zh-CN" altLang="en-US" dirty="0"/>
              <a:t>方面上的天然优势。</a:t>
            </a:r>
            <a:endParaRPr lang="en-US" altLang="zh-CN" dirty="0"/>
          </a:p>
          <a:p>
            <a:r>
              <a:rPr lang="en-US" altLang="zh-CN" dirty="0"/>
              <a:t>Hadoop</a:t>
            </a:r>
            <a:r>
              <a:rPr lang="zh-CN" altLang="en-US" dirty="0"/>
              <a:t>的分布式架构，</a:t>
            </a:r>
            <a:r>
              <a:rPr lang="zh-CN" altLang="en-US" dirty="0">
                <a:solidFill>
                  <a:srgbClr val="FF0000"/>
                </a:solidFill>
              </a:rPr>
              <a:t>将大数据处理引擎尽可能的靠近存储</a:t>
            </a:r>
            <a:r>
              <a:rPr lang="zh-CN" altLang="en-US" dirty="0"/>
              <a:t>，对例如像</a:t>
            </a:r>
            <a:r>
              <a:rPr lang="en-US" altLang="zh-CN" dirty="0"/>
              <a:t>ETL</a:t>
            </a:r>
            <a:r>
              <a:rPr lang="zh-CN" altLang="en-US" dirty="0"/>
              <a:t>这样的批处理操作相对合适，因为类似这样操作的批处理结果可以直接走向存储。</a:t>
            </a:r>
            <a:endParaRPr lang="en-US" altLang="zh-CN" dirty="0"/>
          </a:p>
          <a:p>
            <a:r>
              <a:rPr lang="en-US" altLang="zh-CN" dirty="0"/>
              <a:t>Hadoop</a:t>
            </a:r>
            <a:r>
              <a:rPr lang="zh-CN" altLang="en-US" dirty="0"/>
              <a:t>的</a:t>
            </a:r>
            <a:r>
              <a:rPr lang="en-US" altLang="zh-CN" dirty="0"/>
              <a:t>MapReduce</a:t>
            </a:r>
            <a:r>
              <a:rPr lang="zh-CN" altLang="en-US" dirty="0"/>
              <a:t>功能实现了将单个任务打碎，并将碎片任务</a:t>
            </a:r>
            <a:r>
              <a:rPr lang="en-US" altLang="zh-CN" dirty="0"/>
              <a:t>(Map)</a:t>
            </a:r>
            <a:r>
              <a:rPr lang="zh-CN" altLang="en-US" dirty="0"/>
              <a:t>发送到多个节点上，之后再以单个数据集的形式加载</a:t>
            </a:r>
            <a:r>
              <a:rPr lang="en-US" altLang="zh-CN" dirty="0"/>
              <a:t>(Reduce)</a:t>
            </a:r>
            <a:r>
              <a:rPr lang="zh-CN" altLang="en-US" dirty="0"/>
              <a:t>到数据仓库里</a:t>
            </a:r>
          </a:p>
        </p:txBody>
      </p:sp>
    </p:spTree>
    <p:extLst>
      <p:ext uri="{BB962C8B-B14F-4D97-AF65-F5344CB8AC3E}">
        <p14:creationId xmlns:p14="http://schemas.microsoft.com/office/powerpoint/2010/main" val="1946528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307D8-A125-4D0F-8816-A9850F6EAD5D}"/>
              </a:ext>
            </a:extLst>
          </p:cNvPr>
          <p:cNvSpPr>
            <a:spLocks noGrp="1"/>
          </p:cNvSpPr>
          <p:nvPr>
            <p:ph type="title"/>
          </p:nvPr>
        </p:nvSpPr>
        <p:spPr/>
        <p:txBody>
          <a:bodyPr/>
          <a:lstStyle/>
          <a:p>
            <a:r>
              <a:rPr lang="en-US" altLang="zh-CN" dirty="0"/>
              <a:t>Hadoop2.0</a:t>
            </a:r>
            <a:endParaRPr lang="zh-CN" altLang="en-US" dirty="0"/>
          </a:p>
        </p:txBody>
      </p:sp>
      <p:sp>
        <p:nvSpPr>
          <p:cNvPr id="3" name="内容占位符 2">
            <a:extLst>
              <a:ext uri="{FF2B5EF4-FFF2-40B4-BE49-F238E27FC236}">
                <a16:creationId xmlns:a16="http://schemas.microsoft.com/office/drawing/2014/main" id="{B1F8F93C-7C69-44BC-A1D2-464C1550755A}"/>
              </a:ext>
            </a:extLst>
          </p:cNvPr>
          <p:cNvSpPr>
            <a:spLocks noGrp="1"/>
          </p:cNvSpPr>
          <p:nvPr>
            <p:ph idx="1"/>
          </p:nvPr>
        </p:nvSpPr>
        <p:spPr>
          <a:xfrm>
            <a:off x="457200" y="1158604"/>
            <a:ext cx="8229600" cy="1406300"/>
          </a:xfrm>
        </p:spPr>
        <p:txBody>
          <a:bodyPr>
            <a:normAutofit fontScale="92500"/>
          </a:bodyPr>
          <a:lstStyle/>
          <a:p>
            <a:r>
              <a:rPr lang="en-US" altLang="zh-CN" dirty="0"/>
              <a:t>2.0</a:t>
            </a:r>
            <a:r>
              <a:rPr lang="zh-CN" altLang="en-US" dirty="0"/>
              <a:t>版本中，在</a:t>
            </a:r>
            <a:r>
              <a:rPr lang="en-US" altLang="zh-CN" dirty="0"/>
              <a:t>HDFS</a:t>
            </a:r>
            <a:r>
              <a:rPr lang="zh-CN" altLang="en-US" dirty="0"/>
              <a:t>之上，增加了</a:t>
            </a:r>
            <a:r>
              <a:rPr lang="en-US" altLang="zh-CN" dirty="0"/>
              <a:t>YARN</a:t>
            </a:r>
            <a:r>
              <a:rPr lang="zh-CN" altLang="en-US" dirty="0"/>
              <a:t>（资源管理框架）层。它是一个资源管理模块，为各类应用程序提供资源管理和调度。</a:t>
            </a:r>
          </a:p>
        </p:txBody>
      </p:sp>
      <p:pic>
        <p:nvPicPr>
          <p:cNvPr id="1026" name="Picture 2">
            <a:extLst>
              <a:ext uri="{FF2B5EF4-FFF2-40B4-BE49-F238E27FC236}">
                <a16:creationId xmlns:a16="http://schemas.microsoft.com/office/drawing/2014/main" id="{37A58F00-3B65-FC54-AF5E-DAF60638B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79" y="2906038"/>
            <a:ext cx="8229600" cy="318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050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68A09-7805-408A-BCA4-48C259E8AE74}"/>
              </a:ext>
            </a:extLst>
          </p:cNvPr>
          <p:cNvSpPr>
            <a:spLocks noGrp="1"/>
          </p:cNvSpPr>
          <p:nvPr>
            <p:ph type="title"/>
          </p:nvPr>
        </p:nvSpPr>
        <p:spPr/>
        <p:txBody>
          <a:bodyPr/>
          <a:lstStyle/>
          <a:p>
            <a:r>
              <a:rPr lang="en-US" altLang="zh-CN" dirty="0"/>
              <a:t>Hadoop</a:t>
            </a:r>
            <a:r>
              <a:rPr lang="zh-CN" altLang="en-US" dirty="0"/>
              <a:t>生态圈</a:t>
            </a:r>
          </a:p>
        </p:txBody>
      </p:sp>
      <p:pic>
        <p:nvPicPr>
          <p:cNvPr id="2050" name="Picture 2">
            <a:extLst>
              <a:ext uri="{FF2B5EF4-FFF2-40B4-BE49-F238E27FC236}">
                <a16:creationId xmlns:a16="http://schemas.microsoft.com/office/drawing/2014/main" id="{1AA16FBD-B0CD-8EA7-636E-E705FEFA8A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12" t="10783" r="20075"/>
          <a:stretch/>
        </p:blipFill>
        <p:spPr bwMode="auto">
          <a:xfrm>
            <a:off x="513727" y="1700808"/>
            <a:ext cx="8173073" cy="399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53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US" dirty="0" err="1"/>
              <a:t>什么是大数据</a:t>
            </a:r>
            <a:r>
              <a:rPr lang="zh-CN" altLang="en-US" dirty="0"/>
              <a:t>？ </a:t>
            </a:r>
            <a:endParaRPr lang="en-US" dirty="0"/>
          </a:p>
        </p:txBody>
      </p:sp>
    </p:spTree>
    <p:extLst>
      <p:ext uri="{BB962C8B-B14F-4D97-AF65-F5344CB8AC3E}">
        <p14:creationId xmlns:p14="http://schemas.microsoft.com/office/powerpoint/2010/main" val="2403402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1339157-08EE-4562-910A-2FC7CC99555A}"/>
              </a:ext>
            </a:extLst>
          </p:cNvPr>
          <p:cNvSpPr>
            <a:spLocks noGrp="1"/>
          </p:cNvSpPr>
          <p:nvPr>
            <p:ph type="title"/>
          </p:nvPr>
        </p:nvSpPr>
        <p:spPr/>
        <p:txBody>
          <a:bodyPr/>
          <a:lstStyle/>
          <a:p>
            <a:r>
              <a:rPr lang="en-US" altLang="zh-CN" dirty="0"/>
              <a:t>Hadoop</a:t>
            </a:r>
            <a:r>
              <a:rPr lang="zh-CN" altLang="en-US" dirty="0"/>
              <a:t>生态圈</a:t>
            </a:r>
          </a:p>
        </p:txBody>
      </p:sp>
      <p:sp>
        <p:nvSpPr>
          <p:cNvPr id="5" name="页脚占位符 2">
            <a:extLst>
              <a:ext uri="{FF2B5EF4-FFF2-40B4-BE49-F238E27FC236}">
                <a16:creationId xmlns:a16="http://schemas.microsoft.com/office/drawing/2014/main" id="{9C4BC82F-3B5C-41E2-8B1B-472AD81C0DD2}"/>
              </a:ext>
            </a:extLst>
          </p:cNvPr>
          <p:cNvSpPr txBox="1">
            <a:spLocks/>
          </p:cNvSpPr>
          <p:nvPr/>
        </p:nvSpPr>
        <p:spPr bwMode="auto">
          <a:xfrm>
            <a:off x="3264024" y="5818882"/>
            <a:ext cx="2895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ct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000000"/>
                </a:solidFill>
                <a:cs typeface="Arial"/>
              </a:rPr>
              <a:t>可编辑课件</a:t>
            </a:r>
          </a:p>
        </p:txBody>
      </p:sp>
      <p:sp>
        <p:nvSpPr>
          <p:cNvPr id="6" name="灯片编号占位符 3">
            <a:extLst>
              <a:ext uri="{FF2B5EF4-FFF2-40B4-BE49-F238E27FC236}">
                <a16:creationId xmlns:a16="http://schemas.microsoft.com/office/drawing/2014/main" id="{C1DDBA41-D543-48EC-9183-3778FFCFCB8F}"/>
              </a:ext>
            </a:extLst>
          </p:cNvPr>
          <p:cNvSpPr txBox="1">
            <a:spLocks/>
          </p:cNvSpPr>
          <p:nvPr/>
        </p:nvSpPr>
        <p:spPr bwMode="auto">
          <a:xfrm>
            <a:off x="6693024" y="5818882"/>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6D4A3E72-3096-45F2-97D9-36106874F39A}" type="slidenum">
              <a:rPr lang="zh-CN" altLang="en-US" smtClean="0">
                <a:solidFill>
                  <a:srgbClr val="000000"/>
                </a:solidFill>
                <a:cs typeface="Arial"/>
              </a:rPr>
              <a:pPr/>
              <a:t>50</a:t>
            </a:fld>
            <a:endParaRPr lang="zh-CN" altLang="en-US">
              <a:solidFill>
                <a:srgbClr val="000000"/>
              </a:solidFill>
              <a:cs typeface="Arial"/>
            </a:endParaRPr>
          </a:p>
        </p:txBody>
      </p:sp>
      <p:pic>
        <p:nvPicPr>
          <p:cNvPr id="7" name="图片 3">
            <a:extLst>
              <a:ext uri="{FF2B5EF4-FFF2-40B4-BE49-F238E27FC236}">
                <a16:creationId xmlns:a16="http://schemas.microsoft.com/office/drawing/2014/main" id="{8140D744-354A-4C25-935E-004E694AAC0F}"/>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717032"/>
            <a:ext cx="5273675" cy="247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17411">
            <a:extLst>
              <a:ext uri="{FF2B5EF4-FFF2-40B4-BE49-F238E27FC236}">
                <a16:creationId xmlns:a16="http://schemas.microsoft.com/office/drawing/2014/main" id="{499F9478-4060-447B-827F-47631CFDD602}"/>
              </a:ext>
            </a:extLst>
          </p:cNvPr>
          <p:cNvSpPr>
            <a:spLocks noChangeArrowheads="1"/>
          </p:cNvSpPr>
          <p:nvPr/>
        </p:nvSpPr>
        <p:spPr bwMode="auto">
          <a:xfrm>
            <a:off x="179512" y="1792982"/>
            <a:ext cx="9083675" cy="201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a:rPr>
              <a:t>开源Apache项目，灵感来源于Google的三篇论文：BigTable、MapReduce、GFS；</a:t>
            </a:r>
          </a:p>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a:rPr>
              <a:t>Hadoop核心组件包括：</a:t>
            </a:r>
          </a:p>
          <a:p>
            <a:pPr fontAlgn="base">
              <a:spcBef>
                <a:spcPct val="0"/>
              </a:spcBef>
              <a:spcAft>
                <a:spcPct val="0"/>
              </a:spcAft>
              <a:buSzPct val="100000"/>
              <a:buFont typeface="Arial" panose="020B0604020202020204" pitchFamily="34" charset="0"/>
              <a:buNone/>
            </a:pPr>
            <a:r>
              <a:rPr lang="zh-CN" altLang="en-US" dirty="0">
                <a:solidFill>
                  <a:srgbClr val="000000"/>
                </a:solidFill>
                <a:ea typeface="华文仿宋" panose="02010600040101010101" pitchFamily="2" charset="-122"/>
                <a:cs typeface="Arial"/>
              </a:rPr>
              <a:t>	-分布式文件系统（</a:t>
            </a:r>
            <a:r>
              <a:rPr lang="zh-CN" altLang="en-US" b="1" dirty="0">
                <a:solidFill>
                  <a:srgbClr val="FF0000"/>
                </a:solidFill>
                <a:ea typeface="华文仿宋" panose="02010600040101010101" pitchFamily="2" charset="-122"/>
                <a:cs typeface="Arial"/>
              </a:rPr>
              <a:t>HDFS</a:t>
            </a:r>
            <a:r>
              <a:rPr lang="zh-CN" altLang="en-US" dirty="0">
                <a:solidFill>
                  <a:srgbClr val="000000"/>
                </a:solidFill>
                <a:ea typeface="华文仿宋" panose="02010600040101010101" pitchFamily="2" charset="-122"/>
                <a:cs typeface="Arial"/>
              </a:rPr>
              <a:t>）</a:t>
            </a:r>
          </a:p>
          <a:p>
            <a:pPr fontAlgn="base">
              <a:spcBef>
                <a:spcPct val="0"/>
              </a:spcBef>
              <a:spcAft>
                <a:spcPct val="0"/>
              </a:spcAft>
              <a:buSzPct val="100000"/>
              <a:buFont typeface="Arial" panose="020B0604020202020204" pitchFamily="34" charset="0"/>
              <a:buNone/>
            </a:pPr>
            <a:r>
              <a:rPr lang="zh-CN" altLang="en-US" dirty="0">
                <a:solidFill>
                  <a:srgbClr val="000000"/>
                </a:solidFill>
                <a:ea typeface="华文仿宋" panose="02010600040101010101" pitchFamily="2" charset="-122"/>
                <a:cs typeface="Arial"/>
              </a:rPr>
              <a:t>	-分布式数据库存储系统（</a:t>
            </a:r>
            <a:r>
              <a:rPr lang="zh-CN" altLang="en-US" b="1" dirty="0">
                <a:solidFill>
                  <a:srgbClr val="FF0000"/>
                </a:solidFill>
                <a:ea typeface="华文仿宋" panose="02010600040101010101" pitchFamily="2" charset="-122"/>
                <a:cs typeface="Arial"/>
              </a:rPr>
              <a:t>Hbase</a:t>
            </a:r>
            <a:r>
              <a:rPr lang="zh-CN" altLang="en-US" dirty="0">
                <a:solidFill>
                  <a:srgbClr val="000000"/>
                </a:solidFill>
                <a:ea typeface="华文仿宋" panose="02010600040101010101" pitchFamily="2" charset="-122"/>
                <a:cs typeface="Arial"/>
              </a:rPr>
              <a:t>）</a:t>
            </a:r>
          </a:p>
          <a:p>
            <a:pPr fontAlgn="base">
              <a:spcBef>
                <a:spcPct val="0"/>
              </a:spcBef>
              <a:spcAft>
                <a:spcPct val="0"/>
              </a:spcAft>
              <a:buSzPct val="100000"/>
              <a:buFont typeface="Arial" panose="020B0604020202020204" pitchFamily="34" charset="0"/>
              <a:buNone/>
            </a:pPr>
            <a:r>
              <a:rPr lang="zh-CN" altLang="en-US" dirty="0">
                <a:solidFill>
                  <a:srgbClr val="000000"/>
                </a:solidFill>
                <a:ea typeface="华文仿宋" panose="02010600040101010101" pitchFamily="2" charset="-122"/>
                <a:cs typeface="Arial"/>
              </a:rPr>
              <a:t>	-分布式计算构架（</a:t>
            </a:r>
            <a:r>
              <a:rPr lang="zh-CN" altLang="en-US" b="1" dirty="0">
                <a:solidFill>
                  <a:srgbClr val="FF0000"/>
                </a:solidFill>
                <a:ea typeface="华文仿宋" panose="02010600040101010101" pitchFamily="2" charset="-122"/>
                <a:cs typeface="Arial"/>
              </a:rPr>
              <a:t>MapReduce</a:t>
            </a:r>
            <a:r>
              <a:rPr lang="zh-CN" altLang="en-US" dirty="0">
                <a:solidFill>
                  <a:srgbClr val="000000"/>
                </a:solidFill>
                <a:ea typeface="华文仿宋" panose="02010600040101010101" pitchFamily="2" charset="-122"/>
                <a:cs typeface="Arial"/>
              </a:rPr>
              <a:t>）</a:t>
            </a:r>
          </a:p>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a:rPr>
              <a:t>使用Java编写</a:t>
            </a:r>
          </a:p>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a:rPr>
              <a:t>运行平台：Linux</a:t>
            </a:r>
          </a:p>
        </p:txBody>
      </p:sp>
      <p:pic>
        <p:nvPicPr>
          <p:cNvPr id="9" name="图片 17412">
            <a:extLst>
              <a:ext uri="{FF2B5EF4-FFF2-40B4-BE49-F238E27FC236}">
                <a16:creationId xmlns:a16="http://schemas.microsoft.com/office/drawing/2014/main" id="{EF8C133D-9BE4-45BD-8143-B2659BC2EBEC}"/>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187" y="2120007"/>
            <a:ext cx="3625850" cy="407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99675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87881-6FAE-4676-980B-F4405A4C9D73}"/>
              </a:ext>
            </a:extLst>
          </p:cNvPr>
          <p:cNvSpPr>
            <a:spLocks noGrp="1"/>
          </p:cNvSpPr>
          <p:nvPr>
            <p:ph type="title"/>
          </p:nvPr>
        </p:nvSpPr>
        <p:spPr/>
        <p:txBody>
          <a:bodyPr/>
          <a:lstStyle/>
          <a:p>
            <a:r>
              <a:rPr lang="en-US" altLang="zh-CN" dirty="0"/>
              <a:t>Hadoop</a:t>
            </a:r>
            <a:r>
              <a:rPr lang="zh-CN" altLang="en-US" dirty="0"/>
              <a:t>的优点</a:t>
            </a:r>
          </a:p>
        </p:txBody>
      </p:sp>
      <p:sp>
        <p:nvSpPr>
          <p:cNvPr id="3" name="内容占位符 2">
            <a:extLst>
              <a:ext uri="{FF2B5EF4-FFF2-40B4-BE49-F238E27FC236}">
                <a16:creationId xmlns:a16="http://schemas.microsoft.com/office/drawing/2014/main" id="{21BF36C2-32E1-4476-8F10-0C0ACD11CEF8}"/>
              </a:ext>
            </a:extLst>
          </p:cNvPr>
          <p:cNvSpPr>
            <a:spLocks noGrp="1"/>
          </p:cNvSpPr>
          <p:nvPr>
            <p:ph idx="1"/>
          </p:nvPr>
        </p:nvSpPr>
        <p:spPr/>
        <p:txBody>
          <a:bodyPr>
            <a:normAutofit fontScale="92500"/>
          </a:bodyPr>
          <a:lstStyle/>
          <a:p>
            <a:r>
              <a:rPr lang="zh-CN" altLang="en-US" b="1" dirty="0"/>
              <a:t>高可靠性</a:t>
            </a:r>
            <a:r>
              <a:rPr lang="zh-CN" altLang="en-US" dirty="0"/>
              <a:t>。</a:t>
            </a:r>
            <a:r>
              <a:rPr lang="en-US" altLang="zh-CN" dirty="0"/>
              <a:t>Hadoop</a:t>
            </a:r>
            <a:r>
              <a:rPr lang="zh-CN" altLang="en-US" dirty="0"/>
              <a:t>按位存储和处理数据的能力值得人们信赖</a:t>
            </a:r>
            <a:r>
              <a:rPr lang="en-US" altLang="zh-CN" dirty="0"/>
              <a:t>  </a:t>
            </a:r>
            <a:r>
              <a:rPr lang="zh-CN" altLang="en-US" dirty="0"/>
              <a:t>。</a:t>
            </a:r>
          </a:p>
          <a:p>
            <a:r>
              <a:rPr lang="zh-CN" altLang="en-US" b="1" dirty="0"/>
              <a:t>高扩展性</a:t>
            </a:r>
            <a:r>
              <a:rPr lang="zh-CN" altLang="en-US" dirty="0"/>
              <a:t>。</a:t>
            </a:r>
            <a:r>
              <a:rPr lang="en-US" altLang="zh-CN" dirty="0"/>
              <a:t>Hadoop</a:t>
            </a:r>
            <a:r>
              <a:rPr lang="zh-CN" altLang="en-US" dirty="0"/>
              <a:t>是在可用的计算机集簇间分配数据并完成计算任务的，这些集簇可以方便地扩展到数以千计的节点中 </a:t>
            </a:r>
            <a:r>
              <a:rPr lang="en-US" altLang="zh-CN" dirty="0"/>
              <a:t> </a:t>
            </a:r>
            <a:r>
              <a:rPr lang="zh-CN" altLang="en-US" dirty="0"/>
              <a:t>。</a:t>
            </a:r>
          </a:p>
          <a:p>
            <a:r>
              <a:rPr lang="zh-CN" altLang="en-US" b="1" dirty="0"/>
              <a:t>高效性</a:t>
            </a:r>
            <a:r>
              <a:rPr lang="zh-CN" altLang="en-US" dirty="0"/>
              <a:t>。</a:t>
            </a:r>
            <a:r>
              <a:rPr lang="en-US" altLang="zh-CN" dirty="0"/>
              <a:t>Hadoop</a:t>
            </a:r>
            <a:r>
              <a:rPr lang="zh-CN" altLang="en-US" dirty="0"/>
              <a:t>能够在节点之间动态地移动数据，并保证各个节点的动态平衡，因此处理速度非常快 。</a:t>
            </a:r>
          </a:p>
          <a:p>
            <a:r>
              <a:rPr lang="zh-CN" altLang="en-US" b="1" dirty="0"/>
              <a:t>高容错性</a:t>
            </a:r>
            <a:r>
              <a:rPr lang="zh-CN" altLang="en-US" dirty="0"/>
              <a:t>。</a:t>
            </a:r>
            <a:r>
              <a:rPr lang="en-US" altLang="zh-CN" dirty="0"/>
              <a:t>Hadoop</a:t>
            </a:r>
            <a:r>
              <a:rPr lang="zh-CN" altLang="en-US" dirty="0"/>
              <a:t>能够自动保存数据的多个副本，并且能够自动将失败的任务重新分配 </a:t>
            </a:r>
            <a:r>
              <a:rPr lang="en-US" altLang="zh-CN" dirty="0"/>
              <a:t>  </a:t>
            </a:r>
            <a:r>
              <a:rPr lang="zh-CN" altLang="en-US" dirty="0"/>
              <a:t>。</a:t>
            </a:r>
          </a:p>
          <a:p>
            <a:r>
              <a:rPr lang="zh-CN" altLang="en-US" b="1" dirty="0"/>
              <a:t>低成本</a:t>
            </a:r>
            <a:r>
              <a:rPr lang="zh-CN" altLang="en-US" dirty="0"/>
              <a:t>。与一体机、商用数据仓库以及</a:t>
            </a:r>
            <a:r>
              <a:rPr lang="en-US" altLang="zh-CN" dirty="0"/>
              <a:t>QlikView</a:t>
            </a:r>
            <a:r>
              <a:rPr lang="zh-CN" altLang="en-US" dirty="0"/>
              <a:t>、</a:t>
            </a:r>
            <a:r>
              <a:rPr lang="en-US" altLang="zh-CN" dirty="0" err="1"/>
              <a:t>Yonghong</a:t>
            </a:r>
            <a:r>
              <a:rPr lang="en-US" altLang="zh-CN" dirty="0"/>
              <a:t> Z-Suite</a:t>
            </a:r>
            <a:r>
              <a:rPr lang="zh-CN" altLang="en-US" dirty="0"/>
              <a:t>等数据集市相比，</a:t>
            </a:r>
            <a:r>
              <a:rPr lang="en-US" altLang="zh-CN" dirty="0"/>
              <a:t>Hadoop</a:t>
            </a:r>
            <a:r>
              <a:rPr lang="zh-CN" altLang="en-US" dirty="0"/>
              <a:t>是开源的，项目的软件成本因此会大大降低 </a:t>
            </a:r>
            <a:r>
              <a:rPr lang="en-US" altLang="zh-CN" dirty="0"/>
              <a:t>  </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4089233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048BF-6569-4602-9838-678470409500}"/>
              </a:ext>
            </a:extLst>
          </p:cNvPr>
          <p:cNvSpPr>
            <a:spLocks noGrp="1"/>
          </p:cNvSpPr>
          <p:nvPr>
            <p:ph type="title"/>
          </p:nvPr>
        </p:nvSpPr>
        <p:spPr/>
        <p:txBody>
          <a:bodyPr/>
          <a:lstStyle/>
          <a:p>
            <a:r>
              <a:rPr lang="zh-CN" altLang="en-US" dirty="0"/>
              <a:t>发展现状</a:t>
            </a:r>
          </a:p>
        </p:txBody>
      </p:sp>
      <p:sp>
        <p:nvSpPr>
          <p:cNvPr id="3" name="内容占位符 2">
            <a:extLst>
              <a:ext uri="{FF2B5EF4-FFF2-40B4-BE49-F238E27FC236}">
                <a16:creationId xmlns:a16="http://schemas.microsoft.com/office/drawing/2014/main" id="{3E6CC6DB-38D7-4873-9729-403B5E385E3A}"/>
              </a:ext>
            </a:extLst>
          </p:cNvPr>
          <p:cNvSpPr>
            <a:spLocks noGrp="1"/>
          </p:cNvSpPr>
          <p:nvPr>
            <p:ph idx="1"/>
          </p:nvPr>
        </p:nvSpPr>
        <p:spPr/>
        <p:txBody>
          <a:bodyPr>
            <a:noAutofit/>
          </a:bodyPr>
          <a:lstStyle/>
          <a:p>
            <a:r>
              <a:rPr lang="en-US" altLang="zh-CN" sz="1800" dirty="0"/>
              <a:t>Hadoop </a:t>
            </a:r>
            <a:r>
              <a:rPr lang="zh-CN" altLang="en-US" sz="1800" dirty="0"/>
              <a:t>设计之初的目标就定位于高可靠性、高可拓展性、高容错性和高效性，正是这些设计上与生俱来的优点，才使得</a:t>
            </a:r>
            <a:r>
              <a:rPr lang="en-US" altLang="zh-CN" sz="1800" dirty="0"/>
              <a:t>Hadoop </a:t>
            </a:r>
            <a:r>
              <a:rPr lang="zh-CN" altLang="en-US" sz="1800" dirty="0"/>
              <a:t>一出现就受到众多大公司的青睐，同时也引起了研究界的普遍关注。</a:t>
            </a:r>
            <a:endParaRPr lang="en-US" altLang="zh-CN" sz="1800" dirty="0"/>
          </a:p>
          <a:p>
            <a:r>
              <a:rPr lang="en-US" altLang="zh-CN" sz="1800" dirty="0"/>
              <a:t>Hadoop </a:t>
            </a:r>
            <a:r>
              <a:rPr lang="zh-CN" altLang="en-US" sz="1800" dirty="0"/>
              <a:t>技术在互联网领域已经得到了广泛的运用，例如，</a:t>
            </a:r>
            <a:r>
              <a:rPr lang="en-US" altLang="zh-CN" sz="1800" dirty="0"/>
              <a:t>Yahoo </a:t>
            </a:r>
            <a:r>
              <a:rPr lang="zh-CN" altLang="en-US" sz="1800" dirty="0"/>
              <a:t>使用</a:t>
            </a:r>
            <a:r>
              <a:rPr lang="en-US" altLang="zh-CN" sz="1800" dirty="0"/>
              <a:t>4 000 </a:t>
            </a:r>
            <a:r>
              <a:rPr lang="zh-CN" altLang="en-US" sz="1800" dirty="0"/>
              <a:t>个节点的</a:t>
            </a:r>
            <a:r>
              <a:rPr lang="en-US" altLang="zh-CN" sz="1800" dirty="0"/>
              <a:t>Hadoop</a:t>
            </a:r>
            <a:r>
              <a:rPr lang="zh-CN" altLang="en-US" sz="1800" dirty="0"/>
              <a:t>集群来支持广告系统和</a:t>
            </a:r>
            <a:r>
              <a:rPr lang="en-US" altLang="zh-CN" sz="1800" dirty="0"/>
              <a:t>Web </a:t>
            </a:r>
            <a:r>
              <a:rPr lang="zh-CN" altLang="en-US" sz="1800" dirty="0"/>
              <a:t>搜索的研究；</a:t>
            </a:r>
            <a:r>
              <a:rPr lang="en-US" altLang="zh-CN" sz="1800" dirty="0"/>
              <a:t>Facebook </a:t>
            </a:r>
            <a:r>
              <a:rPr lang="zh-CN" altLang="en-US" sz="1800" dirty="0"/>
              <a:t>使用</a:t>
            </a:r>
            <a:r>
              <a:rPr lang="en-US" altLang="zh-CN" sz="1800" dirty="0"/>
              <a:t>1 000 </a:t>
            </a:r>
            <a:r>
              <a:rPr lang="zh-CN" altLang="en-US" sz="1800" dirty="0"/>
              <a:t>个节点的集群运行</a:t>
            </a:r>
            <a:r>
              <a:rPr lang="en-US" altLang="zh-CN" sz="1800" dirty="0"/>
              <a:t>Hadoop</a:t>
            </a:r>
            <a:r>
              <a:rPr lang="zh-CN" altLang="en-US" sz="1800" dirty="0"/>
              <a:t>，存储日志数据，支持其上的数据分析和机器学习；百度用</a:t>
            </a:r>
            <a:r>
              <a:rPr lang="en-US" altLang="zh-CN" sz="1800" dirty="0"/>
              <a:t>Hadoop</a:t>
            </a:r>
            <a:r>
              <a:rPr lang="zh-CN" altLang="en-US" sz="1800" dirty="0"/>
              <a:t>处理每周</a:t>
            </a:r>
            <a:r>
              <a:rPr lang="en-US" altLang="zh-CN" sz="1800" dirty="0"/>
              <a:t>200TB </a:t>
            </a:r>
            <a:r>
              <a:rPr lang="zh-CN" altLang="en-US" sz="1800" dirty="0"/>
              <a:t>的数据，从而进行搜索日志分析和网页数据挖掘工作。</a:t>
            </a:r>
            <a:endParaRPr lang="en-US" altLang="zh-CN" sz="1800" dirty="0"/>
          </a:p>
          <a:p>
            <a:r>
              <a:rPr lang="zh-CN" altLang="en-US" sz="1800" dirty="0"/>
              <a:t>一些提供</a:t>
            </a:r>
            <a:r>
              <a:rPr lang="en-US" altLang="zh-CN" sz="1800" dirty="0"/>
              <a:t>Hadoop </a:t>
            </a:r>
            <a:r>
              <a:rPr lang="zh-CN" altLang="en-US" sz="1800" dirty="0"/>
              <a:t>解决方案的商业型公司也纷纷跟进，利用自身技术对</a:t>
            </a:r>
            <a:r>
              <a:rPr lang="en-US" altLang="zh-CN" sz="1800" dirty="0"/>
              <a:t>Hadoop </a:t>
            </a:r>
            <a:r>
              <a:rPr lang="zh-CN" altLang="en-US" sz="1800" dirty="0"/>
              <a:t>进行优化、改进、二次开发等，然后以公司自有产品形式对外提供</a:t>
            </a:r>
            <a:r>
              <a:rPr lang="en-US" altLang="zh-CN" sz="1800" dirty="0"/>
              <a:t>Hadoop </a:t>
            </a:r>
            <a:r>
              <a:rPr lang="zh-CN" altLang="en-US" sz="1800" dirty="0"/>
              <a:t>的商业服务。</a:t>
            </a:r>
          </a:p>
        </p:txBody>
      </p:sp>
    </p:spTree>
    <p:extLst>
      <p:ext uri="{BB962C8B-B14F-4D97-AF65-F5344CB8AC3E}">
        <p14:creationId xmlns:p14="http://schemas.microsoft.com/office/powerpoint/2010/main" val="1352713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itle 1"/>
          <p:cNvSpPr>
            <a:spLocks noGrp="1"/>
          </p:cNvSpPr>
          <p:nvPr>
            <p:ph type="title"/>
          </p:nvPr>
        </p:nvSpPr>
        <p:spPr>
          <a:xfrm>
            <a:off x="457200" y="303213"/>
            <a:ext cx="8229600" cy="944562"/>
          </a:xfrm>
        </p:spPr>
        <p:txBody>
          <a:bodyPr/>
          <a:lstStyle/>
          <a:p>
            <a:pPr eaLnBrk="1" hangingPunct="1"/>
            <a:r>
              <a:rPr lang="en-US" dirty="0"/>
              <a:t>Who are using Hadoop?</a:t>
            </a:r>
          </a:p>
        </p:txBody>
      </p:sp>
      <p:sp>
        <p:nvSpPr>
          <p:cNvPr id="25" name="슬라이드 번호 개체 틀 3"/>
          <p:cNvSpPr>
            <a:spLocks noGrp="1"/>
          </p:cNvSpPr>
          <p:nvPr>
            <p:ph type="sldNum" sz="quarter" idx="12"/>
          </p:nvPr>
        </p:nvSpPr>
        <p:spPr>
          <a:xfrm>
            <a:off x="6553200" y="6356350"/>
            <a:ext cx="2133600" cy="365125"/>
          </a:xfrm>
        </p:spPr>
        <p:txBody>
          <a:bodyPr/>
          <a:lstStyle/>
          <a:p>
            <a:fld id="{10211B80-7C79-41F7-9946-37F518A5652A}" type="slidenum">
              <a:rPr lang="ko-KR" altLang="en-US" smtClean="0"/>
              <a:pPr/>
              <a:t>53</a:t>
            </a:fld>
            <a:endParaRPr lang="ko-KR" altLang="en-US" dirty="0"/>
          </a:p>
        </p:txBody>
      </p:sp>
      <p:grpSp>
        <p:nvGrpSpPr>
          <p:cNvPr id="2" name="Group 1"/>
          <p:cNvGrpSpPr/>
          <p:nvPr/>
        </p:nvGrpSpPr>
        <p:grpSpPr>
          <a:xfrm>
            <a:off x="152400" y="1336185"/>
            <a:ext cx="8686800" cy="4724400"/>
            <a:chOff x="152400" y="1336185"/>
            <a:chExt cx="8686800" cy="4724400"/>
          </a:xfrm>
        </p:grpSpPr>
        <p:pic>
          <p:nvPicPr>
            <p:cNvPr id="17" name="Picture 16"/>
            <p:cNvPicPr>
              <a:picLocks noChangeAspect="1"/>
            </p:cNvPicPr>
            <p:nvPr/>
          </p:nvPicPr>
          <p:blipFill>
            <a:blip r:embed="rId3" cstate="screen"/>
            <a:stretch>
              <a:fillRect/>
            </a:stretch>
          </p:blipFill>
          <p:spPr>
            <a:xfrm>
              <a:off x="228600" y="1869585"/>
              <a:ext cx="2743200" cy="17666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2" descr="http://t2.gstatic.com/images?q=tbn:ANd9GcRMEiHyKbA7ufLqg6hvyLzDWhHGEnQ-rHTFJBAGlDc_dADr24GbizHlX5U"/>
            <p:cNvPicPr>
              <a:picLocks noChangeAspect="1" noChangeArrowheads="1"/>
            </p:cNvPicPr>
            <p:nvPr/>
          </p:nvPicPr>
          <p:blipFill>
            <a:blip r:embed="rId4" cstate="print"/>
            <a:srcRect/>
            <a:stretch>
              <a:fillRect/>
            </a:stretch>
          </p:blipFill>
          <p:spPr bwMode="auto">
            <a:xfrm>
              <a:off x="1524000" y="2631585"/>
              <a:ext cx="1468798" cy="91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389" name="TextBox 8"/>
            <p:cNvSpPr txBox="1">
              <a:spLocks noChangeArrowheads="1"/>
            </p:cNvSpPr>
            <p:nvPr/>
          </p:nvSpPr>
          <p:spPr bwMode="auto">
            <a:xfrm>
              <a:off x="5964238" y="1375873"/>
              <a:ext cx="287496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a:latin typeface="Arial" charset="0"/>
                </a:rPr>
                <a:t>Homeland Security</a:t>
              </a:r>
            </a:p>
          </p:txBody>
        </p:sp>
        <p:sp>
          <p:nvSpPr>
            <p:cNvPr id="16390" name="TextBox 9"/>
            <p:cNvSpPr txBox="1">
              <a:spLocks noChangeArrowheads="1"/>
            </p:cNvSpPr>
            <p:nvPr/>
          </p:nvSpPr>
          <p:spPr bwMode="auto">
            <a:xfrm>
              <a:off x="6019800" y="4003185"/>
              <a:ext cx="27432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a:latin typeface="Arial" charset="0"/>
                </a:rPr>
                <a:t>Real Time Search</a:t>
              </a:r>
            </a:p>
          </p:txBody>
        </p:sp>
        <p:sp>
          <p:nvSpPr>
            <p:cNvPr id="16391" name="Rectangle 10"/>
            <p:cNvSpPr>
              <a:spLocks noChangeArrowheads="1"/>
            </p:cNvSpPr>
            <p:nvPr/>
          </p:nvSpPr>
          <p:spPr bwMode="auto">
            <a:xfrm>
              <a:off x="152400" y="1412385"/>
              <a:ext cx="2743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t>Social</a:t>
              </a:r>
            </a:p>
          </p:txBody>
        </p:sp>
        <p:sp>
          <p:nvSpPr>
            <p:cNvPr id="16392" name="TextBox 12"/>
            <p:cNvSpPr txBox="1">
              <a:spLocks noChangeArrowheads="1"/>
            </p:cNvSpPr>
            <p:nvPr/>
          </p:nvSpPr>
          <p:spPr bwMode="auto">
            <a:xfrm>
              <a:off x="152400" y="4003185"/>
              <a:ext cx="28194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dirty="0" err="1">
                  <a:latin typeface="Arial" charset="0"/>
                </a:rPr>
                <a:t>eCommerce</a:t>
              </a:r>
              <a:endParaRPr lang="en-US" sz="1600" dirty="0">
                <a:latin typeface="Arial" charset="0"/>
              </a:endParaRPr>
            </a:p>
          </p:txBody>
        </p:sp>
        <p:pic>
          <p:nvPicPr>
            <p:cNvPr id="16393"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945785"/>
              <a:ext cx="2590800" cy="172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21" name="TextBox 14"/>
            <p:cNvSpPr txBox="1">
              <a:spLocks noChangeArrowheads="1"/>
            </p:cNvSpPr>
            <p:nvPr/>
          </p:nvSpPr>
          <p:spPr bwMode="auto">
            <a:xfrm>
              <a:off x="3352800" y="1336185"/>
              <a:ext cx="2362200" cy="646113"/>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800" dirty="0">
                  <a:latin typeface="+mn-lt"/>
                  <a:ea typeface="+mn-ea"/>
                  <a:cs typeface="+mn-cs"/>
                </a:rPr>
                <a:t>User Tracking &amp; Engagement</a:t>
              </a:r>
            </a:p>
          </p:txBody>
        </p:sp>
        <p:sp>
          <p:nvSpPr>
            <p:cNvPr id="16395" name="TextBox 17"/>
            <p:cNvSpPr txBox="1">
              <a:spLocks noChangeArrowheads="1"/>
            </p:cNvSpPr>
            <p:nvPr/>
          </p:nvSpPr>
          <p:spPr bwMode="auto">
            <a:xfrm>
              <a:off x="3505200" y="4003185"/>
              <a:ext cx="22860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600">
                  <a:latin typeface="Arial" charset="0"/>
                </a:rPr>
                <a:t>Financial Services </a:t>
              </a:r>
            </a:p>
          </p:txBody>
        </p:sp>
        <p:pic>
          <p:nvPicPr>
            <p:cNvPr id="16396"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5525395"/>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6397" name="Group 11"/>
            <p:cNvGrpSpPr>
              <a:grpSpLocks/>
            </p:cNvGrpSpPr>
            <p:nvPr/>
          </p:nvGrpSpPr>
          <p:grpSpPr bwMode="auto">
            <a:xfrm>
              <a:off x="6273800" y="4928495"/>
              <a:ext cx="2425700" cy="482600"/>
              <a:chOff x="5727959" y="4694719"/>
              <a:chExt cx="3208432" cy="639281"/>
            </a:xfrm>
          </p:grpSpPr>
          <p:pic>
            <p:nvPicPr>
              <p:cNvPr id="16409"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27959" y="4694719"/>
                <a:ext cx="239466" cy="639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10"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56559" y="4694719"/>
                <a:ext cx="2979832" cy="639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6398" name="Picture 5"/>
            <p:cNvPicPr>
              <a:picLocks noChangeAspect="1"/>
            </p:cNvPicPr>
            <p:nvPr/>
          </p:nvPicPr>
          <p:blipFill>
            <a:blip r:embed="rId9">
              <a:extLst>
                <a:ext uri="{28A0092B-C50C-407E-A947-70E740481C1C}">
                  <a14:useLocalDpi xmlns:a14="http://schemas.microsoft.com/office/drawing/2010/main" val="0"/>
                </a:ext>
              </a:extLst>
            </a:blip>
            <a:srcRect t="-25693"/>
            <a:stretch>
              <a:fillRect/>
            </a:stretch>
          </p:blipFill>
          <p:spPr bwMode="auto">
            <a:xfrm>
              <a:off x="6300788" y="4483995"/>
              <a:ext cx="908050" cy="44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9"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781800" y="5474595"/>
              <a:ext cx="4667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0" name="Picture 1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315200" y="5474595"/>
              <a:ext cx="457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 name="Straight Connector 13"/>
            <p:cNvCxnSpPr>
              <a:cxnSpLocks noChangeShapeType="1"/>
            </p:cNvCxnSpPr>
            <p:nvPr/>
          </p:nvCxnSpPr>
          <p:spPr bwMode="auto">
            <a:xfrm>
              <a:off x="3200400" y="1412385"/>
              <a:ext cx="0" cy="46482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27" name="Straight Connector 26"/>
            <p:cNvCxnSpPr>
              <a:cxnSpLocks noChangeShapeType="1"/>
            </p:cNvCxnSpPr>
            <p:nvPr/>
          </p:nvCxnSpPr>
          <p:spPr bwMode="auto">
            <a:xfrm>
              <a:off x="5867400" y="1412385"/>
              <a:ext cx="0" cy="46482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28" name="Straight Connector 27"/>
            <p:cNvCxnSpPr>
              <a:cxnSpLocks noChangeShapeType="1"/>
            </p:cNvCxnSpPr>
            <p:nvPr/>
          </p:nvCxnSpPr>
          <p:spPr bwMode="auto">
            <a:xfrm>
              <a:off x="304800" y="3849198"/>
              <a:ext cx="8229600" cy="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pic>
          <p:nvPicPr>
            <p:cNvPr id="13" name="Picture 12"/>
            <p:cNvPicPr>
              <a:picLocks noChangeAspect="1"/>
            </p:cNvPicPr>
            <p:nvPr/>
          </p:nvPicPr>
          <p:blipFill>
            <a:blip r:embed="rId12" cstate="print"/>
            <a:stretch>
              <a:fillRect/>
            </a:stretch>
          </p:blipFill>
          <p:spPr>
            <a:xfrm>
              <a:off x="3505200" y="4536585"/>
              <a:ext cx="2133600" cy="1402080"/>
            </a:xfrm>
            <a:prstGeom prst="rect">
              <a:avLst/>
            </a:prstGeom>
            <a:ln>
              <a:noFill/>
            </a:ln>
            <a:effectLst>
              <a:softEdge rad="112500"/>
            </a:effectLst>
          </p:spPr>
        </p:pic>
        <p:pic>
          <p:nvPicPr>
            <p:cNvPr id="15" name="Picture 14"/>
            <p:cNvPicPr>
              <a:picLocks noChangeAspect="1"/>
            </p:cNvPicPr>
            <p:nvPr/>
          </p:nvPicPr>
          <p:blipFill>
            <a:blip r:embed="rId13"/>
            <a:srcRect/>
            <a:stretch>
              <a:fillRect/>
            </a:stretch>
          </p:blipFill>
          <p:spPr bwMode="auto">
            <a:xfrm>
              <a:off x="6324600" y="1799735"/>
              <a:ext cx="1905000" cy="1900238"/>
            </a:xfrm>
            <a:prstGeom prst="rect">
              <a:avLst/>
            </a:prstGeom>
            <a:noFill/>
            <a:ln>
              <a:noFill/>
            </a:ln>
            <a:effectLst>
              <a:outerShdw blurRad="292100" dist="139700" dir="2700000" algn="tl" rotWithShape="0">
                <a:srgbClr val="333333">
                  <a:alpha val="64999"/>
                </a:srgbClr>
              </a:outerShdw>
            </a:effectLst>
          </p:spPr>
        </p:pic>
        <p:pic>
          <p:nvPicPr>
            <p:cNvPr id="1026" name="Picture 2" descr="http://cdn2.1stwebdesigner.com/wp-content/uploads/2010/10/speckyboy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7009" y="4442149"/>
              <a:ext cx="1470182" cy="1618436"/>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 name="Rectangle 3"/>
          <p:cNvSpPr/>
          <p:nvPr/>
        </p:nvSpPr>
        <p:spPr>
          <a:xfrm>
            <a:off x="1711710" y="6056435"/>
            <a:ext cx="4346190" cy="369332"/>
          </a:xfrm>
          <a:prstGeom prst="rect">
            <a:avLst/>
          </a:prstGeom>
        </p:spPr>
        <p:txBody>
          <a:bodyPr wrap="none">
            <a:spAutoFit/>
          </a:bodyPr>
          <a:lstStyle/>
          <a:p>
            <a:r>
              <a:rPr lang="en-US" dirty="0"/>
              <a:t>https://wiki.apache.org/hadoop/PoweredBy</a:t>
            </a:r>
          </a:p>
        </p:txBody>
      </p:sp>
    </p:spTree>
    <p:extLst>
      <p:ext uri="{BB962C8B-B14F-4D97-AF65-F5344CB8AC3E}">
        <p14:creationId xmlns:p14="http://schemas.microsoft.com/office/powerpoint/2010/main" val="70861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Resources</a:t>
            </a:r>
          </a:p>
        </p:txBody>
      </p:sp>
      <p:sp>
        <p:nvSpPr>
          <p:cNvPr id="3" name="Content Placeholder 2"/>
          <p:cNvSpPr>
            <a:spLocks noGrp="1"/>
          </p:cNvSpPr>
          <p:nvPr>
            <p:ph idx="1"/>
          </p:nvPr>
        </p:nvSpPr>
        <p:spPr/>
        <p:txBody>
          <a:bodyPr>
            <a:normAutofit/>
          </a:bodyPr>
          <a:lstStyle/>
          <a:p>
            <a:r>
              <a:rPr lang="en-US" dirty="0"/>
              <a:t>Apache Hadoop Documentation:</a:t>
            </a:r>
          </a:p>
          <a:p>
            <a:pPr marL="0" indent="0">
              <a:buNone/>
            </a:pPr>
            <a:r>
              <a:rPr lang="en-US" dirty="0">
                <a:hlinkClick r:id="rId2"/>
              </a:rPr>
              <a:t>http://hadoop.apache.org/docs/current/</a:t>
            </a:r>
            <a:endParaRPr lang="en-US" dirty="0"/>
          </a:p>
          <a:p>
            <a:r>
              <a:rPr lang="en-US" dirty="0"/>
              <a:t>Data Intensive Text Processing with Map-Reduce</a:t>
            </a:r>
          </a:p>
          <a:p>
            <a:pPr marL="0" indent="0">
              <a:buNone/>
            </a:pPr>
            <a:r>
              <a:rPr lang="en-US" dirty="0">
                <a:hlinkClick r:id="rId3"/>
              </a:rPr>
              <a:t>http://lintool.github.io/MapReduceAlgorithms/</a:t>
            </a:r>
            <a:endParaRPr lang="en-US" dirty="0"/>
          </a:p>
          <a:p>
            <a:r>
              <a:rPr lang="en-US" dirty="0"/>
              <a:t>Hadoop Definitive Guide: </a:t>
            </a:r>
          </a:p>
          <a:p>
            <a:pPr marL="0" indent="0">
              <a:buNone/>
            </a:pPr>
            <a:r>
              <a:rPr lang="en-US" dirty="0">
                <a:hlinkClick r:id="rId4"/>
              </a:rPr>
              <a:t>http://www.amazon.com/Hadoop-Definitive-Guide-Tom-White/dp/1449311520</a:t>
            </a:r>
            <a:endParaRPr lang="en-US" dirty="0"/>
          </a:p>
          <a:p>
            <a:pPr marL="0" indent="0">
              <a:buNone/>
            </a:pPr>
            <a:endParaRPr lang="en-US" dirty="0"/>
          </a:p>
        </p:txBody>
      </p:sp>
    </p:spTree>
    <p:extLst>
      <p:ext uri="{BB962C8B-B14F-4D97-AF65-F5344CB8AC3E}">
        <p14:creationId xmlns:p14="http://schemas.microsoft.com/office/powerpoint/2010/main" val="3996371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1FB0-E872-45AA-3F0C-818567E7E0DF}"/>
              </a:ext>
            </a:extLst>
          </p:cNvPr>
          <p:cNvSpPr>
            <a:spLocks noGrp="1"/>
          </p:cNvSpPr>
          <p:nvPr>
            <p:ph type="title"/>
          </p:nvPr>
        </p:nvSpPr>
        <p:spPr/>
        <p:txBody>
          <a:bodyPr/>
          <a:lstStyle/>
          <a:p>
            <a:r>
              <a:rPr lang="en-US" dirty="0" err="1"/>
              <a:t>后续内容</a:t>
            </a:r>
            <a:endParaRPr lang="en-US" dirty="0"/>
          </a:p>
        </p:txBody>
      </p:sp>
      <p:sp>
        <p:nvSpPr>
          <p:cNvPr id="3" name="Content Placeholder 2">
            <a:extLst>
              <a:ext uri="{FF2B5EF4-FFF2-40B4-BE49-F238E27FC236}">
                <a16:creationId xmlns:a16="http://schemas.microsoft.com/office/drawing/2014/main" id="{B7FA00CE-A9C5-2810-F618-2957AC0C7C1E}"/>
              </a:ext>
            </a:extLst>
          </p:cNvPr>
          <p:cNvSpPr>
            <a:spLocks noGrp="1"/>
          </p:cNvSpPr>
          <p:nvPr>
            <p:ph idx="1"/>
          </p:nvPr>
        </p:nvSpPr>
        <p:spPr/>
        <p:txBody>
          <a:bodyPr/>
          <a:lstStyle/>
          <a:p>
            <a:r>
              <a:rPr lang="en-US" b="1" dirty="0">
                <a:solidFill>
                  <a:srgbClr val="FF0000"/>
                </a:solidFill>
              </a:rPr>
              <a:t>HDFS</a:t>
            </a:r>
          </a:p>
          <a:p>
            <a:r>
              <a:rPr lang="en-US" dirty="0"/>
              <a:t>Map</a:t>
            </a:r>
            <a:r>
              <a:rPr lang="en-US" altLang="zh-CN" dirty="0"/>
              <a:t>Reduce</a:t>
            </a:r>
          </a:p>
          <a:p>
            <a:r>
              <a:rPr lang="en-US" altLang="zh-CN" dirty="0"/>
              <a:t>HBase</a:t>
            </a:r>
            <a:endParaRPr lang="en-US" dirty="0"/>
          </a:p>
        </p:txBody>
      </p:sp>
    </p:spTree>
    <p:extLst>
      <p:ext uri="{BB962C8B-B14F-4D97-AF65-F5344CB8AC3E}">
        <p14:creationId xmlns:p14="http://schemas.microsoft.com/office/powerpoint/2010/main" val="2973149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1004"/>
            <a:ext cx="8229600" cy="1143000"/>
          </a:xfrm>
        </p:spPr>
        <p:txBody>
          <a:bodyPr>
            <a:normAutofit fontScale="90000"/>
          </a:bodyPr>
          <a:lstStyle/>
          <a:p>
            <a:r>
              <a:rPr lang="en-US" sz="6000" dirty="0"/>
              <a:t>HDFS</a:t>
            </a:r>
            <a:br>
              <a:rPr lang="en-US" dirty="0"/>
            </a:br>
            <a:r>
              <a:rPr lang="en-US" dirty="0"/>
              <a:t>Hadoop Distributed File System</a:t>
            </a:r>
          </a:p>
        </p:txBody>
      </p:sp>
    </p:spTree>
    <p:extLst>
      <p:ext uri="{BB962C8B-B14F-4D97-AF65-F5344CB8AC3E}">
        <p14:creationId xmlns:p14="http://schemas.microsoft.com/office/powerpoint/2010/main" val="30899242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HDFS Outline</a:t>
            </a:r>
          </a:p>
        </p:txBody>
      </p:sp>
      <p:sp>
        <p:nvSpPr>
          <p:cNvPr id="3" name="Content Placeholder 2"/>
          <p:cNvSpPr>
            <a:spLocks noGrp="1"/>
          </p:cNvSpPr>
          <p:nvPr>
            <p:ph idx="1"/>
          </p:nvPr>
        </p:nvSpPr>
        <p:spPr/>
        <p:txBody>
          <a:bodyPr>
            <a:normAutofit/>
          </a:bodyPr>
          <a:lstStyle/>
          <a:p>
            <a:pPr defTabSz="457200">
              <a:buFont typeface="Arial"/>
              <a:buChar char="•"/>
            </a:pPr>
            <a:r>
              <a:rPr lang="en-US" sz="3600" dirty="0">
                <a:latin typeface="+mn-lt"/>
                <a:ea typeface="+mn-ea"/>
              </a:rPr>
              <a:t>Motivation</a:t>
            </a:r>
          </a:p>
          <a:p>
            <a:pPr defTabSz="457200">
              <a:buFont typeface="Arial"/>
              <a:buChar char="•"/>
            </a:pPr>
            <a:r>
              <a:rPr lang="en-US" sz="3600" dirty="0">
                <a:latin typeface="+mn-lt"/>
                <a:ea typeface="+mn-ea"/>
              </a:rPr>
              <a:t>Architecture and Concepts</a:t>
            </a:r>
          </a:p>
          <a:p>
            <a:pPr defTabSz="457200">
              <a:buFont typeface="Arial"/>
              <a:buChar char="•"/>
            </a:pPr>
            <a:r>
              <a:rPr lang="en-US" sz="3600" dirty="0">
                <a:latin typeface="+mn-lt"/>
                <a:ea typeface="+mn-ea"/>
              </a:rPr>
              <a:t>Inside</a:t>
            </a:r>
          </a:p>
          <a:p>
            <a:pPr defTabSz="457200">
              <a:buFont typeface="Arial"/>
              <a:buChar char="•"/>
            </a:pPr>
            <a:r>
              <a:rPr lang="en-US" sz="3600" dirty="0">
                <a:latin typeface="+mn-lt"/>
                <a:ea typeface="+mn-ea"/>
              </a:rPr>
              <a:t>User Interface</a:t>
            </a:r>
          </a:p>
        </p:txBody>
      </p:sp>
    </p:spTree>
    <p:extLst>
      <p:ext uri="{BB962C8B-B14F-4D97-AF65-F5344CB8AC3E}">
        <p14:creationId xmlns:p14="http://schemas.microsoft.com/office/powerpoint/2010/main" val="394160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Motivation Questions</a:t>
            </a:r>
          </a:p>
        </p:txBody>
      </p:sp>
      <p:sp>
        <p:nvSpPr>
          <p:cNvPr id="3" name="Content Placeholder 2"/>
          <p:cNvSpPr>
            <a:spLocks noGrp="1"/>
          </p:cNvSpPr>
          <p:nvPr>
            <p:ph idx="1"/>
          </p:nvPr>
        </p:nvSpPr>
        <p:spPr/>
        <p:txBody>
          <a:bodyPr>
            <a:normAutofit/>
          </a:bodyPr>
          <a:lstStyle/>
          <a:p>
            <a:r>
              <a:rPr lang="en-US" sz="4000" dirty="0">
                <a:latin typeface="+mn-lt"/>
                <a:ea typeface="+mn-ea"/>
              </a:rPr>
              <a:t>Problem 1: Data is too big to store on one machine.</a:t>
            </a:r>
          </a:p>
          <a:p>
            <a:pPr marL="0" indent="0">
              <a:buNone/>
            </a:pPr>
            <a:endParaRPr lang="en-US" sz="4000" dirty="0">
              <a:latin typeface="+mn-lt"/>
              <a:ea typeface="+mn-ea"/>
            </a:endParaRPr>
          </a:p>
          <a:p>
            <a:r>
              <a:rPr lang="en-US" sz="4000" dirty="0">
                <a:solidFill>
                  <a:srgbClr val="0000FF"/>
                </a:solidFill>
                <a:latin typeface="+mn-lt"/>
                <a:ea typeface="+mn-ea"/>
              </a:rPr>
              <a:t>HDFS: Store the data on multiple machines!</a:t>
            </a:r>
          </a:p>
        </p:txBody>
      </p:sp>
    </p:spTree>
    <p:extLst>
      <p:ext uri="{BB962C8B-B14F-4D97-AF65-F5344CB8AC3E}">
        <p14:creationId xmlns:p14="http://schemas.microsoft.com/office/powerpoint/2010/main" val="390242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Motivation Questions</a:t>
            </a:r>
          </a:p>
        </p:txBody>
      </p:sp>
      <p:sp>
        <p:nvSpPr>
          <p:cNvPr id="3" name="Content Placeholder 2"/>
          <p:cNvSpPr>
            <a:spLocks noGrp="1"/>
          </p:cNvSpPr>
          <p:nvPr>
            <p:ph idx="1"/>
          </p:nvPr>
        </p:nvSpPr>
        <p:spPr/>
        <p:txBody>
          <a:bodyPr>
            <a:normAutofit/>
          </a:bodyPr>
          <a:lstStyle/>
          <a:p>
            <a:r>
              <a:rPr lang="en-US" sz="4000" dirty="0">
                <a:latin typeface="+mn-lt"/>
                <a:ea typeface="+mn-ea"/>
              </a:rPr>
              <a:t>Problem 2: Very high end machines are too expensive</a:t>
            </a:r>
          </a:p>
          <a:p>
            <a:pPr marL="0" indent="0">
              <a:buNone/>
            </a:pPr>
            <a:endParaRPr lang="en-US" sz="4000" dirty="0">
              <a:latin typeface="+mn-lt"/>
              <a:ea typeface="+mn-ea"/>
            </a:endParaRPr>
          </a:p>
          <a:p>
            <a:r>
              <a:rPr lang="en-US" sz="4000" dirty="0">
                <a:solidFill>
                  <a:srgbClr val="0000FF"/>
                </a:solidFill>
                <a:latin typeface="+mn-lt"/>
                <a:ea typeface="+mn-ea"/>
              </a:rPr>
              <a:t>HDFS: Run on commodity hardware!</a:t>
            </a:r>
          </a:p>
        </p:txBody>
      </p:sp>
    </p:spTree>
    <p:extLst>
      <p:ext uri="{BB962C8B-B14F-4D97-AF65-F5344CB8AC3E}">
        <p14:creationId xmlns:p14="http://schemas.microsoft.com/office/powerpoint/2010/main" val="101260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US" dirty="0" err="1"/>
              <a:t>大数据有什么用</a:t>
            </a:r>
            <a:r>
              <a:rPr lang="zh-CN" altLang="en-US" dirty="0"/>
              <a:t>？ </a:t>
            </a:r>
            <a:endParaRPr lang="en-US" dirty="0"/>
          </a:p>
        </p:txBody>
      </p:sp>
    </p:spTree>
    <p:extLst>
      <p:ext uri="{BB962C8B-B14F-4D97-AF65-F5344CB8AC3E}">
        <p14:creationId xmlns:p14="http://schemas.microsoft.com/office/powerpoint/2010/main" val="732206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Motivation Questions</a:t>
            </a:r>
          </a:p>
        </p:txBody>
      </p:sp>
      <p:sp>
        <p:nvSpPr>
          <p:cNvPr id="3" name="Content Placeholder 2"/>
          <p:cNvSpPr>
            <a:spLocks noGrp="1"/>
          </p:cNvSpPr>
          <p:nvPr>
            <p:ph idx="1"/>
          </p:nvPr>
        </p:nvSpPr>
        <p:spPr/>
        <p:txBody>
          <a:bodyPr>
            <a:normAutofit/>
          </a:bodyPr>
          <a:lstStyle/>
          <a:p>
            <a:r>
              <a:rPr lang="en-US" sz="4000" dirty="0">
                <a:latin typeface="+mn-lt"/>
                <a:ea typeface="+mn-ea"/>
              </a:rPr>
              <a:t>Problem 3: Commodity hardware will fail!</a:t>
            </a:r>
          </a:p>
          <a:p>
            <a:pPr marL="0" indent="0">
              <a:buNone/>
            </a:pPr>
            <a:endParaRPr lang="en-US" sz="4000" dirty="0"/>
          </a:p>
          <a:p>
            <a:r>
              <a:rPr lang="en-US" sz="4000" dirty="0">
                <a:solidFill>
                  <a:srgbClr val="0000FF"/>
                </a:solidFill>
                <a:latin typeface="+mn-lt"/>
                <a:ea typeface="+mn-ea"/>
              </a:rPr>
              <a:t>HDFS: Software is intelligent enough to handle hardware failure!</a:t>
            </a:r>
          </a:p>
        </p:txBody>
      </p:sp>
    </p:spTree>
    <p:extLst>
      <p:ext uri="{BB962C8B-B14F-4D97-AF65-F5344CB8AC3E}">
        <p14:creationId xmlns:p14="http://schemas.microsoft.com/office/powerpoint/2010/main" val="161336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Motivation Questions</a:t>
            </a:r>
          </a:p>
        </p:txBody>
      </p:sp>
      <p:sp>
        <p:nvSpPr>
          <p:cNvPr id="3" name="Content Placeholder 2"/>
          <p:cNvSpPr>
            <a:spLocks noGrp="1"/>
          </p:cNvSpPr>
          <p:nvPr>
            <p:ph idx="1"/>
          </p:nvPr>
        </p:nvSpPr>
        <p:spPr/>
        <p:txBody>
          <a:bodyPr>
            <a:normAutofit/>
          </a:bodyPr>
          <a:lstStyle/>
          <a:p>
            <a:r>
              <a:rPr lang="en-US" sz="4000" dirty="0">
                <a:latin typeface="+mn-lt"/>
                <a:ea typeface="+mn-ea"/>
              </a:rPr>
              <a:t>Problem 4: What happens to the data if the machine stores the data fails?</a:t>
            </a:r>
          </a:p>
          <a:p>
            <a:pPr marL="0" indent="0">
              <a:buNone/>
            </a:pPr>
            <a:endParaRPr lang="en-US" sz="4000" dirty="0">
              <a:latin typeface="+mn-lt"/>
              <a:ea typeface="+mn-ea"/>
            </a:endParaRPr>
          </a:p>
          <a:p>
            <a:r>
              <a:rPr lang="en-US" sz="4000" dirty="0">
                <a:solidFill>
                  <a:srgbClr val="0000FF"/>
                </a:solidFill>
                <a:latin typeface="+mn-lt"/>
                <a:ea typeface="+mn-ea"/>
              </a:rPr>
              <a:t>HDFS: Replicate the data!</a:t>
            </a:r>
          </a:p>
        </p:txBody>
      </p:sp>
    </p:spTree>
    <p:extLst>
      <p:ext uri="{BB962C8B-B14F-4D97-AF65-F5344CB8AC3E}">
        <p14:creationId xmlns:p14="http://schemas.microsoft.com/office/powerpoint/2010/main" val="292756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Motivation Questions</a:t>
            </a:r>
          </a:p>
        </p:txBody>
      </p:sp>
      <p:sp>
        <p:nvSpPr>
          <p:cNvPr id="3" name="Content Placeholder 2"/>
          <p:cNvSpPr>
            <a:spLocks noGrp="1"/>
          </p:cNvSpPr>
          <p:nvPr>
            <p:ph idx="1"/>
          </p:nvPr>
        </p:nvSpPr>
        <p:spPr/>
        <p:txBody>
          <a:bodyPr>
            <a:normAutofit/>
          </a:bodyPr>
          <a:lstStyle/>
          <a:p>
            <a:r>
              <a:rPr lang="en-US" sz="4000" dirty="0">
                <a:latin typeface="+mn-lt"/>
                <a:ea typeface="+mn-ea"/>
              </a:rPr>
              <a:t>Problem 5: How can distributed machines organize the data in a coordinated way? </a:t>
            </a:r>
          </a:p>
          <a:p>
            <a:pPr marL="0" indent="0">
              <a:buNone/>
            </a:pPr>
            <a:endParaRPr lang="en-US" sz="4000" dirty="0">
              <a:latin typeface="+mn-lt"/>
              <a:ea typeface="+mn-ea"/>
            </a:endParaRPr>
          </a:p>
          <a:p>
            <a:r>
              <a:rPr lang="en-US" sz="4000" dirty="0">
                <a:solidFill>
                  <a:srgbClr val="0000FF"/>
                </a:solidFill>
                <a:latin typeface="+mn-lt"/>
                <a:ea typeface="+mn-ea"/>
              </a:rPr>
              <a:t>HDFS: Master-Slave Architecture!</a:t>
            </a:r>
          </a:p>
        </p:txBody>
      </p:sp>
    </p:spTree>
    <p:extLst>
      <p:ext uri="{BB962C8B-B14F-4D97-AF65-F5344CB8AC3E}">
        <p14:creationId xmlns:p14="http://schemas.microsoft.com/office/powerpoint/2010/main" val="275382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04746" y="949010"/>
            <a:ext cx="3927976" cy="5742041"/>
          </a:xfrm>
          <a:prstGeom prst="rect">
            <a:avLst/>
          </a:prstGeom>
          <a:solidFill>
            <a:schemeClr val="bg2">
              <a:alpha val="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sp>
        <p:nvSpPr>
          <p:cNvPr id="3" name="Content Placeholder 2"/>
          <p:cNvSpPr>
            <a:spLocks noGrp="1"/>
          </p:cNvSpPr>
          <p:nvPr>
            <p:ph idx="1"/>
          </p:nvPr>
        </p:nvSpPr>
        <p:spPr>
          <a:xfrm>
            <a:off x="4360053" y="998630"/>
            <a:ext cx="4654078" cy="5365070"/>
          </a:xfrm>
        </p:spPr>
        <p:txBody>
          <a:bodyPr>
            <a:normAutofit/>
          </a:bodyPr>
          <a:lstStyle/>
          <a:p>
            <a:r>
              <a:rPr lang="en-US" dirty="0"/>
              <a:t>Name Node: Controller </a:t>
            </a:r>
          </a:p>
          <a:p>
            <a:pPr lvl="1"/>
            <a:r>
              <a:rPr lang="en-US" dirty="0"/>
              <a:t>File System Name Space Management</a:t>
            </a:r>
          </a:p>
          <a:p>
            <a:pPr lvl="1"/>
            <a:r>
              <a:rPr lang="en-US" dirty="0"/>
              <a:t>Block Mappings</a:t>
            </a:r>
          </a:p>
          <a:p>
            <a:pPr marL="457200" lvl="1" indent="0">
              <a:buNone/>
            </a:pPr>
            <a:endParaRPr lang="en-US" dirty="0"/>
          </a:p>
          <a:p>
            <a:r>
              <a:rPr lang="en-US" dirty="0"/>
              <a:t>Data Node: Work Horses</a:t>
            </a:r>
          </a:p>
          <a:p>
            <a:pPr lvl="1"/>
            <a:r>
              <a:rPr lang="en-US" dirty="0"/>
              <a:t>Block Operations</a:t>
            </a:r>
          </a:p>
          <a:p>
            <a:pPr lvl="1"/>
            <a:r>
              <a:rPr lang="en-US" dirty="0"/>
              <a:t>Replication</a:t>
            </a:r>
          </a:p>
          <a:p>
            <a:pPr marL="457200" lvl="1" indent="0">
              <a:buNone/>
            </a:pPr>
            <a:endParaRPr lang="en-US" dirty="0"/>
          </a:p>
          <a:p>
            <a:r>
              <a:rPr lang="en-US" dirty="0"/>
              <a:t>Secondary Name Node:</a:t>
            </a:r>
          </a:p>
          <a:p>
            <a:pPr lvl="1"/>
            <a:r>
              <a:rPr lang="en-US" dirty="0"/>
              <a:t>Checkpoint node</a:t>
            </a:r>
          </a:p>
        </p:txBody>
      </p:sp>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57200" y="1027575"/>
            <a:ext cx="1099430" cy="461665"/>
          </a:xfrm>
          <a:prstGeom prst="rect">
            <a:avLst/>
          </a:prstGeom>
          <a:noFill/>
        </p:spPr>
        <p:txBody>
          <a:bodyPr wrap="none" rtlCol="0">
            <a:spAutoFit/>
          </a:bodyPr>
          <a:lstStyle/>
          <a:p>
            <a:r>
              <a:rPr lang="en-US" sz="2400" b="1" u="sng" dirty="0"/>
              <a:t>Master</a:t>
            </a:r>
          </a:p>
        </p:txBody>
      </p:sp>
      <p:sp>
        <p:nvSpPr>
          <p:cNvPr id="27" name="TextBox 26"/>
          <p:cNvSpPr txBox="1"/>
          <p:nvPr/>
        </p:nvSpPr>
        <p:spPr>
          <a:xfrm>
            <a:off x="294560" y="6126163"/>
            <a:ext cx="975716" cy="461665"/>
          </a:xfrm>
          <a:prstGeom prst="rect">
            <a:avLst/>
          </a:prstGeom>
          <a:noFill/>
        </p:spPr>
        <p:txBody>
          <a:bodyPr wrap="none" rtlCol="0">
            <a:spAutoFit/>
          </a:bodyPr>
          <a:lstStyle/>
          <a:p>
            <a:r>
              <a:rPr lang="en-US" sz="2400" b="1" u="sng" dirty="0"/>
              <a:t>Slaves</a:t>
            </a:r>
          </a:p>
        </p:txBody>
      </p: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sp>
        <p:nvSpPr>
          <p:cNvPr id="31" name="TextBox 30"/>
          <p:cNvSpPr txBox="1"/>
          <p:nvPr/>
        </p:nvSpPr>
        <p:spPr>
          <a:xfrm>
            <a:off x="1230766" y="2007572"/>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1672142" y="6218496"/>
            <a:ext cx="2315671" cy="369332"/>
          </a:xfrm>
          <a:prstGeom prst="rect">
            <a:avLst/>
          </a:prstGeom>
          <a:noFill/>
        </p:spPr>
        <p:txBody>
          <a:bodyPr wrap="square" rtlCol="0">
            <a:spAutoFit/>
          </a:bodyPr>
          <a:lstStyle/>
          <a:p>
            <a:r>
              <a:rPr lang="en-US" b="1" dirty="0"/>
              <a:t>Single Rack Cluster</a:t>
            </a:r>
          </a:p>
        </p:txBody>
      </p:sp>
    </p:spTree>
    <p:extLst>
      <p:ext uri="{BB962C8B-B14F-4D97-AF65-F5344CB8AC3E}">
        <p14:creationId xmlns:p14="http://schemas.microsoft.com/office/powerpoint/2010/main" val="22691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t>Distributed File System</a:t>
            </a:r>
          </a:p>
        </p:txBody>
      </p:sp>
      <p:sp>
        <p:nvSpPr>
          <p:cNvPr id="106499" name="Rectangle 3"/>
          <p:cNvSpPr>
            <a:spLocks noGrp="1" noChangeArrowheads="1"/>
          </p:cNvSpPr>
          <p:nvPr>
            <p:ph type="body" idx="1"/>
          </p:nvPr>
        </p:nvSpPr>
        <p:spPr/>
        <p:txBody>
          <a:bodyPr>
            <a:normAutofit/>
          </a:bodyPr>
          <a:lstStyle/>
          <a:p>
            <a:pPr>
              <a:lnSpc>
                <a:spcPct val="90000"/>
              </a:lnSpc>
            </a:pPr>
            <a:r>
              <a:rPr lang="en-US" b="1" dirty="0">
                <a:solidFill>
                  <a:schemeClr val="accent3"/>
                </a:solidFill>
              </a:rPr>
              <a:t>Chunk servers</a:t>
            </a:r>
          </a:p>
          <a:p>
            <a:pPr lvl="1">
              <a:lnSpc>
                <a:spcPct val="90000"/>
              </a:lnSpc>
            </a:pPr>
            <a:r>
              <a:rPr lang="en-US" dirty="0"/>
              <a:t>File is split into contiguous chunks</a:t>
            </a:r>
          </a:p>
          <a:p>
            <a:pPr lvl="1">
              <a:lnSpc>
                <a:spcPct val="90000"/>
              </a:lnSpc>
            </a:pPr>
            <a:r>
              <a:rPr lang="en-US" dirty="0"/>
              <a:t>Typically each chunk is 16-64MB</a:t>
            </a:r>
          </a:p>
          <a:p>
            <a:pPr lvl="1">
              <a:lnSpc>
                <a:spcPct val="90000"/>
              </a:lnSpc>
            </a:pPr>
            <a:r>
              <a:rPr lang="en-US" dirty="0"/>
              <a:t>Each chunk replicated (usually 2x or 3x)</a:t>
            </a:r>
          </a:p>
          <a:p>
            <a:pPr lvl="1">
              <a:lnSpc>
                <a:spcPct val="90000"/>
              </a:lnSpc>
            </a:pPr>
            <a:r>
              <a:rPr lang="en-US" dirty="0"/>
              <a:t>Try to keep replicas in different racks</a:t>
            </a:r>
          </a:p>
          <a:p>
            <a:pPr>
              <a:lnSpc>
                <a:spcPct val="90000"/>
              </a:lnSpc>
            </a:pPr>
            <a:r>
              <a:rPr lang="en-US" b="1" dirty="0">
                <a:solidFill>
                  <a:schemeClr val="accent2"/>
                </a:solidFill>
              </a:rPr>
              <a:t>Master node</a:t>
            </a:r>
          </a:p>
          <a:p>
            <a:pPr lvl="1">
              <a:lnSpc>
                <a:spcPct val="90000"/>
              </a:lnSpc>
            </a:pPr>
            <a:r>
              <a:rPr lang="en-US" dirty="0"/>
              <a:t>a.k.a. Name Node in </a:t>
            </a:r>
            <a:r>
              <a:rPr lang="en-US" dirty="0" err="1"/>
              <a:t>Hadoop’s</a:t>
            </a:r>
            <a:r>
              <a:rPr lang="en-US" dirty="0"/>
              <a:t> HDFS</a:t>
            </a:r>
          </a:p>
          <a:p>
            <a:pPr lvl="1">
              <a:lnSpc>
                <a:spcPct val="90000"/>
              </a:lnSpc>
            </a:pPr>
            <a:r>
              <a:rPr lang="en-US" dirty="0"/>
              <a:t>Stores metadata about where files are stored</a:t>
            </a:r>
          </a:p>
          <a:p>
            <a:pPr lvl="1">
              <a:lnSpc>
                <a:spcPct val="90000"/>
              </a:lnSpc>
            </a:pPr>
            <a:r>
              <a:rPr lang="en-US" dirty="0"/>
              <a:t>Might be replicated</a:t>
            </a:r>
          </a:p>
          <a:p>
            <a:pPr>
              <a:lnSpc>
                <a:spcPct val="90000"/>
              </a:lnSpc>
            </a:pPr>
            <a:r>
              <a:rPr lang="en-US" b="1" dirty="0">
                <a:solidFill>
                  <a:schemeClr val="accent4"/>
                </a:solidFill>
              </a:rPr>
              <a:t>Client library for file access</a:t>
            </a:r>
          </a:p>
          <a:p>
            <a:pPr lvl="1">
              <a:lnSpc>
                <a:spcPct val="90000"/>
              </a:lnSpc>
            </a:pPr>
            <a:r>
              <a:rPr lang="en-US" dirty="0"/>
              <a:t>Talks to master to find chunk servers </a:t>
            </a:r>
          </a:p>
          <a:p>
            <a:pPr lvl="1">
              <a:lnSpc>
                <a:spcPct val="90000"/>
              </a:lnSpc>
            </a:pPr>
            <a:r>
              <a:rPr lang="en-US" dirty="0"/>
              <a:t>Connects directly to chunk servers to access data</a:t>
            </a:r>
          </a:p>
        </p:txBody>
      </p:sp>
      <p:sp>
        <p:nvSpPr>
          <p:cNvPr id="12" name="Slide Number Placeholder 11"/>
          <p:cNvSpPr>
            <a:spLocks noGrp="1"/>
          </p:cNvSpPr>
          <p:nvPr>
            <p:ph type="sldNum" sz="quarter" idx="12"/>
          </p:nvPr>
        </p:nvSpPr>
        <p:spPr/>
        <p:txBody>
          <a:bodyPr/>
          <a:lstStyle/>
          <a:p>
            <a:fld id="{19B12225-5612-419B-A8D5-4B8EEE4C217E}" type="slidenum">
              <a:rPr lang="en-US" smtClean="0"/>
              <a:pPr/>
              <a:t>64</a:t>
            </a:fld>
            <a:endParaRPr lang="en-US"/>
          </a:p>
        </p:txBody>
      </p:sp>
    </p:spTree>
    <p:extLst>
      <p:ext uri="{BB962C8B-B14F-4D97-AF65-F5344CB8AC3E}">
        <p14:creationId xmlns:p14="http://schemas.microsoft.com/office/powerpoint/2010/main" val="3077806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4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4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4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4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49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649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49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649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49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4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3" name="Rectangle 59"/>
          <p:cNvSpPr>
            <a:spLocks noGrp="1" noChangeArrowheads="1"/>
          </p:cNvSpPr>
          <p:nvPr>
            <p:ph type="title"/>
          </p:nvPr>
        </p:nvSpPr>
        <p:spPr/>
        <p:txBody>
          <a:bodyPr/>
          <a:lstStyle/>
          <a:p>
            <a:r>
              <a:rPr lang="en-GB" dirty="0"/>
              <a:t>Distributed File System</a:t>
            </a:r>
          </a:p>
        </p:txBody>
      </p:sp>
      <p:sp>
        <p:nvSpPr>
          <p:cNvPr id="71" name="Content Placeholder 70"/>
          <p:cNvSpPr>
            <a:spLocks noGrp="1"/>
          </p:cNvSpPr>
          <p:nvPr>
            <p:ph idx="1"/>
          </p:nvPr>
        </p:nvSpPr>
        <p:spPr/>
        <p:txBody>
          <a:bodyPr>
            <a:normAutofit/>
          </a:bodyPr>
          <a:lstStyle/>
          <a:p>
            <a:r>
              <a:rPr lang="en-GB" b="1" dirty="0"/>
              <a:t>Reliable distributed file system</a:t>
            </a:r>
            <a:endParaRPr lang="en-GB" dirty="0"/>
          </a:p>
          <a:p>
            <a:r>
              <a:rPr lang="en-GB" dirty="0"/>
              <a:t>Data kept in “chunks” spread across machines</a:t>
            </a:r>
          </a:p>
          <a:p>
            <a:r>
              <a:rPr lang="en-GB" dirty="0"/>
              <a:t>Each chunk </a:t>
            </a:r>
            <a:r>
              <a:rPr lang="en-GB" dirty="0">
                <a:solidFill>
                  <a:schemeClr val="accent3"/>
                </a:solidFill>
              </a:rPr>
              <a:t>replicated</a:t>
            </a:r>
            <a:r>
              <a:rPr lang="en-GB" dirty="0"/>
              <a:t> on different machines </a:t>
            </a:r>
          </a:p>
          <a:p>
            <a:pPr lvl="1"/>
            <a:r>
              <a:rPr lang="en-GB" dirty="0"/>
              <a:t>Seamless recovery from disk or machine failure</a:t>
            </a:r>
          </a:p>
        </p:txBody>
      </p:sp>
      <p:grpSp>
        <p:nvGrpSpPr>
          <p:cNvPr id="2" name="Group 22"/>
          <p:cNvGrpSpPr>
            <a:grpSpLocks/>
          </p:cNvGrpSpPr>
          <p:nvPr/>
        </p:nvGrpSpPr>
        <p:grpSpPr bwMode="auto">
          <a:xfrm>
            <a:off x="1147762" y="3962400"/>
            <a:ext cx="520700" cy="498475"/>
            <a:chOff x="528" y="2160"/>
            <a:chExt cx="328" cy="314"/>
          </a:xfrm>
        </p:grpSpPr>
        <p:sp>
          <p:nvSpPr>
            <p:cNvPr id="11287" name="AutoShape 23"/>
            <p:cNvSpPr>
              <a:spLocks noChangeArrowheads="1"/>
            </p:cNvSpPr>
            <p:nvPr/>
          </p:nvSpPr>
          <p:spPr bwMode="auto">
            <a:xfrm>
              <a:off x="528" y="2160"/>
              <a:ext cx="329" cy="248"/>
            </a:xfrm>
            <a:prstGeom prst="roundRect">
              <a:avLst>
                <a:gd name="adj" fmla="val 403"/>
              </a:avLst>
            </a:prstGeom>
            <a:solidFill>
              <a:srgbClr val="FFFF00"/>
            </a:solidFill>
            <a:ln w="9360">
              <a:solidFill>
                <a:srgbClr val="000000"/>
              </a:solidFill>
              <a:miter lim="800000"/>
              <a:headEnd/>
              <a:tailEnd/>
            </a:ln>
            <a:effectLst/>
          </p:spPr>
          <p:txBody>
            <a:bodyPr wrap="none" anchor="ctr"/>
            <a:lstStyle/>
            <a:p>
              <a:endParaRPr lang="en-US"/>
            </a:p>
          </p:txBody>
        </p:sp>
        <p:sp>
          <p:nvSpPr>
            <p:cNvPr id="11288" name="AutoShape 24"/>
            <p:cNvSpPr>
              <a:spLocks noChangeArrowheads="1"/>
            </p:cNvSpPr>
            <p:nvPr/>
          </p:nvSpPr>
          <p:spPr bwMode="auto">
            <a:xfrm>
              <a:off x="533" y="2160"/>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0</a:t>
              </a:r>
            </a:p>
          </p:txBody>
        </p:sp>
      </p:grpSp>
      <p:grpSp>
        <p:nvGrpSpPr>
          <p:cNvPr id="3" name="Group 25"/>
          <p:cNvGrpSpPr>
            <a:grpSpLocks/>
          </p:cNvGrpSpPr>
          <p:nvPr/>
        </p:nvGrpSpPr>
        <p:grpSpPr bwMode="auto">
          <a:xfrm>
            <a:off x="1757362" y="3957638"/>
            <a:ext cx="552450" cy="498475"/>
            <a:chOff x="912" y="2157"/>
            <a:chExt cx="348" cy="314"/>
          </a:xfrm>
        </p:grpSpPr>
        <p:sp>
          <p:nvSpPr>
            <p:cNvPr id="11290" name="AutoShape 26"/>
            <p:cNvSpPr>
              <a:spLocks noChangeArrowheads="1"/>
            </p:cNvSpPr>
            <p:nvPr/>
          </p:nvSpPr>
          <p:spPr bwMode="auto">
            <a:xfrm>
              <a:off x="912" y="2157"/>
              <a:ext cx="349" cy="248"/>
            </a:xfrm>
            <a:prstGeom prst="roundRect">
              <a:avLst>
                <a:gd name="adj" fmla="val 403"/>
              </a:avLst>
            </a:prstGeom>
            <a:solidFill>
              <a:srgbClr val="FF9900"/>
            </a:solidFill>
            <a:ln w="9360">
              <a:solidFill>
                <a:srgbClr val="000000"/>
              </a:solidFill>
              <a:miter lim="800000"/>
              <a:headEnd/>
              <a:tailEnd/>
            </a:ln>
            <a:effectLst/>
          </p:spPr>
          <p:txBody>
            <a:bodyPr wrap="none" anchor="ctr"/>
            <a:lstStyle/>
            <a:p>
              <a:endParaRPr lang="en-US"/>
            </a:p>
          </p:txBody>
        </p:sp>
        <p:sp>
          <p:nvSpPr>
            <p:cNvPr id="11291" name="AutoShape 27"/>
            <p:cNvSpPr>
              <a:spLocks noChangeArrowheads="1"/>
            </p:cNvSpPr>
            <p:nvPr/>
          </p:nvSpPr>
          <p:spPr bwMode="auto">
            <a:xfrm>
              <a:off x="918" y="2157"/>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1</a:t>
              </a:r>
            </a:p>
          </p:txBody>
        </p:sp>
      </p:grpSp>
      <p:grpSp>
        <p:nvGrpSpPr>
          <p:cNvPr id="4" name="Group 28"/>
          <p:cNvGrpSpPr>
            <a:grpSpLocks/>
          </p:cNvGrpSpPr>
          <p:nvPr/>
        </p:nvGrpSpPr>
        <p:grpSpPr bwMode="auto">
          <a:xfrm>
            <a:off x="1757362" y="4498975"/>
            <a:ext cx="531813" cy="498475"/>
            <a:chOff x="912" y="2498"/>
            <a:chExt cx="335" cy="314"/>
          </a:xfrm>
        </p:grpSpPr>
        <p:sp>
          <p:nvSpPr>
            <p:cNvPr id="11293" name="AutoShape 29"/>
            <p:cNvSpPr>
              <a:spLocks noChangeArrowheads="1"/>
            </p:cNvSpPr>
            <p:nvPr/>
          </p:nvSpPr>
          <p:spPr bwMode="auto">
            <a:xfrm>
              <a:off x="912" y="2498"/>
              <a:ext cx="336" cy="248"/>
            </a:xfrm>
            <a:prstGeom prst="roundRect">
              <a:avLst>
                <a:gd name="adj" fmla="val 403"/>
              </a:avLst>
            </a:prstGeom>
            <a:solidFill>
              <a:srgbClr val="C0C0C0"/>
            </a:solidFill>
            <a:ln w="9360">
              <a:solidFill>
                <a:srgbClr val="000000"/>
              </a:solidFill>
              <a:miter lim="800000"/>
              <a:headEnd/>
              <a:tailEnd/>
            </a:ln>
            <a:effectLst/>
          </p:spPr>
          <p:txBody>
            <a:bodyPr wrap="none" anchor="ctr"/>
            <a:lstStyle/>
            <a:p>
              <a:endParaRPr lang="en-US"/>
            </a:p>
          </p:txBody>
        </p:sp>
        <p:sp>
          <p:nvSpPr>
            <p:cNvPr id="11294" name="Text Box 30"/>
            <p:cNvSpPr txBox="1">
              <a:spLocks noChangeArrowheads="1"/>
            </p:cNvSpPr>
            <p:nvPr/>
          </p:nvSpPr>
          <p:spPr bwMode="auto">
            <a:xfrm>
              <a:off x="912" y="2498"/>
              <a:ext cx="336" cy="31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2</a:t>
              </a:r>
            </a:p>
          </p:txBody>
        </p:sp>
      </p:grpSp>
      <p:grpSp>
        <p:nvGrpSpPr>
          <p:cNvPr id="5" name="Group 31"/>
          <p:cNvGrpSpPr>
            <a:grpSpLocks/>
          </p:cNvGrpSpPr>
          <p:nvPr/>
        </p:nvGrpSpPr>
        <p:grpSpPr bwMode="auto">
          <a:xfrm>
            <a:off x="1147762" y="4495800"/>
            <a:ext cx="520700" cy="498475"/>
            <a:chOff x="528" y="2496"/>
            <a:chExt cx="328" cy="314"/>
          </a:xfrm>
        </p:grpSpPr>
        <p:sp>
          <p:nvSpPr>
            <p:cNvPr id="11296" name="AutoShape 32"/>
            <p:cNvSpPr>
              <a:spLocks noChangeArrowheads="1"/>
            </p:cNvSpPr>
            <p:nvPr/>
          </p:nvSpPr>
          <p:spPr bwMode="auto">
            <a:xfrm>
              <a:off x="528" y="2496"/>
              <a:ext cx="329"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11297" name="AutoShape 33"/>
            <p:cNvSpPr>
              <a:spLocks noChangeArrowheads="1"/>
            </p:cNvSpPr>
            <p:nvPr/>
          </p:nvSpPr>
          <p:spPr bwMode="auto">
            <a:xfrm>
              <a:off x="533" y="2496"/>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11298" name="AutoShape 34"/>
          <p:cNvSpPr>
            <a:spLocks noChangeArrowheads="1"/>
          </p:cNvSpPr>
          <p:nvPr/>
        </p:nvSpPr>
        <p:spPr bwMode="auto">
          <a:xfrm>
            <a:off x="1047750" y="3886200"/>
            <a:ext cx="1319212"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11299" name="AutoShape 35"/>
          <p:cNvSpPr>
            <a:spLocks noChangeArrowheads="1"/>
          </p:cNvSpPr>
          <p:nvPr/>
        </p:nvSpPr>
        <p:spPr bwMode="auto">
          <a:xfrm rot="16200000">
            <a:off x="1443371" y="4402451"/>
            <a:ext cx="427979" cy="1485921"/>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buClr>
                <a:srgbClr val="009999"/>
              </a:buClr>
              <a:buFont typeface="TradeGothic"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9999"/>
                </a:solidFill>
                <a:latin typeface="TradeGothic" pitchFamily="32" charset="0"/>
              </a:rPr>
              <a:t>Chunk server 1</a:t>
            </a:r>
          </a:p>
        </p:txBody>
      </p:sp>
      <p:grpSp>
        <p:nvGrpSpPr>
          <p:cNvPr id="6" name="Group 36"/>
          <p:cNvGrpSpPr>
            <a:grpSpLocks/>
          </p:cNvGrpSpPr>
          <p:nvPr/>
        </p:nvGrpSpPr>
        <p:grpSpPr bwMode="auto">
          <a:xfrm>
            <a:off x="5465822" y="4419600"/>
            <a:ext cx="550863" cy="393700"/>
            <a:chOff x="3099" y="2165"/>
            <a:chExt cx="347" cy="248"/>
          </a:xfrm>
        </p:grpSpPr>
        <p:sp>
          <p:nvSpPr>
            <p:cNvPr id="11301" name="AutoShape 37"/>
            <p:cNvSpPr>
              <a:spLocks noChangeArrowheads="1"/>
            </p:cNvSpPr>
            <p:nvPr/>
          </p:nvSpPr>
          <p:spPr bwMode="auto">
            <a:xfrm>
              <a:off x="3099" y="2165"/>
              <a:ext cx="347" cy="248"/>
            </a:xfrm>
            <a:prstGeom prst="roundRect">
              <a:avLst>
                <a:gd name="adj" fmla="val 403"/>
              </a:avLst>
            </a:prstGeom>
            <a:solidFill>
              <a:srgbClr val="92D050"/>
            </a:solidFill>
            <a:ln w="9360">
              <a:solidFill>
                <a:srgbClr val="000000"/>
              </a:solidFill>
              <a:miter lim="800000"/>
              <a:headEnd/>
              <a:tailEnd/>
            </a:ln>
            <a:effectLst/>
          </p:spPr>
          <p:txBody>
            <a:bodyPr wrap="none" anchor="ctr"/>
            <a:lstStyle/>
            <a:p>
              <a:endParaRPr lang="en-US"/>
            </a:p>
          </p:txBody>
        </p:sp>
        <p:sp>
          <p:nvSpPr>
            <p:cNvPr id="11302" name="AutoShape 38"/>
            <p:cNvSpPr>
              <a:spLocks noChangeArrowheads="1"/>
            </p:cNvSpPr>
            <p:nvPr/>
          </p:nvSpPr>
          <p:spPr bwMode="auto">
            <a:xfrm>
              <a:off x="3105" y="2165"/>
              <a:ext cx="273" cy="24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7D7D7D"/>
                  </a:solidFill>
                  <a:latin typeface="TradeGothic" pitchFamily="32" charset="0"/>
                </a:rPr>
                <a:t>D</a:t>
              </a:r>
              <a:r>
                <a:rPr lang="en-GB" baseline="-25000" dirty="0">
                  <a:solidFill>
                    <a:srgbClr val="7D7D7D"/>
                  </a:solidFill>
                  <a:latin typeface="TradeGothic" pitchFamily="32" charset="0"/>
                </a:rPr>
                <a:t>1</a:t>
              </a:r>
            </a:p>
          </p:txBody>
        </p:sp>
      </p:grpSp>
      <p:grpSp>
        <p:nvGrpSpPr>
          <p:cNvPr id="7" name="Group 39"/>
          <p:cNvGrpSpPr>
            <a:grpSpLocks/>
          </p:cNvGrpSpPr>
          <p:nvPr/>
        </p:nvGrpSpPr>
        <p:grpSpPr bwMode="auto">
          <a:xfrm>
            <a:off x="5459760" y="3970338"/>
            <a:ext cx="558800" cy="498475"/>
            <a:chOff x="3487" y="2165"/>
            <a:chExt cx="352" cy="314"/>
          </a:xfrm>
        </p:grpSpPr>
        <p:sp>
          <p:nvSpPr>
            <p:cNvPr id="11304" name="AutoShape 40"/>
            <p:cNvSpPr>
              <a:spLocks noChangeArrowheads="1"/>
            </p:cNvSpPr>
            <p:nvPr/>
          </p:nvSpPr>
          <p:spPr bwMode="auto">
            <a:xfrm>
              <a:off x="3487" y="2165"/>
              <a:ext cx="353"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11305" name="AutoShape 41"/>
            <p:cNvSpPr>
              <a:spLocks noChangeArrowheads="1"/>
            </p:cNvSpPr>
            <p:nvPr/>
          </p:nvSpPr>
          <p:spPr bwMode="auto">
            <a:xfrm>
              <a:off x="3493" y="2165"/>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11306" name="AutoShape 42"/>
          <p:cNvSpPr>
            <a:spLocks noChangeArrowheads="1"/>
          </p:cNvSpPr>
          <p:nvPr/>
        </p:nvSpPr>
        <p:spPr bwMode="auto">
          <a:xfrm>
            <a:off x="4780373" y="3886200"/>
            <a:ext cx="1319213"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11307" name="AutoShape 43"/>
          <p:cNvSpPr>
            <a:spLocks noChangeArrowheads="1"/>
          </p:cNvSpPr>
          <p:nvPr/>
        </p:nvSpPr>
        <p:spPr bwMode="auto">
          <a:xfrm rot="16200000">
            <a:off x="5186250" y="4410389"/>
            <a:ext cx="427979" cy="1485921"/>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9999"/>
                </a:solidFill>
                <a:latin typeface="TradeGothic" pitchFamily="32" charset="0"/>
              </a:rPr>
              <a:t>Chunk server 3</a:t>
            </a:r>
          </a:p>
        </p:txBody>
      </p:sp>
      <p:grpSp>
        <p:nvGrpSpPr>
          <p:cNvPr id="8" name="Group 44"/>
          <p:cNvGrpSpPr>
            <a:grpSpLocks/>
          </p:cNvGrpSpPr>
          <p:nvPr/>
        </p:nvGrpSpPr>
        <p:grpSpPr bwMode="auto">
          <a:xfrm>
            <a:off x="3586162" y="3962400"/>
            <a:ext cx="520700" cy="498475"/>
            <a:chOff x="2064" y="2160"/>
            <a:chExt cx="328" cy="314"/>
          </a:xfrm>
        </p:grpSpPr>
        <p:sp>
          <p:nvSpPr>
            <p:cNvPr id="11309" name="AutoShape 45"/>
            <p:cNvSpPr>
              <a:spLocks noChangeArrowheads="1"/>
            </p:cNvSpPr>
            <p:nvPr/>
          </p:nvSpPr>
          <p:spPr bwMode="auto">
            <a:xfrm>
              <a:off x="2064" y="2160"/>
              <a:ext cx="329" cy="248"/>
            </a:xfrm>
            <a:prstGeom prst="roundRect">
              <a:avLst>
                <a:gd name="adj" fmla="val 403"/>
              </a:avLst>
            </a:prstGeom>
            <a:solidFill>
              <a:srgbClr val="FF9900"/>
            </a:solidFill>
            <a:ln w="9360">
              <a:solidFill>
                <a:srgbClr val="000000"/>
              </a:solidFill>
              <a:miter lim="800000"/>
              <a:headEnd/>
              <a:tailEnd/>
            </a:ln>
            <a:effectLst/>
          </p:spPr>
          <p:txBody>
            <a:bodyPr wrap="none" anchor="ctr"/>
            <a:lstStyle/>
            <a:p>
              <a:endParaRPr lang="en-US"/>
            </a:p>
          </p:txBody>
        </p:sp>
        <p:sp>
          <p:nvSpPr>
            <p:cNvPr id="11310" name="AutoShape 46"/>
            <p:cNvSpPr>
              <a:spLocks noChangeArrowheads="1"/>
            </p:cNvSpPr>
            <p:nvPr/>
          </p:nvSpPr>
          <p:spPr bwMode="auto">
            <a:xfrm>
              <a:off x="2069" y="2160"/>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1</a:t>
              </a:r>
            </a:p>
          </p:txBody>
        </p:sp>
      </p:grpSp>
      <p:grpSp>
        <p:nvGrpSpPr>
          <p:cNvPr id="9" name="Group 47"/>
          <p:cNvGrpSpPr>
            <a:grpSpLocks/>
          </p:cNvGrpSpPr>
          <p:nvPr/>
        </p:nvGrpSpPr>
        <p:grpSpPr bwMode="auto">
          <a:xfrm>
            <a:off x="3586162" y="4498975"/>
            <a:ext cx="531813" cy="498475"/>
            <a:chOff x="2064" y="2498"/>
            <a:chExt cx="335" cy="314"/>
          </a:xfrm>
        </p:grpSpPr>
        <p:sp>
          <p:nvSpPr>
            <p:cNvPr id="11312" name="AutoShape 48"/>
            <p:cNvSpPr>
              <a:spLocks noChangeArrowheads="1"/>
            </p:cNvSpPr>
            <p:nvPr/>
          </p:nvSpPr>
          <p:spPr bwMode="auto">
            <a:xfrm>
              <a:off x="2064" y="2498"/>
              <a:ext cx="336" cy="248"/>
            </a:xfrm>
            <a:prstGeom prst="roundRect">
              <a:avLst>
                <a:gd name="adj" fmla="val 403"/>
              </a:avLst>
            </a:prstGeom>
            <a:solidFill>
              <a:srgbClr val="00FF00"/>
            </a:solidFill>
            <a:ln w="9360">
              <a:solidFill>
                <a:srgbClr val="000000"/>
              </a:solidFill>
              <a:miter lim="800000"/>
              <a:headEnd/>
              <a:tailEnd/>
            </a:ln>
            <a:effectLst/>
          </p:spPr>
          <p:txBody>
            <a:bodyPr wrap="none" anchor="ctr"/>
            <a:lstStyle/>
            <a:p>
              <a:endParaRPr lang="en-US"/>
            </a:p>
          </p:txBody>
        </p:sp>
        <p:sp>
          <p:nvSpPr>
            <p:cNvPr id="11313" name="Text Box 49"/>
            <p:cNvSpPr txBox="1">
              <a:spLocks noChangeArrowheads="1"/>
            </p:cNvSpPr>
            <p:nvPr/>
          </p:nvSpPr>
          <p:spPr bwMode="auto">
            <a:xfrm>
              <a:off x="2064" y="2498"/>
              <a:ext cx="336" cy="31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3</a:t>
              </a:r>
            </a:p>
          </p:txBody>
        </p:sp>
      </p:grpSp>
      <p:grpSp>
        <p:nvGrpSpPr>
          <p:cNvPr id="10" name="Group 50"/>
          <p:cNvGrpSpPr>
            <a:grpSpLocks/>
          </p:cNvGrpSpPr>
          <p:nvPr/>
        </p:nvGrpSpPr>
        <p:grpSpPr bwMode="auto">
          <a:xfrm>
            <a:off x="2976562" y="4503738"/>
            <a:ext cx="520700" cy="498475"/>
            <a:chOff x="1680" y="2501"/>
            <a:chExt cx="328" cy="314"/>
          </a:xfrm>
        </p:grpSpPr>
        <p:sp>
          <p:nvSpPr>
            <p:cNvPr id="11315" name="AutoShape 51"/>
            <p:cNvSpPr>
              <a:spLocks noChangeArrowheads="1"/>
            </p:cNvSpPr>
            <p:nvPr/>
          </p:nvSpPr>
          <p:spPr bwMode="auto">
            <a:xfrm>
              <a:off x="1680" y="2501"/>
              <a:ext cx="329"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11316" name="AutoShape 52"/>
            <p:cNvSpPr>
              <a:spLocks noChangeArrowheads="1"/>
            </p:cNvSpPr>
            <p:nvPr/>
          </p:nvSpPr>
          <p:spPr bwMode="auto">
            <a:xfrm>
              <a:off x="1685" y="2501"/>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11317" name="AutoShape 53"/>
          <p:cNvSpPr>
            <a:spLocks noChangeArrowheads="1"/>
          </p:cNvSpPr>
          <p:nvPr/>
        </p:nvSpPr>
        <p:spPr bwMode="auto">
          <a:xfrm>
            <a:off x="2876550" y="3886200"/>
            <a:ext cx="1319212"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11318" name="AutoShape 54"/>
          <p:cNvSpPr>
            <a:spLocks noChangeArrowheads="1"/>
          </p:cNvSpPr>
          <p:nvPr/>
        </p:nvSpPr>
        <p:spPr bwMode="auto">
          <a:xfrm rot="16200000">
            <a:off x="3302334" y="4411975"/>
            <a:ext cx="427979" cy="1485921"/>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9999"/>
                </a:solidFill>
                <a:latin typeface="TradeGothic" pitchFamily="32" charset="0"/>
              </a:rPr>
              <a:t>Chunk server 2</a:t>
            </a:r>
          </a:p>
        </p:txBody>
      </p:sp>
      <p:sp>
        <p:nvSpPr>
          <p:cNvPr id="11319" name="AutoShape 55"/>
          <p:cNvSpPr>
            <a:spLocks noChangeArrowheads="1"/>
          </p:cNvSpPr>
          <p:nvPr/>
        </p:nvSpPr>
        <p:spPr bwMode="auto">
          <a:xfrm>
            <a:off x="6316847" y="4191000"/>
            <a:ext cx="638175" cy="606425"/>
          </a:xfrm>
          <a:prstGeom prst="roundRect">
            <a:avLst>
              <a:gd name="adj" fmla="val 245"/>
            </a:avLst>
          </a:prstGeom>
          <a:noFill/>
          <a:ln w="9525">
            <a:noFill/>
            <a:round/>
            <a:headEnd/>
            <a:tailEnd/>
          </a:ln>
          <a:effectLst/>
        </p:spPr>
        <p:txBody>
          <a:bodyPr wrap="none" lIns="90000" tIns="46800" rIns="90000" bIns="4680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b="1" dirty="0">
                <a:solidFill>
                  <a:srgbClr val="7D7D7D"/>
                </a:solidFill>
                <a:latin typeface="TradeGothic" pitchFamily="32" charset="0"/>
              </a:rPr>
              <a:t>…</a:t>
            </a:r>
          </a:p>
        </p:txBody>
      </p:sp>
      <p:grpSp>
        <p:nvGrpSpPr>
          <p:cNvPr id="11" name="Group 60"/>
          <p:cNvGrpSpPr>
            <a:grpSpLocks/>
          </p:cNvGrpSpPr>
          <p:nvPr/>
        </p:nvGrpSpPr>
        <p:grpSpPr bwMode="auto">
          <a:xfrm>
            <a:off x="4869047" y="3962400"/>
            <a:ext cx="531813" cy="498475"/>
            <a:chOff x="3504" y="2496"/>
            <a:chExt cx="335" cy="314"/>
          </a:xfrm>
        </p:grpSpPr>
        <p:sp>
          <p:nvSpPr>
            <p:cNvPr id="11325" name="AutoShape 61"/>
            <p:cNvSpPr>
              <a:spLocks noChangeArrowheads="1"/>
            </p:cNvSpPr>
            <p:nvPr/>
          </p:nvSpPr>
          <p:spPr bwMode="auto">
            <a:xfrm>
              <a:off x="3504" y="2496"/>
              <a:ext cx="336" cy="248"/>
            </a:xfrm>
            <a:prstGeom prst="roundRect">
              <a:avLst>
                <a:gd name="adj" fmla="val 403"/>
              </a:avLst>
            </a:prstGeom>
            <a:solidFill>
              <a:srgbClr val="C0C0C0"/>
            </a:solidFill>
            <a:ln w="9360">
              <a:solidFill>
                <a:srgbClr val="000000"/>
              </a:solidFill>
              <a:miter lim="800000"/>
              <a:headEnd/>
              <a:tailEnd/>
            </a:ln>
            <a:effectLst/>
          </p:spPr>
          <p:txBody>
            <a:bodyPr wrap="none" anchor="ctr"/>
            <a:lstStyle/>
            <a:p>
              <a:endParaRPr lang="en-US"/>
            </a:p>
          </p:txBody>
        </p:sp>
        <p:sp>
          <p:nvSpPr>
            <p:cNvPr id="11326" name="Text Box 62"/>
            <p:cNvSpPr txBox="1">
              <a:spLocks noChangeArrowheads="1"/>
            </p:cNvSpPr>
            <p:nvPr/>
          </p:nvSpPr>
          <p:spPr bwMode="auto">
            <a:xfrm>
              <a:off x="3504" y="2496"/>
              <a:ext cx="336" cy="31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2</a:t>
              </a:r>
            </a:p>
          </p:txBody>
        </p:sp>
      </p:grpSp>
      <p:grpSp>
        <p:nvGrpSpPr>
          <p:cNvPr id="12" name="Group 22"/>
          <p:cNvGrpSpPr>
            <a:grpSpLocks/>
          </p:cNvGrpSpPr>
          <p:nvPr/>
        </p:nvGrpSpPr>
        <p:grpSpPr bwMode="auto">
          <a:xfrm>
            <a:off x="2976748" y="3962400"/>
            <a:ext cx="522288" cy="393700"/>
            <a:chOff x="528" y="2160"/>
            <a:chExt cx="329" cy="248"/>
          </a:xfrm>
          <a:solidFill>
            <a:schemeClr val="accent3"/>
          </a:solidFill>
        </p:grpSpPr>
        <p:sp>
          <p:nvSpPr>
            <p:cNvPr id="74" name="AutoShape 23"/>
            <p:cNvSpPr>
              <a:spLocks noChangeArrowheads="1"/>
            </p:cNvSpPr>
            <p:nvPr/>
          </p:nvSpPr>
          <p:spPr bwMode="auto">
            <a:xfrm>
              <a:off x="528" y="2160"/>
              <a:ext cx="329" cy="248"/>
            </a:xfrm>
            <a:prstGeom prst="roundRect">
              <a:avLst>
                <a:gd name="adj" fmla="val 403"/>
              </a:avLst>
            </a:prstGeom>
            <a:grpFill/>
            <a:ln w="9360">
              <a:solidFill>
                <a:srgbClr val="000000"/>
              </a:solidFill>
              <a:miter lim="800000"/>
              <a:headEnd/>
              <a:tailEnd/>
            </a:ln>
            <a:effectLst/>
          </p:spPr>
          <p:txBody>
            <a:bodyPr wrap="none" anchor="ctr"/>
            <a:lstStyle/>
            <a:p>
              <a:endParaRPr lang="en-US"/>
            </a:p>
          </p:txBody>
        </p:sp>
        <p:sp>
          <p:nvSpPr>
            <p:cNvPr id="75" name="AutoShape 24"/>
            <p:cNvSpPr>
              <a:spLocks noChangeArrowheads="1"/>
            </p:cNvSpPr>
            <p:nvPr/>
          </p:nvSpPr>
          <p:spPr bwMode="auto">
            <a:xfrm>
              <a:off x="533" y="2160"/>
              <a:ext cx="315" cy="245"/>
            </a:xfrm>
            <a:prstGeom prst="roundRect">
              <a:avLst>
                <a:gd name="adj" fmla="val 403"/>
              </a:avLst>
            </a:prstGeom>
            <a:grpFill/>
            <a:ln w="9525">
              <a:noFill/>
              <a:round/>
              <a:headEnd/>
              <a:tailEnd/>
            </a:ln>
            <a:effectLst/>
          </p:spPr>
          <p:txBody>
            <a:bodyPr wrap="squar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7D7D7D"/>
                  </a:solidFill>
                  <a:latin typeface="TradeGothic" pitchFamily="32" charset="0"/>
                </a:rPr>
                <a:t>D</a:t>
              </a:r>
              <a:r>
                <a:rPr lang="en-GB" baseline="-25000" dirty="0">
                  <a:solidFill>
                    <a:srgbClr val="7D7D7D"/>
                  </a:solidFill>
                  <a:latin typeface="TradeGothic" pitchFamily="32" charset="0"/>
                </a:rPr>
                <a:t>0</a:t>
              </a:r>
            </a:p>
          </p:txBody>
        </p:sp>
      </p:grpSp>
      <p:grpSp>
        <p:nvGrpSpPr>
          <p:cNvPr id="13" name="Group 22"/>
          <p:cNvGrpSpPr>
            <a:grpSpLocks/>
          </p:cNvGrpSpPr>
          <p:nvPr/>
        </p:nvGrpSpPr>
        <p:grpSpPr bwMode="auto">
          <a:xfrm>
            <a:off x="4875744" y="4425006"/>
            <a:ext cx="522288" cy="393700"/>
            <a:chOff x="528" y="2160"/>
            <a:chExt cx="329" cy="248"/>
          </a:xfrm>
          <a:solidFill>
            <a:schemeClr val="accent3"/>
          </a:solidFill>
        </p:grpSpPr>
        <p:sp>
          <p:nvSpPr>
            <p:cNvPr id="77" name="AutoShape 23"/>
            <p:cNvSpPr>
              <a:spLocks noChangeArrowheads="1"/>
            </p:cNvSpPr>
            <p:nvPr/>
          </p:nvSpPr>
          <p:spPr bwMode="auto">
            <a:xfrm>
              <a:off x="528" y="2160"/>
              <a:ext cx="329" cy="248"/>
            </a:xfrm>
            <a:prstGeom prst="roundRect">
              <a:avLst>
                <a:gd name="adj" fmla="val 403"/>
              </a:avLst>
            </a:prstGeom>
            <a:grpFill/>
            <a:ln w="9360">
              <a:solidFill>
                <a:srgbClr val="000000"/>
              </a:solidFill>
              <a:miter lim="800000"/>
              <a:headEnd/>
              <a:tailEnd/>
            </a:ln>
            <a:effectLst/>
          </p:spPr>
          <p:txBody>
            <a:bodyPr wrap="none" anchor="ctr"/>
            <a:lstStyle/>
            <a:p>
              <a:endParaRPr lang="en-US"/>
            </a:p>
          </p:txBody>
        </p:sp>
        <p:sp>
          <p:nvSpPr>
            <p:cNvPr id="78" name="AutoShape 24"/>
            <p:cNvSpPr>
              <a:spLocks noChangeArrowheads="1"/>
            </p:cNvSpPr>
            <p:nvPr/>
          </p:nvSpPr>
          <p:spPr bwMode="auto">
            <a:xfrm>
              <a:off x="533" y="2160"/>
              <a:ext cx="315" cy="245"/>
            </a:xfrm>
            <a:prstGeom prst="roundRect">
              <a:avLst>
                <a:gd name="adj" fmla="val 403"/>
              </a:avLst>
            </a:prstGeom>
            <a:grpFill/>
            <a:ln w="9525">
              <a:noFill/>
              <a:round/>
              <a:headEnd/>
              <a:tailEnd/>
            </a:ln>
            <a:effectLst/>
          </p:spPr>
          <p:txBody>
            <a:bodyPr wrap="squar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7D7D7D"/>
                  </a:solidFill>
                  <a:latin typeface="TradeGothic" pitchFamily="32" charset="0"/>
                </a:rPr>
                <a:t>D</a:t>
              </a:r>
              <a:r>
                <a:rPr lang="en-GB" baseline="-25000" dirty="0">
                  <a:solidFill>
                    <a:srgbClr val="7D7D7D"/>
                  </a:solidFill>
                  <a:latin typeface="TradeGothic" pitchFamily="32" charset="0"/>
                </a:rPr>
                <a:t>0</a:t>
              </a:r>
            </a:p>
          </p:txBody>
        </p:sp>
      </p:grpSp>
      <p:sp>
        <p:nvSpPr>
          <p:cNvPr id="79" name="Rectangle 78"/>
          <p:cNvSpPr/>
          <p:nvPr/>
        </p:nvSpPr>
        <p:spPr>
          <a:xfrm>
            <a:off x="1045028" y="5410200"/>
            <a:ext cx="6922633" cy="533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Bring computation directly to the data!</a:t>
            </a:r>
          </a:p>
        </p:txBody>
      </p:sp>
      <p:grpSp>
        <p:nvGrpSpPr>
          <p:cNvPr id="14" name="Group 36"/>
          <p:cNvGrpSpPr>
            <a:grpSpLocks/>
          </p:cNvGrpSpPr>
          <p:nvPr/>
        </p:nvGrpSpPr>
        <p:grpSpPr bwMode="auto">
          <a:xfrm>
            <a:off x="7058025" y="3970338"/>
            <a:ext cx="549275" cy="498475"/>
            <a:chOff x="3099" y="2165"/>
            <a:chExt cx="346" cy="314"/>
          </a:xfrm>
        </p:grpSpPr>
        <p:sp>
          <p:nvSpPr>
            <p:cNvPr id="81" name="AutoShape 37"/>
            <p:cNvSpPr>
              <a:spLocks noChangeArrowheads="1"/>
            </p:cNvSpPr>
            <p:nvPr/>
          </p:nvSpPr>
          <p:spPr bwMode="auto">
            <a:xfrm>
              <a:off x="3099" y="2165"/>
              <a:ext cx="347" cy="248"/>
            </a:xfrm>
            <a:prstGeom prst="roundRect">
              <a:avLst>
                <a:gd name="adj" fmla="val 403"/>
              </a:avLst>
            </a:prstGeom>
            <a:solidFill>
              <a:srgbClr val="FFFF00"/>
            </a:solidFill>
            <a:ln w="9360">
              <a:solidFill>
                <a:srgbClr val="000000"/>
              </a:solidFill>
              <a:miter lim="800000"/>
              <a:headEnd/>
              <a:tailEnd/>
            </a:ln>
            <a:effectLst/>
          </p:spPr>
          <p:txBody>
            <a:bodyPr wrap="none" anchor="ctr"/>
            <a:lstStyle/>
            <a:p>
              <a:endParaRPr lang="en-US"/>
            </a:p>
          </p:txBody>
        </p:sp>
        <p:sp>
          <p:nvSpPr>
            <p:cNvPr id="82" name="AutoShape 38"/>
            <p:cNvSpPr>
              <a:spLocks noChangeArrowheads="1"/>
            </p:cNvSpPr>
            <p:nvPr/>
          </p:nvSpPr>
          <p:spPr bwMode="auto">
            <a:xfrm>
              <a:off x="3105" y="2165"/>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0</a:t>
              </a:r>
            </a:p>
          </p:txBody>
        </p:sp>
      </p:grpSp>
      <p:grpSp>
        <p:nvGrpSpPr>
          <p:cNvPr id="15" name="Group 39"/>
          <p:cNvGrpSpPr>
            <a:grpSpLocks/>
          </p:cNvGrpSpPr>
          <p:nvPr/>
        </p:nvGrpSpPr>
        <p:grpSpPr bwMode="auto">
          <a:xfrm>
            <a:off x="7673975" y="3970338"/>
            <a:ext cx="558800" cy="498475"/>
            <a:chOff x="3487" y="2165"/>
            <a:chExt cx="352" cy="314"/>
          </a:xfrm>
        </p:grpSpPr>
        <p:sp>
          <p:nvSpPr>
            <p:cNvPr id="84" name="AutoShape 40"/>
            <p:cNvSpPr>
              <a:spLocks noChangeArrowheads="1"/>
            </p:cNvSpPr>
            <p:nvPr/>
          </p:nvSpPr>
          <p:spPr bwMode="auto">
            <a:xfrm>
              <a:off x="3487" y="2165"/>
              <a:ext cx="353"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85" name="AutoShape 41"/>
            <p:cNvSpPr>
              <a:spLocks noChangeArrowheads="1"/>
            </p:cNvSpPr>
            <p:nvPr/>
          </p:nvSpPr>
          <p:spPr bwMode="auto">
            <a:xfrm>
              <a:off x="3493" y="2165"/>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86" name="AutoShape 42"/>
          <p:cNvSpPr>
            <a:spLocks noChangeArrowheads="1"/>
          </p:cNvSpPr>
          <p:nvPr/>
        </p:nvSpPr>
        <p:spPr bwMode="auto">
          <a:xfrm>
            <a:off x="6994588" y="3886200"/>
            <a:ext cx="1319213"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87" name="AutoShape 43"/>
          <p:cNvSpPr>
            <a:spLocks noChangeArrowheads="1"/>
          </p:cNvSpPr>
          <p:nvPr/>
        </p:nvSpPr>
        <p:spPr bwMode="auto">
          <a:xfrm rot="16200000">
            <a:off x="7400465" y="4393557"/>
            <a:ext cx="427979" cy="1519584"/>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9999"/>
                </a:solidFill>
                <a:latin typeface="TradeGothic" pitchFamily="32" charset="0"/>
              </a:rPr>
              <a:t>Chunk server N</a:t>
            </a:r>
          </a:p>
        </p:txBody>
      </p:sp>
      <p:grpSp>
        <p:nvGrpSpPr>
          <p:cNvPr id="16" name="Group 60"/>
          <p:cNvGrpSpPr>
            <a:grpSpLocks/>
          </p:cNvGrpSpPr>
          <p:nvPr/>
        </p:nvGrpSpPr>
        <p:grpSpPr bwMode="auto">
          <a:xfrm>
            <a:off x="7700962" y="4495800"/>
            <a:ext cx="531813" cy="498475"/>
            <a:chOff x="3504" y="2496"/>
            <a:chExt cx="335" cy="314"/>
          </a:xfrm>
        </p:grpSpPr>
        <p:sp>
          <p:nvSpPr>
            <p:cNvPr id="89" name="AutoShape 61"/>
            <p:cNvSpPr>
              <a:spLocks noChangeArrowheads="1"/>
            </p:cNvSpPr>
            <p:nvPr/>
          </p:nvSpPr>
          <p:spPr bwMode="auto">
            <a:xfrm>
              <a:off x="3504" y="2496"/>
              <a:ext cx="336" cy="248"/>
            </a:xfrm>
            <a:prstGeom prst="roundRect">
              <a:avLst>
                <a:gd name="adj" fmla="val 403"/>
              </a:avLst>
            </a:prstGeom>
            <a:solidFill>
              <a:srgbClr val="C0C0C0"/>
            </a:solidFill>
            <a:ln w="9360">
              <a:solidFill>
                <a:srgbClr val="000000"/>
              </a:solidFill>
              <a:miter lim="800000"/>
              <a:headEnd/>
              <a:tailEnd/>
            </a:ln>
            <a:effectLst/>
          </p:spPr>
          <p:txBody>
            <a:bodyPr wrap="none" anchor="ctr"/>
            <a:lstStyle/>
            <a:p>
              <a:endParaRPr lang="en-US"/>
            </a:p>
          </p:txBody>
        </p:sp>
        <p:sp>
          <p:nvSpPr>
            <p:cNvPr id="90" name="Text Box 62"/>
            <p:cNvSpPr txBox="1">
              <a:spLocks noChangeArrowheads="1"/>
            </p:cNvSpPr>
            <p:nvPr/>
          </p:nvSpPr>
          <p:spPr bwMode="auto">
            <a:xfrm>
              <a:off x="3504" y="2496"/>
              <a:ext cx="336" cy="31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2</a:t>
              </a:r>
            </a:p>
          </p:txBody>
        </p:sp>
      </p:grpSp>
      <p:grpSp>
        <p:nvGrpSpPr>
          <p:cNvPr id="17" name="Group 22"/>
          <p:cNvGrpSpPr>
            <a:grpSpLocks/>
          </p:cNvGrpSpPr>
          <p:nvPr/>
        </p:nvGrpSpPr>
        <p:grpSpPr bwMode="auto">
          <a:xfrm>
            <a:off x="7089959" y="4425006"/>
            <a:ext cx="522288" cy="393700"/>
            <a:chOff x="528" y="2160"/>
            <a:chExt cx="329" cy="248"/>
          </a:xfrm>
          <a:solidFill>
            <a:schemeClr val="accent3"/>
          </a:solidFill>
        </p:grpSpPr>
        <p:sp>
          <p:nvSpPr>
            <p:cNvPr id="92" name="AutoShape 23"/>
            <p:cNvSpPr>
              <a:spLocks noChangeArrowheads="1"/>
            </p:cNvSpPr>
            <p:nvPr/>
          </p:nvSpPr>
          <p:spPr bwMode="auto">
            <a:xfrm>
              <a:off x="528" y="2160"/>
              <a:ext cx="329" cy="248"/>
            </a:xfrm>
            <a:prstGeom prst="roundRect">
              <a:avLst>
                <a:gd name="adj" fmla="val 403"/>
              </a:avLst>
            </a:prstGeom>
            <a:grpFill/>
            <a:ln w="9360">
              <a:solidFill>
                <a:srgbClr val="000000"/>
              </a:solidFill>
              <a:miter lim="800000"/>
              <a:headEnd/>
              <a:tailEnd/>
            </a:ln>
            <a:effectLst/>
          </p:spPr>
          <p:txBody>
            <a:bodyPr wrap="none" anchor="ctr"/>
            <a:lstStyle/>
            <a:p>
              <a:endParaRPr lang="en-US"/>
            </a:p>
          </p:txBody>
        </p:sp>
        <p:sp>
          <p:nvSpPr>
            <p:cNvPr id="93" name="AutoShape 24"/>
            <p:cNvSpPr>
              <a:spLocks noChangeArrowheads="1"/>
            </p:cNvSpPr>
            <p:nvPr/>
          </p:nvSpPr>
          <p:spPr bwMode="auto">
            <a:xfrm>
              <a:off x="533" y="2160"/>
              <a:ext cx="315" cy="245"/>
            </a:xfrm>
            <a:prstGeom prst="roundRect">
              <a:avLst>
                <a:gd name="adj" fmla="val 403"/>
              </a:avLst>
            </a:prstGeom>
            <a:grpFill/>
            <a:ln w="9525">
              <a:noFill/>
              <a:round/>
              <a:headEnd/>
              <a:tailEnd/>
            </a:ln>
            <a:effectLst/>
          </p:spPr>
          <p:txBody>
            <a:bodyPr wrap="squar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7D7D7D"/>
                  </a:solidFill>
                  <a:latin typeface="TradeGothic" pitchFamily="32" charset="0"/>
                </a:rPr>
                <a:t>D</a:t>
              </a:r>
              <a:r>
                <a:rPr lang="en-GB" baseline="-25000" dirty="0">
                  <a:solidFill>
                    <a:srgbClr val="7D7D7D"/>
                  </a:solidFill>
                  <a:latin typeface="TradeGothic" pitchFamily="32" charset="0"/>
                </a:rPr>
                <a:t>0</a:t>
              </a:r>
            </a:p>
          </p:txBody>
        </p:sp>
      </p:grpSp>
      <p:sp>
        <p:nvSpPr>
          <p:cNvPr id="20" name="Slide Number Placeholder 19"/>
          <p:cNvSpPr>
            <a:spLocks noGrp="1"/>
          </p:cNvSpPr>
          <p:nvPr>
            <p:ph type="sldNum" sz="quarter" idx="12"/>
          </p:nvPr>
        </p:nvSpPr>
        <p:spPr/>
        <p:txBody>
          <a:bodyPr/>
          <a:lstStyle/>
          <a:p>
            <a:fld id="{19B12225-5612-419B-A8D5-4B8EEE4C217E}" type="slidenum">
              <a:rPr lang="en-US" smtClean="0"/>
              <a:pPr/>
              <a:t>65</a:t>
            </a:fld>
            <a:endParaRPr lang="en-US"/>
          </a:p>
        </p:txBody>
      </p:sp>
      <p:sp>
        <p:nvSpPr>
          <p:cNvPr id="65" name="Rectangle 64"/>
          <p:cNvSpPr/>
          <p:nvPr/>
        </p:nvSpPr>
        <p:spPr>
          <a:xfrm>
            <a:off x="1066800" y="6096000"/>
            <a:ext cx="6922633" cy="533400"/>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Chunk servers also serve as compute servers</a:t>
            </a:r>
          </a:p>
        </p:txBody>
      </p:sp>
    </p:spTree>
    <p:extLst>
      <p:ext uri="{BB962C8B-B14F-4D97-AF65-F5344CB8AC3E}">
        <p14:creationId xmlns:p14="http://schemas.microsoft.com/office/powerpoint/2010/main" val="163538196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grpSp>
        <p:nvGrpSpPr>
          <p:cNvPr id="108" name="Group 107"/>
          <p:cNvGrpSpPr/>
          <p:nvPr/>
        </p:nvGrpSpPr>
        <p:grpSpPr>
          <a:xfrm>
            <a:off x="1571192" y="1348685"/>
            <a:ext cx="5235077" cy="1530850"/>
            <a:chOff x="1571192" y="1348685"/>
            <a:chExt cx="5235077" cy="1530850"/>
          </a:xfrm>
        </p:grpSpPr>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t>Switch</a:t>
              </a:r>
            </a:p>
          </p:txBody>
        </p:sp>
      </p:gr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grpSp>
        <p:nvGrpSpPr>
          <p:cNvPr id="107" name="Group 106"/>
          <p:cNvGrpSpPr/>
          <p:nvPr/>
        </p:nvGrpSpPr>
        <p:grpSpPr>
          <a:xfrm>
            <a:off x="3167386" y="2879535"/>
            <a:ext cx="5862547" cy="3580097"/>
            <a:chOff x="3167386" y="2879535"/>
            <a:chExt cx="5862547" cy="3580097"/>
          </a:xfrm>
        </p:grpSpPr>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grpSp>
    </p:spTree>
    <p:extLst>
      <p:ext uri="{BB962C8B-B14F-4D97-AF65-F5344CB8AC3E}">
        <p14:creationId xmlns:p14="http://schemas.microsoft.com/office/powerpoint/2010/main" val="2152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1000" fill="hold"/>
                                        <p:tgtEl>
                                          <p:spTgt spid="107"/>
                                        </p:tgtEl>
                                        <p:attrNameLst>
                                          <p:attrName>ppt_x</p:attrName>
                                        </p:attrNameLst>
                                      </p:cBhvr>
                                      <p:tavLst>
                                        <p:tav tm="0">
                                          <p:val>
                                            <p:strVal val="1+#ppt_w/2"/>
                                          </p:val>
                                        </p:tav>
                                        <p:tav tm="100000">
                                          <p:val>
                                            <p:strVal val="#ppt_x"/>
                                          </p:val>
                                        </p:tav>
                                      </p:tavLst>
                                    </p:anim>
                                    <p:anim calcmode="lin" valueType="num">
                                      <p:cBhvr additive="base">
                                        <p:cTn id="8" dur="10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blinds(horizontal)">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3" name="Multiply 2"/>
          <p:cNvSpPr/>
          <p:nvPr/>
        </p:nvSpPr>
        <p:spPr>
          <a:xfrm>
            <a:off x="7092356" y="5019881"/>
            <a:ext cx="665911" cy="65414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7213692" y="1898635"/>
            <a:ext cx="1625508" cy="1525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NN will replicate lost blocks in another node </a:t>
            </a:r>
            <a:r>
              <a:rPr lang="en-US" b="1" dirty="0">
                <a:solidFill>
                  <a:schemeClr val="tx1"/>
                </a:solidFill>
                <a:sym typeface="Wingdings"/>
              </a:rPr>
              <a:t></a:t>
            </a:r>
            <a:endParaRPr lang="en-US" b="1" dirty="0">
              <a:solidFill>
                <a:schemeClr val="tx1"/>
              </a:solidFill>
            </a:endParaRPr>
          </a:p>
        </p:txBody>
      </p:sp>
      <p:sp>
        <p:nvSpPr>
          <p:cNvPr id="9" name="Oval Callout 8"/>
          <p:cNvSpPr/>
          <p:nvPr/>
        </p:nvSpPr>
        <p:spPr>
          <a:xfrm>
            <a:off x="37169" y="1724866"/>
            <a:ext cx="1869374" cy="1005634"/>
          </a:xfrm>
          <a:prstGeom prst="wedgeEllipseCallo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I know all blocks and replicas!</a:t>
            </a:r>
          </a:p>
        </p:txBody>
      </p:sp>
      <p:sp>
        <p:nvSpPr>
          <p:cNvPr id="79" name="Rectangle 78"/>
          <p:cNvSpPr/>
          <p:nvPr/>
        </p:nvSpPr>
        <p:spPr>
          <a:xfrm>
            <a:off x="7096523" y="1090339"/>
            <a:ext cx="1774978" cy="592046"/>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Reliable Storage</a:t>
            </a:r>
          </a:p>
        </p:txBody>
      </p:sp>
    </p:spTree>
    <p:extLst>
      <p:ext uri="{BB962C8B-B14F-4D97-AF65-F5344CB8AC3E}">
        <p14:creationId xmlns:p14="http://schemas.microsoft.com/office/powerpoint/2010/main" val="324987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7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3" name="Multiply 2"/>
          <p:cNvSpPr/>
          <p:nvPr/>
        </p:nvSpPr>
        <p:spPr>
          <a:xfrm>
            <a:off x="6460965" y="3613465"/>
            <a:ext cx="2058029" cy="2371751"/>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7219118" y="1843985"/>
            <a:ext cx="1625508" cy="1525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NN will replicate lost blocks across racks </a:t>
            </a:r>
            <a:r>
              <a:rPr lang="en-US" b="1" dirty="0">
                <a:solidFill>
                  <a:schemeClr val="tx1"/>
                </a:solidFill>
                <a:sym typeface="Wingdings"/>
              </a:rPr>
              <a:t></a:t>
            </a:r>
            <a:endParaRPr lang="en-US" b="1" dirty="0">
              <a:solidFill>
                <a:schemeClr val="tx1"/>
              </a:solidFill>
            </a:endParaRPr>
          </a:p>
        </p:txBody>
      </p:sp>
      <p:sp>
        <p:nvSpPr>
          <p:cNvPr id="79" name="Oval Callout 78"/>
          <p:cNvSpPr/>
          <p:nvPr/>
        </p:nvSpPr>
        <p:spPr>
          <a:xfrm>
            <a:off x="37169" y="1724866"/>
            <a:ext cx="1869374" cy="1005634"/>
          </a:xfrm>
          <a:prstGeom prst="wedgeEllipseCallo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I know the topology of the cluster!</a:t>
            </a:r>
          </a:p>
        </p:txBody>
      </p:sp>
      <p:sp>
        <p:nvSpPr>
          <p:cNvPr id="80" name="Rectangle 79"/>
          <p:cNvSpPr/>
          <p:nvPr/>
        </p:nvSpPr>
        <p:spPr>
          <a:xfrm>
            <a:off x="7096523" y="1090339"/>
            <a:ext cx="1774978" cy="592046"/>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Rack Awareness</a:t>
            </a:r>
          </a:p>
        </p:txBody>
      </p:sp>
    </p:spTree>
    <p:extLst>
      <p:ext uri="{BB962C8B-B14F-4D97-AF65-F5344CB8AC3E}">
        <p14:creationId xmlns:p14="http://schemas.microsoft.com/office/powerpoint/2010/main" val="33690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9" grpId="0" animBg="1"/>
      <p:bldP spid="8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79" name="Oval Callout 78"/>
          <p:cNvSpPr/>
          <p:nvPr/>
        </p:nvSpPr>
        <p:spPr>
          <a:xfrm>
            <a:off x="37169" y="1724866"/>
            <a:ext cx="1869374" cy="1005634"/>
          </a:xfrm>
          <a:prstGeom prst="wedgeEllipseCallo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Do not ask me, I am down </a:t>
            </a:r>
            <a:r>
              <a:rPr lang="en-US" dirty="0">
                <a:solidFill>
                  <a:srgbClr val="000000"/>
                </a:solidFill>
                <a:sym typeface="Wingdings"/>
              </a:rPr>
              <a:t></a:t>
            </a:r>
            <a:endParaRPr lang="en-US" dirty="0">
              <a:solidFill>
                <a:srgbClr val="000000"/>
              </a:solidFill>
            </a:endParaRPr>
          </a:p>
        </p:txBody>
      </p:sp>
      <p:sp>
        <p:nvSpPr>
          <p:cNvPr id="82" name="Multiply 81"/>
          <p:cNvSpPr/>
          <p:nvPr/>
        </p:nvSpPr>
        <p:spPr>
          <a:xfrm>
            <a:off x="397888" y="2816495"/>
            <a:ext cx="797106" cy="772411"/>
          </a:xfrm>
          <a:prstGeom prst="mathMultiply">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6963447" y="1879220"/>
            <a:ext cx="1774978" cy="592046"/>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Single Point of Failure</a:t>
            </a:r>
          </a:p>
        </p:txBody>
      </p:sp>
      <p:sp>
        <p:nvSpPr>
          <p:cNvPr id="9" name="Right Arrow 8"/>
          <p:cNvSpPr/>
          <p:nvPr/>
        </p:nvSpPr>
        <p:spPr>
          <a:xfrm>
            <a:off x="2905535" y="3060959"/>
            <a:ext cx="511646" cy="21794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88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4"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SG" dirty="0" err="1"/>
              <a:t>如何处理大数据</a:t>
            </a:r>
            <a:r>
              <a:rPr lang="zh-CN" altLang="en-US" dirty="0"/>
              <a:t>？  </a:t>
            </a:r>
            <a:endParaRPr lang="en-US" dirty="0"/>
          </a:p>
        </p:txBody>
      </p:sp>
    </p:spTree>
    <p:extLst>
      <p:ext uri="{BB962C8B-B14F-4D97-AF65-F5344CB8AC3E}">
        <p14:creationId xmlns:p14="http://schemas.microsoft.com/office/powerpoint/2010/main" val="3023942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3" name="Up-Down Arrow 2"/>
          <p:cNvSpPr/>
          <p:nvPr/>
        </p:nvSpPr>
        <p:spPr>
          <a:xfrm>
            <a:off x="2695464" y="3686161"/>
            <a:ext cx="239169" cy="949320"/>
          </a:xfrm>
          <a:prstGeom prst="upDown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7027147" y="1898635"/>
            <a:ext cx="1774978" cy="100031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Keep bulky communication within a rack!</a:t>
            </a:r>
          </a:p>
        </p:txBody>
      </p:sp>
      <p:sp>
        <p:nvSpPr>
          <p:cNvPr id="86" name="Rectangle 85"/>
          <p:cNvSpPr/>
          <p:nvPr/>
        </p:nvSpPr>
        <p:spPr>
          <a:xfrm>
            <a:off x="129348" y="1430432"/>
            <a:ext cx="1565765" cy="10936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How about network performance?</a:t>
            </a:r>
          </a:p>
        </p:txBody>
      </p:sp>
      <p:sp>
        <p:nvSpPr>
          <p:cNvPr id="5" name="Left-Right Arrow 4"/>
          <p:cNvSpPr/>
          <p:nvPr/>
        </p:nvSpPr>
        <p:spPr>
          <a:xfrm>
            <a:off x="3544181" y="1164019"/>
            <a:ext cx="1390860" cy="233116"/>
          </a:xfrm>
          <a:prstGeom prst="lef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31222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0" grpId="0" animBg="1"/>
      <p:bldP spid="86"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57200" y="1092200"/>
            <a:ext cx="8229600" cy="32639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3338"/>
            <a:ext cx="8229600" cy="1143000"/>
          </a:xfrm>
        </p:spPr>
        <p:txBody>
          <a:bodyPr/>
          <a:lstStyle/>
          <a:p>
            <a:r>
              <a:rPr lang="en-US" dirty="0"/>
              <a:t>HDFS Inside: Name Node</a:t>
            </a:r>
          </a:p>
        </p:txBody>
      </p:sp>
      <p:graphicFrame>
        <p:nvGraphicFramePr>
          <p:cNvPr id="4" name="Table 3"/>
          <p:cNvGraphicFramePr>
            <a:graphicFrameLocks noGrp="1"/>
          </p:cNvGraphicFramePr>
          <p:nvPr/>
        </p:nvGraphicFramePr>
        <p:xfrm>
          <a:off x="1130300" y="1943100"/>
          <a:ext cx="6769101" cy="2095500"/>
        </p:xfrm>
        <a:graphic>
          <a:graphicData uri="http://schemas.openxmlformats.org/drawingml/2006/table">
            <a:tbl>
              <a:tblPr firstRow="1" bandRow="1">
                <a:tableStyleId>{5C22544A-7EE6-4342-B048-85BDC9FD1C3A}</a:tableStyleId>
              </a:tblPr>
              <a:tblGrid>
                <a:gridCol w="2256367">
                  <a:extLst>
                    <a:ext uri="{9D8B030D-6E8A-4147-A177-3AD203B41FA5}">
                      <a16:colId xmlns:a16="http://schemas.microsoft.com/office/drawing/2014/main" val="20000"/>
                    </a:ext>
                  </a:extLst>
                </a:gridCol>
                <a:gridCol w="2256367">
                  <a:extLst>
                    <a:ext uri="{9D8B030D-6E8A-4147-A177-3AD203B41FA5}">
                      <a16:colId xmlns:a16="http://schemas.microsoft.com/office/drawing/2014/main" val="20001"/>
                    </a:ext>
                  </a:extLst>
                </a:gridCol>
                <a:gridCol w="2256367">
                  <a:extLst>
                    <a:ext uri="{9D8B030D-6E8A-4147-A177-3AD203B41FA5}">
                      <a16:colId xmlns:a16="http://schemas.microsoft.com/office/drawing/2014/main" val="20002"/>
                    </a:ext>
                  </a:extLst>
                </a:gridCol>
              </a:tblGrid>
              <a:tr h="523875">
                <a:tc>
                  <a:txBody>
                    <a:bodyPr/>
                    <a:lstStyle/>
                    <a:p>
                      <a:r>
                        <a:rPr lang="en-US" dirty="0">
                          <a:solidFill>
                            <a:schemeClr val="tx1"/>
                          </a:solidFill>
                        </a:rPr>
                        <a:t>Filename</a:t>
                      </a:r>
                    </a:p>
                  </a:txBody>
                  <a:tcPr/>
                </a:tc>
                <a:tc>
                  <a:txBody>
                    <a:bodyPr/>
                    <a:lstStyle/>
                    <a:p>
                      <a:r>
                        <a:rPr lang="en-US" dirty="0">
                          <a:solidFill>
                            <a:schemeClr val="tx1"/>
                          </a:solidFill>
                        </a:rPr>
                        <a:t>Replication factor</a:t>
                      </a:r>
                    </a:p>
                  </a:txBody>
                  <a:tcPr/>
                </a:tc>
                <a:tc>
                  <a:txBody>
                    <a:bodyPr/>
                    <a:lstStyle/>
                    <a:p>
                      <a:r>
                        <a:rPr lang="en-US" dirty="0">
                          <a:solidFill>
                            <a:schemeClr val="tx1"/>
                          </a:solidFill>
                        </a:rPr>
                        <a:t>Block</a:t>
                      </a:r>
                      <a:r>
                        <a:rPr lang="en-US" baseline="0" dirty="0">
                          <a:solidFill>
                            <a:schemeClr val="tx1"/>
                          </a:solidFill>
                        </a:rPr>
                        <a:t> ID</a:t>
                      </a:r>
                      <a:endParaRPr lang="en-US" dirty="0">
                        <a:solidFill>
                          <a:schemeClr val="tx1"/>
                        </a:solidFill>
                      </a:endParaRPr>
                    </a:p>
                  </a:txBody>
                  <a:tcPr/>
                </a:tc>
                <a:extLst>
                  <a:ext uri="{0D108BD9-81ED-4DB2-BD59-A6C34878D82A}">
                    <a16:rowId xmlns:a16="http://schemas.microsoft.com/office/drawing/2014/main" val="10000"/>
                  </a:ext>
                </a:extLst>
              </a:tr>
              <a:tr h="523875">
                <a:tc>
                  <a:txBody>
                    <a:bodyPr/>
                    <a:lstStyle/>
                    <a:p>
                      <a:r>
                        <a:rPr lang="en-US" dirty="0">
                          <a:solidFill>
                            <a:schemeClr val="tx1"/>
                          </a:solidFill>
                        </a:rPr>
                        <a:t>File</a:t>
                      </a:r>
                      <a:r>
                        <a:rPr lang="en-US" baseline="0" dirty="0">
                          <a:solidFill>
                            <a:schemeClr val="tx1"/>
                          </a:solidFill>
                        </a:rPr>
                        <a:t> 1</a:t>
                      </a:r>
                      <a:endParaRPr lang="en-US" dirty="0">
                        <a:solidFill>
                          <a:schemeClr val="tx1"/>
                        </a:solidFill>
                      </a:endParaRPr>
                    </a:p>
                  </a:txBody>
                  <a:tcPr/>
                </a:tc>
                <a:tc>
                  <a:txBody>
                    <a:bodyPr/>
                    <a:lstStyle/>
                    <a:p>
                      <a:r>
                        <a:rPr lang="en-US" dirty="0">
                          <a:solidFill>
                            <a:schemeClr val="tx1"/>
                          </a:solidFill>
                        </a:rPr>
                        <a:t>3</a:t>
                      </a:r>
                    </a:p>
                  </a:txBody>
                  <a:tcPr/>
                </a:tc>
                <a:tc>
                  <a:txBody>
                    <a:bodyPr/>
                    <a:lstStyle/>
                    <a:p>
                      <a:r>
                        <a:rPr lang="en-US" dirty="0">
                          <a:solidFill>
                            <a:schemeClr val="tx1"/>
                          </a:solidFill>
                        </a:rPr>
                        <a:t>[1, 2, 3]</a:t>
                      </a:r>
                    </a:p>
                  </a:txBody>
                  <a:tcPr/>
                </a:tc>
                <a:extLst>
                  <a:ext uri="{0D108BD9-81ED-4DB2-BD59-A6C34878D82A}">
                    <a16:rowId xmlns:a16="http://schemas.microsoft.com/office/drawing/2014/main" val="10001"/>
                  </a:ext>
                </a:extLst>
              </a:tr>
              <a:tr h="523875">
                <a:tc>
                  <a:txBody>
                    <a:bodyPr/>
                    <a:lstStyle/>
                    <a:p>
                      <a:r>
                        <a:rPr lang="en-US" dirty="0">
                          <a:solidFill>
                            <a:schemeClr val="tx1"/>
                          </a:solidFill>
                        </a:rPr>
                        <a:t>File 2</a:t>
                      </a:r>
                    </a:p>
                  </a:txBody>
                  <a:tcPr/>
                </a:tc>
                <a:tc>
                  <a:txBody>
                    <a:bodyPr/>
                    <a:lstStyle/>
                    <a:p>
                      <a:r>
                        <a:rPr lang="en-US" dirty="0">
                          <a:solidFill>
                            <a:schemeClr val="tx1"/>
                          </a:solidFill>
                        </a:rPr>
                        <a:t>2</a:t>
                      </a:r>
                    </a:p>
                  </a:txBody>
                  <a:tcPr/>
                </a:tc>
                <a:tc>
                  <a:txBody>
                    <a:bodyPr/>
                    <a:lstStyle/>
                    <a:p>
                      <a:r>
                        <a:rPr lang="en-US" dirty="0">
                          <a:solidFill>
                            <a:schemeClr val="tx1"/>
                          </a:solidFill>
                        </a:rPr>
                        <a:t>[4, 5,</a:t>
                      </a:r>
                      <a:r>
                        <a:rPr lang="en-US" baseline="0" dirty="0">
                          <a:solidFill>
                            <a:schemeClr val="tx1"/>
                          </a:solidFill>
                        </a:rPr>
                        <a:t> 6]</a:t>
                      </a:r>
                      <a:endParaRPr lang="en-US" dirty="0">
                        <a:solidFill>
                          <a:schemeClr val="tx1"/>
                        </a:solidFill>
                      </a:endParaRPr>
                    </a:p>
                  </a:txBody>
                  <a:tcPr/>
                </a:tc>
                <a:extLst>
                  <a:ext uri="{0D108BD9-81ED-4DB2-BD59-A6C34878D82A}">
                    <a16:rowId xmlns:a16="http://schemas.microsoft.com/office/drawing/2014/main" val="10002"/>
                  </a:ext>
                </a:extLst>
              </a:tr>
              <a:tr h="523875">
                <a:tc>
                  <a:txBody>
                    <a:bodyPr/>
                    <a:lstStyle/>
                    <a:p>
                      <a:r>
                        <a:rPr lang="en-US" dirty="0">
                          <a:solidFill>
                            <a:schemeClr val="tx1"/>
                          </a:solidFill>
                        </a:rPr>
                        <a:t>File 3</a:t>
                      </a:r>
                    </a:p>
                  </a:txBody>
                  <a:tcPr/>
                </a:tc>
                <a:tc>
                  <a:txBody>
                    <a:bodyPr/>
                    <a:lstStyle/>
                    <a:p>
                      <a:r>
                        <a:rPr lang="en-US" dirty="0">
                          <a:solidFill>
                            <a:schemeClr val="tx1"/>
                          </a:solidFill>
                        </a:rPr>
                        <a:t>1</a:t>
                      </a:r>
                    </a:p>
                  </a:txBody>
                  <a:tcPr/>
                </a:tc>
                <a:tc>
                  <a:txBody>
                    <a:bodyPr/>
                    <a:lstStyle/>
                    <a:p>
                      <a:r>
                        <a:rPr lang="en-US" dirty="0">
                          <a:solidFill>
                            <a:schemeClr val="tx1"/>
                          </a:solidFill>
                        </a:rPr>
                        <a:t>[7,8]</a:t>
                      </a:r>
                    </a:p>
                  </a:txBody>
                  <a:tcPr/>
                </a:tc>
                <a:extLst>
                  <a:ext uri="{0D108BD9-81ED-4DB2-BD59-A6C34878D82A}">
                    <a16:rowId xmlns:a16="http://schemas.microsoft.com/office/drawing/2014/main" val="10003"/>
                  </a:ext>
                </a:extLst>
              </a:tr>
            </a:tbl>
          </a:graphicData>
        </a:graphic>
      </p:graphicFrame>
      <p:sp>
        <p:nvSpPr>
          <p:cNvPr id="6" name="Rectangle 5"/>
          <p:cNvSpPr/>
          <p:nvPr/>
        </p:nvSpPr>
        <p:spPr>
          <a:xfrm>
            <a:off x="1863459"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a:stCxn id="6" idx="2"/>
          </p:cNvCxnSpPr>
          <p:nvPr/>
        </p:nvCxnSpPr>
        <p:spPr>
          <a:xfrm>
            <a:off x="2118778"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190868"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8" idx="2"/>
          </p:cNvCxnSpPr>
          <p:nvPr/>
        </p:nvCxnSpPr>
        <p:spPr>
          <a:xfrm>
            <a:off x="4446187"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726195"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981514"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229975" y="55751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1, 2, 5, 7,</a:t>
            </a:r>
          </a:p>
          <a:p>
            <a:pPr algn="ctr"/>
            <a:r>
              <a:rPr lang="en-US" b="1" dirty="0">
                <a:solidFill>
                  <a:srgbClr val="000000"/>
                </a:solidFill>
              </a:rPr>
              <a:t>4, 3</a:t>
            </a:r>
          </a:p>
        </p:txBody>
      </p:sp>
      <p:sp>
        <p:nvSpPr>
          <p:cNvPr id="14" name="Rectangle 13"/>
          <p:cNvSpPr/>
          <p:nvPr/>
        </p:nvSpPr>
        <p:spPr>
          <a:xfrm>
            <a:off x="3557384" y="55751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1, 5, 3,</a:t>
            </a:r>
          </a:p>
          <a:p>
            <a:pPr algn="ctr"/>
            <a:r>
              <a:rPr lang="en-US" b="1" dirty="0">
                <a:solidFill>
                  <a:srgbClr val="000000"/>
                </a:solidFill>
              </a:rPr>
              <a:t> 2, 8, 6</a:t>
            </a:r>
          </a:p>
        </p:txBody>
      </p:sp>
      <p:sp>
        <p:nvSpPr>
          <p:cNvPr id="15" name="Rectangle 14"/>
          <p:cNvSpPr/>
          <p:nvPr/>
        </p:nvSpPr>
        <p:spPr>
          <a:xfrm>
            <a:off x="6122784" y="55497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1, 4, 3,</a:t>
            </a:r>
          </a:p>
          <a:p>
            <a:pPr algn="ctr"/>
            <a:r>
              <a:rPr lang="en-US" b="1" dirty="0">
                <a:solidFill>
                  <a:srgbClr val="000000"/>
                </a:solidFill>
              </a:rPr>
              <a:t> 2, 6</a:t>
            </a:r>
          </a:p>
        </p:txBody>
      </p:sp>
      <p:sp>
        <p:nvSpPr>
          <p:cNvPr id="17" name="TextBox 16"/>
          <p:cNvSpPr txBox="1"/>
          <p:nvPr/>
        </p:nvSpPr>
        <p:spPr>
          <a:xfrm>
            <a:off x="917309" y="1384300"/>
            <a:ext cx="1892300" cy="369332"/>
          </a:xfrm>
          <a:prstGeom prst="rect">
            <a:avLst/>
          </a:prstGeom>
          <a:noFill/>
        </p:spPr>
        <p:txBody>
          <a:bodyPr wrap="square" rtlCol="0">
            <a:spAutoFit/>
          </a:bodyPr>
          <a:lstStyle/>
          <a:p>
            <a:r>
              <a:rPr lang="en-US" b="1" dirty="0"/>
              <a:t>Name Node</a:t>
            </a:r>
          </a:p>
        </p:txBody>
      </p:sp>
      <p:sp>
        <p:nvSpPr>
          <p:cNvPr id="18" name="TextBox 17"/>
          <p:cNvSpPr txBox="1"/>
          <p:nvPr/>
        </p:nvSpPr>
        <p:spPr>
          <a:xfrm>
            <a:off x="123559" y="4648200"/>
            <a:ext cx="1892300" cy="369332"/>
          </a:xfrm>
          <a:prstGeom prst="rect">
            <a:avLst/>
          </a:prstGeom>
          <a:noFill/>
        </p:spPr>
        <p:txBody>
          <a:bodyPr wrap="square" rtlCol="0">
            <a:spAutoFit/>
          </a:bodyPr>
          <a:lstStyle/>
          <a:p>
            <a:r>
              <a:rPr lang="en-US" b="1" dirty="0"/>
              <a:t>Data Nodes</a:t>
            </a:r>
          </a:p>
        </p:txBody>
      </p:sp>
      <p:sp>
        <p:nvSpPr>
          <p:cNvPr id="19" name="Rectangle 18"/>
          <p:cNvSpPr/>
          <p:nvPr/>
        </p:nvSpPr>
        <p:spPr>
          <a:xfrm>
            <a:off x="2809609" y="1301234"/>
            <a:ext cx="2092591"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Snapshot of FS</a:t>
            </a:r>
          </a:p>
        </p:txBody>
      </p:sp>
      <p:cxnSp>
        <p:nvCxnSpPr>
          <p:cNvPr id="21" name="Straight Arrow Connector 20"/>
          <p:cNvCxnSpPr/>
          <p:nvPr/>
        </p:nvCxnSpPr>
        <p:spPr>
          <a:xfrm flipH="1">
            <a:off x="1727200" y="2730500"/>
            <a:ext cx="4140200"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90868" y="2730500"/>
            <a:ext cx="1676532"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867400" y="2730500"/>
            <a:ext cx="858795"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5727700" y="2501900"/>
            <a:ext cx="266700" cy="3302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210300" y="3048000"/>
            <a:ext cx="266700" cy="330200"/>
          </a:xfrm>
          <a:prstGeom prst="rect">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H="1">
            <a:off x="4701505" y="3378200"/>
            <a:ext cx="1508795" cy="275590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9" idx="2"/>
          </p:cNvCxnSpPr>
          <p:nvPr/>
        </p:nvCxnSpPr>
        <p:spPr>
          <a:xfrm>
            <a:off x="6343650" y="3378200"/>
            <a:ext cx="893182" cy="275590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5552899" y="1263134"/>
            <a:ext cx="1861733" cy="565666"/>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Edit log: record changes to FS</a:t>
            </a:r>
          </a:p>
        </p:txBody>
      </p:sp>
      <p:sp>
        <p:nvSpPr>
          <p:cNvPr id="37" name="Down Arrow 36"/>
          <p:cNvSpPr/>
          <p:nvPr/>
        </p:nvSpPr>
        <p:spPr>
          <a:xfrm>
            <a:off x="3683000" y="1702832"/>
            <a:ext cx="355600" cy="240268"/>
          </a:xfrm>
          <a:prstGeom prst="down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90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57200" y="1092200"/>
            <a:ext cx="3390900" cy="2311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3338"/>
            <a:ext cx="8229600" cy="1143000"/>
          </a:xfrm>
        </p:spPr>
        <p:txBody>
          <a:bodyPr>
            <a:normAutofit/>
          </a:bodyPr>
          <a:lstStyle/>
          <a:p>
            <a:r>
              <a:rPr lang="en-US" dirty="0"/>
              <a:t>HDFS Inside: Name Node</a:t>
            </a:r>
          </a:p>
        </p:txBody>
      </p:sp>
      <p:sp>
        <p:nvSpPr>
          <p:cNvPr id="6" name="Rectangle 5"/>
          <p:cNvSpPr/>
          <p:nvPr/>
        </p:nvSpPr>
        <p:spPr>
          <a:xfrm>
            <a:off x="1863459"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a:stCxn id="6" idx="2"/>
          </p:cNvCxnSpPr>
          <p:nvPr/>
        </p:nvCxnSpPr>
        <p:spPr>
          <a:xfrm>
            <a:off x="2118778" y="58697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190868"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8" idx="2"/>
          </p:cNvCxnSpPr>
          <p:nvPr/>
        </p:nvCxnSpPr>
        <p:spPr>
          <a:xfrm>
            <a:off x="4446187" y="58697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726195"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981514" y="58697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17309" y="1384300"/>
            <a:ext cx="1892300" cy="369332"/>
          </a:xfrm>
          <a:prstGeom prst="rect">
            <a:avLst/>
          </a:prstGeom>
          <a:noFill/>
        </p:spPr>
        <p:txBody>
          <a:bodyPr wrap="square" rtlCol="0">
            <a:spAutoFit/>
          </a:bodyPr>
          <a:lstStyle/>
          <a:p>
            <a:r>
              <a:rPr lang="en-US" b="1" dirty="0"/>
              <a:t>Name Node</a:t>
            </a:r>
          </a:p>
        </p:txBody>
      </p:sp>
      <p:sp>
        <p:nvSpPr>
          <p:cNvPr id="18" name="TextBox 17"/>
          <p:cNvSpPr txBox="1"/>
          <p:nvPr/>
        </p:nvSpPr>
        <p:spPr>
          <a:xfrm>
            <a:off x="123559" y="4914900"/>
            <a:ext cx="1892300" cy="369332"/>
          </a:xfrm>
          <a:prstGeom prst="rect">
            <a:avLst/>
          </a:prstGeom>
          <a:noFill/>
        </p:spPr>
        <p:txBody>
          <a:bodyPr wrap="square" rtlCol="0">
            <a:spAutoFit/>
          </a:bodyPr>
          <a:lstStyle/>
          <a:p>
            <a:r>
              <a:rPr lang="en-US" b="1" dirty="0"/>
              <a:t>Data Nodes</a:t>
            </a:r>
          </a:p>
        </p:txBody>
      </p:sp>
      <p:sp>
        <p:nvSpPr>
          <p:cNvPr id="19" name="Rectangle 18"/>
          <p:cNvSpPr/>
          <p:nvPr/>
        </p:nvSpPr>
        <p:spPr>
          <a:xfrm>
            <a:off x="717018" y="1936234"/>
            <a:ext cx="1861733"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 FS image</a:t>
            </a:r>
          </a:p>
        </p:txBody>
      </p:sp>
      <p:sp>
        <p:nvSpPr>
          <p:cNvPr id="36" name="Rectangle 35"/>
          <p:cNvSpPr/>
          <p:nvPr/>
        </p:nvSpPr>
        <p:spPr>
          <a:xfrm>
            <a:off x="717018" y="2551668"/>
            <a:ext cx="1861733" cy="432832"/>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Edit log</a:t>
            </a:r>
          </a:p>
        </p:txBody>
      </p:sp>
      <p:cxnSp>
        <p:nvCxnSpPr>
          <p:cNvPr id="5" name="Straight Connector 4"/>
          <p:cNvCxnSpPr/>
          <p:nvPr/>
        </p:nvCxnSpPr>
        <p:spPr>
          <a:xfrm flipV="1">
            <a:off x="676009" y="6235700"/>
            <a:ext cx="7769491" cy="127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5158705" y="1092200"/>
            <a:ext cx="3390900" cy="3200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618814" y="1384300"/>
            <a:ext cx="2750486" cy="369332"/>
          </a:xfrm>
          <a:prstGeom prst="rect">
            <a:avLst/>
          </a:prstGeom>
          <a:noFill/>
        </p:spPr>
        <p:txBody>
          <a:bodyPr wrap="square" rtlCol="0">
            <a:spAutoFit/>
          </a:bodyPr>
          <a:lstStyle/>
          <a:p>
            <a:r>
              <a:rPr lang="en-US" b="1" dirty="0"/>
              <a:t>Secondary Name Node</a:t>
            </a:r>
          </a:p>
        </p:txBody>
      </p:sp>
      <p:sp>
        <p:nvSpPr>
          <p:cNvPr id="34" name="Rectangle 33"/>
          <p:cNvSpPr/>
          <p:nvPr/>
        </p:nvSpPr>
        <p:spPr>
          <a:xfrm>
            <a:off x="5418523" y="1936234"/>
            <a:ext cx="1861733"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 FS image</a:t>
            </a:r>
          </a:p>
        </p:txBody>
      </p:sp>
      <p:sp>
        <p:nvSpPr>
          <p:cNvPr id="35" name="Rectangle 34"/>
          <p:cNvSpPr/>
          <p:nvPr/>
        </p:nvSpPr>
        <p:spPr>
          <a:xfrm>
            <a:off x="5418523" y="2551668"/>
            <a:ext cx="1861733" cy="432832"/>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Edit log</a:t>
            </a:r>
          </a:p>
        </p:txBody>
      </p:sp>
      <p:sp>
        <p:nvSpPr>
          <p:cNvPr id="12" name="Left Arrow 11"/>
          <p:cNvSpPr/>
          <p:nvPr/>
        </p:nvSpPr>
        <p:spPr>
          <a:xfrm>
            <a:off x="3892681" y="1786751"/>
            <a:ext cx="1120105" cy="2989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3940044" y="2551668"/>
            <a:ext cx="1072742" cy="2804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851920" y="1124744"/>
            <a:ext cx="1536037" cy="646331"/>
          </a:xfrm>
          <a:prstGeom prst="rect">
            <a:avLst/>
          </a:prstGeom>
          <a:noFill/>
        </p:spPr>
        <p:txBody>
          <a:bodyPr wrap="square" rtlCol="0">
            <a:spAutoFit/>
          </a:bodyPr>
          <a:lstStyle/>
          <a:p>
            <a:r>
              <a:rPr lang="en-US" b="1" dirty="0"/>
              <a:t>Periodically</a:t>
            </a:r>
            <a:r>
              <a:rPr lang="zh-CN" altLang="en-US" b="1" dirty="0"/>
              <a:t>（周期性的）</a:t>
            </a:r>
            <a:r>
              <a:rPr lang="en-US" b="1" dirty="0"/>
              <a:t> </a:t>
            </a:r>
          </a:p>
        </p:txBody>
      </p:sp>
      <p:cxnSp>
        <p:nvCxnSpPr>
          <p:cNvPr id="26" name="Straight Arrow Connector 25"/>
          <p:cNvCxnSpPr/>
          <p:nvPr/>
        </p:nvCxnSpPr>
        <p:spPr>
          <a:xfrm flipH="1" flipV="1">
            <a:off x="2247900" y="3695700"/>
            <a:ext cx="215900" cy="14605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2578751" y="3695700"/>
            <a:ext cx="2122754" cy="13335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3060700" y="3543300"/>
            <a:ext cx="3927362" cy="16129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3"/>
          <a:stretch>
            <a:fillRect/>
          </a:stretch>
        </p:blipFill>
        <p:spPr>
          <a:xfrm>
            <a:off x="199759" y="3732007"/>
            <a:ext cx="1663700" cy="1291814"/>
          </a:xfrm>
          <a:prstGeom prst="rect">
            <a:avLst/>
          </a:prstGeom>
        </p:spPr>
      </p:pic>
      <p:sp>
        <p:nvSpPr>
          <p:cNvPr id="44" name="Rectangle 43"/>
          <p:cNvSpPr/>
          <p:nvPr/>
        </p:nvSpPr>
        <p:spPr>
          <a:xfrm>
            <a:off x="5418523" y="3340100"/>
            <a:ext cx="2531677" cy="774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Tx/>
              <a:buChar char="-"/>
            </a:pPr>
            <a:r>
              <a:rPr lang="en-US" dirty="0">
                <a:solidFill>
                  <a:srgbClr val="000000"/>
                </a:solidFill>
              </a:rPr>
              <a:t>House Keeping </a:t>
            </a:r>
          </a:p>
          <a:p>
            <a:pPr marL="285750" indent="-285750">
              <a:buFontTx/>
              <a:buChar char="-"/>
            </a:pPr>
            <a:r>
              <a:rPr lang="en-US" dirty="0">
                <a:solidFill>
                  <a:srgbClr val="000000"/>
                </a:solidFill>
              </a:rPr>
              <a:t>Backup NN Meta Data</a:t>
            </a:r>
          </a:p>
        </p:txBody>
      </p:sp>
      <p:cxnSp>
        <p:nvCxnSpPr>
          <p:cNvPr id="13" name="Straight Arrow Connector 12"/>
          <p:cNvCxnSpPr/>
          <p:nvPr/>
        </p:nvCxnSpPr>
        <p:spPr>
          <a:xfrm>
            <a:off x="2015859" y="3873500"/>
            <a:ext cx="232041" cy="1282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463800" y="3873500"/>
            <a:ext cx="1727068" cy="1155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000310" y="3708400"/>
            <a:ext cx="3649685" cy="15613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463800" y="4703044"/>
            <a:ext cx="1514269" cy="1107996"/>
          </a:xfrm>
          <a:prstGeom prst="rect">
            <a:avLst/>
          </a:prstGeom>
          <a:noFill/>
        </p:spPr>
        <p:txBody>
          <a:bodyPr wrap="none" lIns="91440" tIns="45720" rIns="91440" bIns="45720">
            <a:spAutoFit/>
          </a:bodyPr>
          <a:lstStyle/>
          <a:p>
            <a:pPr algn="ctr"/>
            <a:r>
              <a:rPr lang="en-US" sz="2400" i="1" cap="none" spc="0"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Reply</a:t>
            </a:r>
          </a:p>
          <a:p>
            <a:pPr algn="ctr"/>
            <a:r>
              <a:rPr lang="en-US" sz="2400" i="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a:t>
            </a:r>
            <a:r>
              <a:rPr lang="en-US" i="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Control Info.</a:t>
            </a:r>
          </a:p>
          <a:p>
            <a:pPr algn="ctr"/>
            <a:r>
              <a:rPr lang="en-US" i="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 Embedded)</a:t>
            </a:r>
            <a:endParaRPr lang="en-US" i="1" cap="none" spc="0"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03842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4" grpId="0" animBg="1"/>
      <p:bldP spid="35" grpId="0" animBg="1"/>
      <p:bldP spid="12" grpId="0" animBg="1"/>
      <p:bldP spid="20" grpId="0" animBg="1"/>
      <p:bldP spid="23" grpId="0"/>
      <p:bldP spid="44" grpId="0" animBg="1"/>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Blocks</a:t>
            </a:r>
          </a:p>
        </p:txBody>
      </p:sp>
      <p:sp>
        <p:nvSpPr>
          <p:cNvPr id="3" name="Content Placeholder 2"/>
          <p:cNvSpPr>
            <a:spLocks noGrp="1"/>
          </p:cNvSpPr>
          <p:nvPr>
            <p:ph idx="1"/>
          </p:nvPr>
        </p:nvSpPr>
        <p:spPr/>
        <p:txBody>
          <a:bodyPr/>
          <a:lstStyle/>
          <a:p>
            <a:pPr>
              <a:buFontTx/>
              <a:buChar char="•"/>
            </a:pPr>
            <a:r>
              <a:rPr lang="en-US" dirty="0"/>
              <a:t>Q: Why do we need the abstraction “Blocks” in addition to “Files”?</a:t>
            </a:r>
          </a:p>
          <a:p>
            <a:pPr>
              <a:buFontTx/>
              <a:buChar char="•"/>
            </a:pPr>
            <a:r>
              <a:rPr lang="en-US" dirty="0"/>
              <a:t> </a:t>
            </a:r>
            <a:r>
              <a:rPr lang="en-US" dirty="0">
                <a:solidFill>
                  <a:srgbClr val="0000FF"/>
                </a:solidFill>
              </a:rPr>
              <a:t>Reasons:</a:t>
            </a:r>
          </a:p>
          <a:p>
            <a:pPr lvl="1">
              <a:buFontTx/>
              <a:buChar char="•"/>
            </a:pPr>
            <a:r>
              <a:rPr lang="en-US" dirty="0">
                <a:solidFill>
                  <a:srgbClr val="0000FF"/>
                </a:solidFill>
              </a:rPr>
              <a:t>File can be larger than a single disk</a:t>
            </a:r>
          </a:p>
          <a:p>
            <a:pPr lvl="1">
              <a:buFontTx/>
              <a:buChar char="•"/>
            </a:pPr>
            <a:r>
              <a:rPr lang="en-US" dirty="0">
                <a:solidFill>
                  <a:srgbClr val="0000FF"/>
                </a:solidFill>
              </a:rPr>
              <a:t>Block is of fixed size, easy to manage and manipulate</a:t>
            </a:r>
          </a:p>
          <a:p>
            <a:pPr lvl="1">
              <a:buFontTx/>
              <a:buChar char="•"/>
            </a:pPr>
            <a:r>
              <a:rPr lang="en-US" dirty="0">
                <a:solidFill>
                  <a:srgbClr val="0000FF"/>
                </a:solidFill>
              </a:rPr>
              <a:t>Easy to replicate and do more fine grained load balancing</a:t>
            </a:r>
          </a:p>
          <a:p>
            <a:pPr marL="0" indent="0">
              <a:buNone/>
            </a:pPr>
            <a:endParaRPr lang="en-US" dirty="0"/>
          </a:p>
        </p:txBody>
      </p:sp>
    </p:spTree>
    <p:extLst>
      <p:ext uri="{BB962C8B-B14F-4D97-AF65-F5344CB8AC3E}">
        <p14:creationId xmlns:p14="http://schemas.microsoft.com/office/powerpoint/2010/main" val="14448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Blocks</a:t>
            </a:r>
          </a:p>
        </p:txBody>
      </p:sp>
      <p:sp>
        <p:nvSpPr>
          <p:cNvPr id="3" name="Content Placeholder 2"/>
          <p:cNvSpPr>
            <a:spLocks noGrp="1"/>
          </p:cNvSpPr>
          <p:nvPr>
            <p:ph idx="1"/>
          </p:nvPr>
        </p:nvSpPr>
        <p:spPr/>
        <p:txBody>
          <a:bodyPr/>
          <a:lstStyle/>
          <a:p>
            <a:pPr>
              <a:buFontTx/>
              <a:buChar char="•"/>
            </a:pPr>
            <a:r>
              <a:rPr lang="en-US" dirty="0"/>
              <a:t>HDFS Block size is by default </a:t>
            </a:r>
            <a:r>
              <a:rPr lang="en-US" b="1" dirty="0"/>
              <a:t>64 MB</a:t>
            </a:r>
            <a:r>
              <a:rPr lang="en-US" dirty="0"/>
              <a:t>, why it is much larger than regular file system block?</a:t>
            </a:r>
          </a:p>
          <a:p>
            <a:pPr>
              <a:buFontTx/>
              <a:buChar char="•"/>
            </a:pPr>
            <a:r>
              <a:rPr lang="en-US" dirty="0"/>
              <a:t> </a:t>
            </a:r>
            <a:r>
              <a:rPr lang="en-US" dirty="0">
                <a:solidFill>
                  <a:srgbClr val="0000FF"/>
                </a:solidFill>
              </a:rPr>
              <a:t>Reasons:</a:t>
            </a:r>
          </a:p>
          <a:p>
            <a:pPr lvl="1">
              <a:buFontTx/>
              <a:buChar char="•"/>
            </a:pPr>
            <a:r>
              <a:rPr lang="en-US" dirty="0">
                <a:solidFill>
                  <a:srgbClr val="0000FF"/>
                </a:solidFill>
              </a:rPr>
              <a:t>Minimize overhead: disk seek time is almost constant</a:t>
            </a:r>
          </a:p>
          <a:p>
            <a:pPr lvl="1">
              <a:buFontTx/>
              <a:buChar char="•"/>
            </a:pPr>
            <a:r>
              <a:rPr lang="en-US" dirty="0">
                <a:solidFill>
                  <a:srgbClr val="0000FF"/>
                </a:solidFill>
              </a:rPr>
              <a:t>Example: seek time: 10 </a:t>
            </a:r>
            <a:r>
              <a:rPr lang="en-US" dirty="0" err="1">
                <a:solidFill>
                  <a:srgbClr val="0000FF"/>
                </a:solidFill>
              </a:rPr>
              <a:t>ms</a:t>
            </a:r>
            <a:r>
              <a:rPr lang="en-US" dirty="0">
                <a:solidFill>
                  <a:srgbClr val="0000FF"/>
                </a:solidFill>
              </a:rPr>
              <a:t>, file transfer rate: 100MB/s, overhead (seek time/a block transfer time) is 1%, what is the block size?</a:t>
            </a:r>
          </a:p>
          <a:p>
            <a:pPr lvl="1">
              <a:buFontTx/>
              <a:buChar char="•"/>
            </a:pPr>
            <a:r>
              <a:rPr lang="en-US" dirty="0">
                <a:solidFill>
                  <a:srgbClr val="0000FF"/>
                </a:solidFill>
              </a:rPr>
              <a:t> 100 MB (HDFS-&gt; 128 MB)</a:t>
            </a:r>
          </a:p>
          <a:p>
            <a:pPr marL="0" indent="0">
              <a:buNone/>
            </a:pPr>
            <a:endParaRPr lang="en-US" dirty="0"/>
          </a:p>
        </p:txBody>
      </p:sp>
    </p:spTree>
    <p:extLst>
      <p:ext uri="{BB962C8B-B14F-4D97-AF65-F5344CB8AC3E}">
        <p14:creationId xmlns:p14="http://schemas.microsoft.com/office/powerpoint/2010/main" val="120669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138"/>
            <a:ext cx="8229600" cy="1143000"/>
          </a:xfrm>
        </p:spPr>
        <p:txBody>
          <a:bodyPr/>
          <a:lstStyle/>
          <a:p>
            <a:r>
              <a:rPr lang="en-US" dirty="0"/>
              <a:t>HDFS Inside: Read</a:t>
            </a:r>
          </a:p>
        </p:txBody>
      </p:sp>
      <p:sp>
        <p:nvSpPr>
          <p:cNvPr id="4" name="Rectangle 3"/>
          <p:cNvSpPr/>
          <p:nvPr/>
        </p:nvSpPr>
        <p:spPr>
          <a:xfrm>
            <a:off x="635000" y="2197100"/>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Client</a:t>
            </a:r>
          </a:p>
        </p:txBody>
      </p:sp>
      <p:sp>
        <p:nvSpPr>
          <p:cNvPr id="5" name="Rectangle 4"/>
          <p:cNvSpPr/>
          <p:nvPr/>
        </p:nvSpPr>
        <p:spPr>
          <a:xfrm>
            <a:off x="4775200" y="1443038"/>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Name Node</a:t>
            </a:r>
          </a:p>
        </p:txBody>
      </p:sp>
      <p:sp>
        <p:nvSpPr>
          <p:cNvPr id="6" name="Rectangle 5"/>
          <p:cNvSpPr/>
          <p:nvPr/>
        </p:nvSpPr>
        <p:spPr>
          <a:xfrm>
            <a:off x="609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DN1</a:t>
            </a:r>
          </a:p>
        </p:txBody>
      </p:sp>
      <p:sp>
        <p:nvSpPr>
          <p:cNvPr id="7" name="Rectangle 6"/>
          <p:cNvSpPr/>
          <p:nvPr/>
        </p:nvSpPr>
        <p:spPr>
          <a:xfrm>
            <a:off x="2260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DN2</a:t>
            </a:r>
          </a:p>
        </p:txBody>
      </p:sp>
      <p:sp>
        <p:nvSpPr>
          <p:cNvPr id="8" name="Rectangle 7"/>
          <p:cNvSpPr/>
          <p:nvPr/>
        </p:nvSpPr>
        <p:spPr>
          <a:xfrm>
            <a:off x="3987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DN3</a:t>
            </a:r>
          </a:p>
        </p:txBody>
      </p:sp>
      <p:sp>
        <p:nvSpPr>
          <p:cNvPr id="9" name="Rectangle 8"/>
          <p:cNvSpPr/>
          <p:nvPr/>
        </p:nvSpPr>
        <p:spPr>
          <a:xfrm>
            <a:off x="6781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chemeClr val="tx1"/>
                </a:solidFill>
              </a:rPr>
              <a:t>DNn</a:t>
            </a:r>
            <a:endParaRPr lang="en-US" b="1" dirty="0">
              <a:solidFill>
                <a:schemeClr val="tx1"/>
              </a:solidFill>
            </a:endParaRPr>
          </a:p>
        </p:txBody>
      </p:sp>
      <p:sp>
        <p:nvSpPr>
          <p:cNvPr id="10" name="TextBox 9"/>
          <p:cNvSpPr txBox="1"/>
          <p:nvPr/>
        </p:nvSpPr>
        <p:spPr>
          <a:xfrm>
            <a:off x="5575300" y="3932238"/>
            <a:ext cx="1104900" cy="369332"/>
          </a:xfrm>
          <a:prstGeom prst="rect">
            <a:avLst/>
          </a:prstGeom>
          <a:noFill/>
        </p:spPr>
        <p:txBody>
          <a:bodyPr wrap="square" rtlCol="0">
            <a:spAutoFit/>
          </a:bodyPr>
          <a:lstStyle/>
          <a:p>
            <a:r>
              <a:rPr lang="en-US" b="1" dirty="0"/>
              <a:t>. . .</a:t>
            </a:r>
          </a:p>
        </p:txBody>
      </p:sp>
      <p:sp>
        <p:nvSpPr>
          <p:cNvPr id="11" name="Freeform 10"/>
          <p:cNvSpPr/>
          <p:nvPr/>
        </p:nvSpPr>
        <p:spPr>
          <a:xfrm>
            <a:off x="2298700" y="1521634"/>
            <a:ext cx="2425700" cy="599266"/>
          </a:xfrm>
          <a:custGeom>
            <a:avLst/>
            <a:gdLst>
              <a:gd name="connsiteX0" fmla="*/ 0 w 2425700"/>
              <a:gd name="connsiteY0" fmla="*/ 599266 h 599266"/>
              <a:gd name="connsiteX1" fmla="*/ 774700 w 2425700"/>
              <a:gd name="connsiteY1" fmla="*/ 78566 h 599266"/>
              <a:gd name="connsiteX2" fmla="*/ 2425700 w 2425700"/>
              <a:gd name="connsiteY2" fmla="*/ 2366 h 599266"/>
              <a:gd name="connsiteX3" fmla="*/ 2425700 w 2425700"/>
              <a:gd name="connsiteY3" fmla="*/ 2366 h 599266"/>
            </a:gdLst>
            <a:ahLst/>
            <a:cxnLst>
              <a:cxn ang="0">
                <a:pos x="connsiteX0" y="connsiteY0"/>
              </a:cxn>
              <a:cxn ang="0">
                <a:pos x="connsiteX1" y="connsiteY1"/>
              </a:cxn>
              <a:cxn ang="0">
                <a:pos x="connsiteX2" y="connsiteY2"/>
              </a:cxn>
              <a:cxn ang="0">
                <a:pos x="connsiteX3" y="connsiteY3"/>
              </a:cxn>
            </a:cxnLst>
            <a:rect l="l" t="t" r="r" b="b"/>
            <a:pathLst>
              <a:path w="2425700" h="599266">
                <a:moveTo>
                  <a:pt x="0" y="599266"/>
                </a:moveTo>
                <a:cubicBezTo>
                  <a:pt x="185208" y="388657"/>
                  <a:pt x="370417" y="178049"/>
                  <a:pt x="774700" y="78566"/>
                </a:cubicBezTo>
                <a:cubicBezTo>
                  <a:pt x="1178983" y="-20917"/>
                  <a:pt x="2425700" y="2366"/>
                  <a:pt x="2425700" y="2366"/>
                </a:cubicBezTo>
                <a:lnTo>
                  <a:pt x="2425700" y="2366"/>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Oval 11"/>
          <p:cNvSpPr/>
          <p:nvPr/>
        </p:nvSpPr>
        <p:spPr>
          <a:xfrm>
            <a:off x="2298700" y="1377172"/>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1</a:t>
            </a:r>
          </a:p>
        </p:txBody>
      </p:sp>
      <p:sp>
        <p:nvSpPr>
          <p:cNvPr id="13" name="Freeform 12"/>
          <p:cNvSpPr/>
          <p:nvPr/>
        </p:nvSpPr>
        <p:spPr>
          <a:xfrm>
            <a:off x="2311400" y="2070100"/>
            <a:ext cx="2476500" cy="776613"/>
          </a:xfrm>
          <a:custGeom>
            <a:avLst/>
            <a:gdLst>
              <a:gd name="connsiteX0" fmla="*/ 2476500 w 2476500"/>
              <a:gd name="connsiteY0" fmla="*/ 0 h 776613"/>
              <a:gd name="connsiteX1" fmla="*/ 1803400 w 2476500"/>
              <a:gd name="connsiteY1" fmla="*/ 762000 h 776613"/>
              <a:gd name="connsiteX2" fmla="*/ 0 w 2476500"/>
              <a:gd name="connsiteY2" fmla="*/ 520700 h 776613"/>
              <a:gd name="connsiteX3" fmla="*/ 0 w 2476500"/>
              <a:gd name="connsiteY3" fmla="*/ 520700 h 776613"/>
            </a:gdLst>
            <a:ahLst/>
            <a:cxnLst>
              <a:cxn ang="0">
                <a:pos x="connsiteX0" y="connsiteY0"/>
              </a:cxn>
              <a:cxn ang="0">
                <a:pos x="connsiteX1" y="connsiteY1"/>
              </a:cxn>
              <a:cxn ang="0">
                <a:pos x="connsiteX2" y="connsiteY2"/>
              </a:cxn>
              <a:cxn ang="0">
                <a:pos x="connsiteX3" y="connsiteY3"/>
              </a:cxn>
            </a:cxnLst>
            <a:rect l="l" t="t" r="r" b="b"/>
            <a:pathLst>
              <a:path w="2476500" h="776613">
                <a:moveTo>
                  <a:pt x="2476500" y="0"/>
                </a:moveTo>
                <a:cubicBezTo>
                  <a:pt x="2346325" y="337608"/>
                  <a:pt x="2216150" y="675217"/>
                  <a:pt x="1803400" y="762000"/>
                </a:cubicBezTo>
                <a:cubicBezTo>
                  <a:pt x="1390650" y="848783"/>
                  <a:pt x="0" y="520700"/>
                  <a:pt x="0" y="520700"/>
                </a:cubicBezTo>
                <a:lnTo>
                  <a:pt x="0" y="52070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Oval 13"/>
          <p:cNvSpPr/>
          <p:nvPr/>
        </p:nvSpPr>
        <p:spPr>
          <a:xfrm>
            <a:off x="3803650" y="2395538"/>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2</a:t>
            </a:r>
          </a:p>
        </p:txBody>
      </p:sp>
      <p:cxnSp>
        <p:nvCxnSpPr>
          <p:cNvPr id="16" name="Straight Arrow Connector 15"/>
          <p:cNvCxnSpPr/>
          <p:nvPr/>
        </p:nvCxnSpPr>
        <p:spPr>
          <a:xfrm>
            <a:off x="1409700" y="2971800"/>
            <a:ext cx="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562100" y="2971800"/>
            <a:ext cx="5219700" cy="787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819150" y="3202313"/>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3</a:t>
            </a:r>
          </a:p>
        </p:txBody>
      </p:sp>
      <p:sp>
        <p:nvSpPr>
          <p:cNvPr id="22" name="Multiply 21"/>
          <p:cNvSpPr/>
          <p:nvPr/>
        </p:nvSpPr>
        <p:spPr>
          <a:xfrm>
            <a:off x="6870700" y="3429000"/>
            <a:ext cx="1041400" cy="140970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1562100" y="3086100"/>
            <a:ext cx="1460500" cy="80010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2654300" y="3278513"/>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4</a:t>
            </a:r>
          </a:p>
        </p:txBody>
      </p:sp>
      <p:sp>
        <p:nvSpPr>
          <p:cNvPr id="26" name="TextBox 25"/>
          <p:cNvSpPr txBox="1"/>
          <p:nvPr/>
        </p:nvSpPr>
        <p:spPr>
          <a:xfrm>
            <a:off x="819150" y="4995549"/>
            <a:ext cx="7512050" cy="1754326"/>
          </a:xfrm>
          <a:prstGeom prst="rect">
            <a:avLst/>
          </a:prstGeom>
          <a:noFill/>
        </p:spPr>
        <p:txBody>
          <a:bodyPr wrap="square" rtlCol="0">
            <a:spAutoFit/>
          </a:bodyPr>
          <a:lstStyle/>
          <a:p>
            <a:pPr marL="342900" indent="-342900">
              <a:buAutoNum type="arabicPeriod"/>
            </a:pPr>
            <a:r>
              <a:rPr lang="en-US" dirty="0"/>
              <a:t>Client connects to NN to read data</a:t>
            </a:r>
          </a:p>
          <a:p>
            <a:pPr marL="342900" indent="-342900">
              <a:buAutoNum type="arabicPeriod"/>
            </a:pPr>
            <a:r>
              <a:rPr lang="en-US" dirty="0"/>
              <a:t>NN tells client where to find the data blocks</a:t>
            </a:r>
          </a:p>
          <a:p>
            <a:pPr marL="800100" lvl="1" indent="-342900">
              <a:buFont typeface="Courier New" panose="02070309020205020404" pitchFamily="49" charset="0"/>
              <a:buChar char="o"/>
            </a:pPr>
            <a:r>
              <a:rPr lang="en-US" dirty="0" err="1"/>
              <a:t>datanodes</a:t>
            </a:r>
            <a:r>
              <a:rPr lang="en-US" dirty="0"/>
              <a:t> are sorted according to their proximity to the client.</a:t>
            </a:r>
          </a:p>
          <a:p>
            <a:pPr marL="342900" indent="-342900">
              <a:buAutoNum type="arabicPeriod"/>
            </a:pPr>
            <a:r>
              <a:rPr lang="en-US" b="1" dirty="0">
                <a:solidFill>
                  <a:srgbClr val="FF0000"/>
                </a:solidFill>
              </a:rPr>
              <a:t>Client reads blocks directly from data nodes (without going through NN)</a:t>
            </a:r>
          </a:p>
          <a:p>
            <a:pPr marL="342900" indent="-342900">
              <a:buAutoNum type="arabicPeriod"/>
            </a:pPr>
            <a:r>
              <a:rPr lang="en-US" dirty="0"/>
              <a:t>In case of node failures, client connects to another node that serves the missing block</a:t>
            </a:r>
          </a:p>
        </p:txBody>
      </p:sp>
    </p:spTree>
    <p:extLst>
      <p:ext uri="{BB962C8B-B14F-4D97-AF65-F5344CB8AC3E}">
        <p14:creationId xmlns:p14="http://schemas.microsoft.com/office/powerpoint/2010/main" val="419336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1" grpId="0" animBg="1"/>
      <p:bldP spid="22" grpId="0" animBg="1"/>
      <p:bldP spid="2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Read</a:t>
            </a:r>
          </a:p>
        </p:txBody>
      </p:sp>
      <p:sp>
        <p:nvSpPr>
          <p:cNvPr id="3" name="Content Placeholder 2"/>
          <p:cNvSpPr>
            <a:spLocks noGrp="1"/>
          </p:cNvSpPr>
          <p:nvPr>
            <p:ph idx="1"/>
          </p:nvPr>
        </p:nvSpPr>
        <p:spPr/>
        <p:txBody>
          <a:bodyPr>
            <a:normAutofit/>
          </a:bodyPr>
          <a:lstStyle/>
          <a:p>
            <a:pPr>
              <a:buFontTx/>
              <a:buChar char="•"/>
            </a:pPr>
            <a:r>
              <a:rPr lang="en-US" dirty="0"/>
              <a:t>Q: Why does HDFS choose such a design for read? Why not ask client to read blocks through NN?</a:t>
            </a:r>
          </a:p>
          <a:p>
            <a:pPr>
              <a:buFontTx/>
              <a:buChar char="•"/>
            </a:pPr>
            <a:r>
              <a:rPr lang="en-US" dirty="0"/>
              <a:t> </a:t>
            </a:r>
            <a:r>
              <a:rPr lang="en-US" dirty="0">
                <a:solidFill>
                  <a:srgbClr val="0000FF"/>
                </a:solidFill>
              </a:rPr>
              <a:t>Reasons:</a:t>
            </a:r>
          </a:p>
          <a:p>
            <a:pPr lvl="1">
              <a:buFontTx/>
              <a:buChar char="•"/>
            </a:pPr>
            <a:r>
              <a:rPr lang="en-US" dirty="0">
                <a:solidFill>
                  <a:srgbClr val="0000FF"/>
                </a:solidFill>
              </a:rPr>
              <a:t>Prevent NN from being the bottleneck of the cluster</a:t>
            </a:r>
          </a:p>
          <a:p>
            <a:pPr lvl="1">
              <a:buFontTx/>
              <a:buChar char="•"/>
            </a:pPr>
            <a:r>
              <a:rPr lang="en-US" dirty="0">
                <a:solidFill>
                  <a:srgbClr val="0000FF"/>
                </a:solidFill>
              </a:rPr>
              <a:t>Allow HDFS to scale to large number of concurrent clients</a:t>
            </a:r>
          </a:p>
          <a:p>
            <a:pPr lvl="1">
              <a:buFontTx/>
              <a:buChar char="•"/>
            </a:pPr>
            <a:r>
              <a:rPr lang="en-US" dirty="0">
                <a:solidFill>
                  <a:srgbClr val="0000FF"/>
                </a:solidFill>
              </a:rPr>
              <a:t>Spread the data traffic across the cluster</a:t>
            </a:r>
          </a:p>
          <a:p>
            <a:pPr marL="0" indent="0">
              <a:buNone/>
            </a:pPr>
            <a:endParaRPr lang="en-US" dirty="0"/>
          </a:p>
        </p:txBody>
      </p:sp>
    </p:spTree>
    <p:extLst>
      <p:ext uri="{BB962C8B-B14F-4D97-AF65-F5344CB8AC3E}">
        <p14:creationId xmlns:p14="http://schemas.microsoft.com/office/powerpoint/2010/main" val="404239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Read</a:t>
            </a:r>
          </a:p>
        </p:txBody>
      </p:sp>
      <p:sp>
        <p:nvSpPr>
          <p:cNvPr id="3" name="Content Placeholder 2"/>
          <p:cNvSpPr>
            <a:spLocks noGrp="1"/>
          </p:cNvSpPr>
          <p:nvPr>
            <p:ph idx="1"/>
          </p:nvPr>
        </p:nvSpPr>
        <p:spPr/>
        <p:txBody>
          <a:bodyPr>
            <a:normAutofit/>
          </a:bodyPr>
          <a:lstStyle/>
          <a:p>
            <a:pPr>
              <a:buFontTx/>
              <a:buChar char="•"/>
            </a:pPr>
            <a:r>
              <a:rPr lang="en-US" dirty="0"/>
              <a:t>Q: Given multiple replicas of the same block, how does NN decide which replica the client should read?</a:t>
            </a:r>
          </a:p>
          <a:p>
            <a:pPr>
              <a:buFontTx/>
              <a:buChar char="•"/>
            </a:pPr>
            <a:r>
              <a:rPr lang="en-US" dirty="0"/>
              <a:t> </a:t>
            </a:r>
            <a:r>
              <a:rPr lang="en-US" dirty="0">
                <a:solidFill>
                  <a:srgbClr val="0000FF"/>
                </a:solidFill>
              </a:rPr>
              <a:t>HDFS Solution:</a:t>
            </a:r>
          </a:p>
          <a:p>
            <a:pPr lvl="1">
              <a:buFontTx/>
              <a:buChar char="•"/>
            </a:pPr>
            <a:r>
              <a:rPr lang="en-US" dirty="0">
                <a:solidFill>
                  <a:srgbClr val="0000FF"/>
                </a:solidFill>
              </a:rPr>
              <a:t>Rack awareness based on network topology</a:t>
            </a:r>
          </a:p>
          <a:p>
            <a:pPr marL="0" indent="0">
              <a:buNone/>
            </a:pPr>
            <a:endParaRPr lang="en-US" dirty="0"/>
          </a:p>
        </p:txBody>
      </p:sp>
    </p:spTree>
    <p:extLst>
      <p:ext uri="{BB962C8B-B14F-4D97-AF65-F5344CB8AC3E}">
        <p14:creationId xmlns:p14="http://schemas.microsoft.com/office/powerpoint/2010/main" val="343307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Topology</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234715" y="1600200"/>
            <a:ext cx="5979698" cy="4546420"/>
          </a:xfrm>
          <a:prstGeom prst="rect">
            <a:avLst/>
          </a:prstGeom>
        </p:spPr>
      </p:pic>
    </p:spTree>
    <p:extLst>
      <p:ext uri="{BB962C8B-B14F-4D97-AF65-F5344CB8AC3E}">
        <p14:creationId xmlns:p14="http://schemas.microsoft.com/office/powerpoint/2010/main" val="22573064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Network Topology</a:t>
            </a:r>
          </a:p>
        </p:txBody>
      </p:sp>
      <p:sp>
        <p:nvSpPr>
          <p:cNvPr id="3" name="Content Placeholder 2"/>
          <p:cNvSpPr>
            <a:spLocks noGrp="1"/>
          </p:cNvSpPr>
          <p:nvPr>
            <p:ph idx="1"/>
          </p:nvPr>
        </p:nvSpPr>
        <p:spPr>
          <a:xfrm>
            <a:off x="457200" y="1600200"/>
            <a:ext cx="8229600" cy="4775200"/>
          </a:xfrm>
        </p:spPr>
        <p:txBody>
          <a:bodyPr>
            <a:normAutofit/>
          </a:bodyPr>
          <a:lstStyle/>
          <a:p>
            <a:r>
              <a:rPr lang="en-US" dirty="0"/>
              <a:t>The critical resource in HDFS is </a:t>
            </a:r>
            <a:r>
              <a:rPr lang="en-US" b="1" dirty="0"/>
              <a:t>bandwidth</a:t>
            </a:r>
          </a:p>
          <a:p>
            <a:pPr lvl="1"/>
            <a:r>
              <a:rPr lang="en-US" dirty="0"/>
              <a:t>the rate at which we can transfer data between nodes</a:t>
            </a:r>
          </a:p>
          <a:p>
            <a:pPr lvl="1"/>
            <a:r>
              <a:rPr lang="en-US" dirty="0"/>
              <a:t>distance is defined based on that</a:t>
            </a:r>
          </a:p>
          <a:p>
            <a:r>
              <a:rPr lang="en-US" dirty="0"/>
              <a:t>Measuring bandwidths between any pair of nodes is too complex and </a:t>
            </a:r>
            <a:r>
              <a:rPr lang="en-US" b="1" dirty="0"/>
              <a:t>does not scale</a:t>
            </a:r>
          </a:p>
          <a:p>
            <a:r>
              <a:rPr lang="en-US" b="1" dirty="0"/>
              <a:t>Basic Idea: </a:t>
            </a:r>
          </a:p>
          <a:p>
            <a:pPr lvl="1"/>
            <a:r>
              <a:rPr lang="en-US" dirty="0"/>
              <a:t>Processes on the same node</a:t>
            </a:r>
          </a:p>
          <a:p>
            <a:pPr lvl="1"/>
            <a:r>
              <a:rPr lang="en-US" dirty="0"/>
              <a:t>Different nodes on the same rack</a:t>
            </a:r>
          </a:p>
          <a:p>
            <a:pPr lvl="1"/>
            <a:r>
              <a:rPr lang="en-US" dirty="0"/>
              <a:t>Nodes on different racks in the same</a:t>
            </a:r>
          </a:p>
          <a:p>
            <a:pPr marL="457200" lvl="1" indent="0">
              <a:buNone/>
            </a:pPr>
            <a:r>
              <a:rPr lang="en-US" dirty="0"/>
              <a:t>    data center (cluster)</a:t>
            </a:r>
          </a:p>
          <a:p>
            <a:pPr lvl="1"/>
            <a:r>
              <a:rPr lang="en-US" dirty="0"/>
              <a:t>Nodes in different data centers</a:t>
            </a:r>
          </a:p>
        </p:txBody>
      </p:sp>
      <p:sp>
        <p:nvSpPr>
          <p:cNvPr id="58" name="Down Arrow 57"/>
          <p:cNvSpPr/>
          <p:nvPr/>
        </p:nvSpPr>
        <p:spPr>
          <a:xfrm>
            <a:off x="6324600" y="3860800"/>
            <a:ext cx="647700" cy="21209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6972299" y="4559300"/>
            <a:ext cx="2074881" cy="1200329"/>
          </a:xfrm>
          <a:prstGeom prst="rect">
            <a:avLst/>
          </a:prstGeom>
          <a:noFill/>
        </p:spPr>
        <p:txBody>
          <a:bodyPr wrap="square" rtlCol="0">
            <a:spAutoFit/>
          </a:bodyPr>
          <a:lstStyle/>
          <a:p>
            <a:r>
              <a:rPr lang="en-US" sz="2400" dirty="0">
                <a:solidFill>
                  <a:srgbClr val="C00000"/>
                </a:solidFill>
              </a:rPr>
              <a:t>Bandwidth becomes </a:t>
            </a:r>
            <a:r>
              <a:rPr lang="en-US" altLang="zh-CN" sz="2400" dirty="0">
                <a:solidFill>
                  <a:srgbClr val="C00000"/>
                </a:solidFill>
              </a:rPr>
              <a:t>more</a:t>
            </a:r>
            <a:r>
              <a:rPr lang="en-US" sz="2400" dirty="0">
                <a:solidFill>
                  <a:srgbClr val="C00000"/>
                </a:solidFill>
              </a:rPr>
              <a:t> and more</a:t>
            </a:r>
          </a:p>
        </p:txBody>
      </p:sp>
    </p:spTree>
    <p:extLst>
      <p:ext uri="{BB962C8B-B14F-4D97-AF65-F5344CB8AC3E}">
        <p14:creationId xmlns:p14="http://schemas.microsoft.com/office/powerpoint/2010/main" val="316507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US" dirty="0" err="1"/>
              <a:t>大数据</a:t>
            </a:r>
            <a:r>
              <a:rPr lang="zh-CN" altLang="en-US" dirty="0"/>
              <a:t>处理系统应该具有什么特点</a:t>
            </a:r>
            <a:r>
              <a:rPr lang="en-US" altLang="zh-CN" dirty="0"/>
              <a:t>/</a:t>
            </a:r>
            <a:r>
              <a:rPr lang="zh-CN" altLang="en-US" dirty="0"/>
              <a:t>能力？ </a:t>
            </a:r>
            <a:endParaRPr lang="en-US" dirty="0"/>
          </a:p>
        </p:txBody>
      </p:sp>
    </p:spTree>
    <p:extLst>
      <p:ext uri="{BB962C8B-B14F-4D97-AF65-F5344CB8AC3E}">
        <p14:creationId xmlns:p14="http://schemas.microsoft.com/office/powerpoint/2010/main" val="9644618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Topology</a:t>
            </a:r>
          </a:p>
        </p:txBody>
      </p:sp>
      <p:pic>
        <p:nvPicPr>
          <p:cNvPr id="5" name="Picture 4"/>
          <p:cNvPicPr>
            <a:picLocks noChangeAspect="1"/>
          </p:cNvPicPr>
          <p:nvPr/>
        </p:nvPicPr>
        <p:blipFill>
          <a:blip r:embed="rId2"/>
          <a:stretch>
            <a:fillRect/>
          </a:stretch>
        </p:blipFill>
        <p:spPr>
          <a:xfrm>
            <a:off x="1043608" y="1268760"/>
            <a:ext cx="5976664" cy="5270121"/>
          </a:xfrm>
          <a:prstGeom prst="rect">
            <a:avLst/>
          </a:prstGeom>
        </p:spPr>
      </p:pic>
    </p:spTree>
    <p:extLst>
      <p:ext uri="{BB962C8B-B14F-4D97-AF65-F5344CB8AC3E}">
        <p14:creationId xmlns:p14="http://schemas.microsoft.com/office/powerpoint/2010/main" val="4148593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HDFS Inside: Network Topology</a:t>
            </a:r>
          </a:p>
        </p:txBody>
      </p:sp>
      <p:sp>
        <p:nvSpPr>
          <p:cNvPr id="3" name="Content Placeholder 2"/>
          <p:cNvSpPr>
            <a:spLocks noGrp="1"/>
          </p:cNvSpPr>
          <p:nvPr>
            <p:ph idx="1"/>
          </p:nvPr>
        </p:nvSpPr>
        <p:spPr>
          <a:xfrm>
            <a:off x="457200" y="1093421"/>
            <a:ext cx="8229600" cy="4775200"/>
          </a:xfrm>
        </p:spPr>
        <p:txBody>
          <a:bodyPr/>
          <a:lstStyle/>
          <a:p>
            <a:r>
              <a:rPr lang="en-US" dirty="0"/>
              <a:t>HDFS takes a simple approach: </a:t>
            </a:r>
          </a:p>
          <a:p>
            <a:pPr lvl="1"/>
            <a:r>
              <a:rPr lang="en-US" dirty="0"/>
              <a:t>See the network as a tree</a:t>
            </a:r>
          </a:p>
          <a:p>
            <a:pPr lvl="1"/>
            <a:r>
              <a:rPr lang="en-US" b="1" dirty="0"/>
              <a:t>Distance between two nodes is the sum of their distances to their closest common ancestor</a:t>
            </a:r>
          </a:p>
          <a:p>
            <a:endParaRPr lang="en-US" dirty="0"/>
          </a:p>
        </p:txBody>
      </p:sp>
      <p:grpSp>
        <p:nvGrpSpPr>
          <p:cNvPr id="4" name="Group 3"/>
          <p:cNvGrpSpPr/>
          <p:nvPr/>
        </p:nvGrpSpPr>
        <p:grpSpPr>
          <a:xfrm>
            <a:off x="5016500" y="3308866"/>
            <a:ext cx="3657600" cy="3289300"/>
            <a:chOff x="698500" y="3263900"/>
            <a:chExt cx="3657600" cy="3289300"/>
          </a:xfrm>
        </p:grpSpPr>
        <p:sp>
          <p:nvSpPr>
            <p:cNvPr id="5" name="Rectangle 4"/>
            <p:cNvSpPr/>
            <p:nvPr/>
          </p:nvSpPr>
          <p:spPr>
            <a:xfrm>
              <a:off x="698500" y="3263900"/>
              <a:ext cx="3657600" cy="32893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1010647" y="3556001"/>
              <a:ext cx="1061901" cy="2374900"/>
              <a:chOff x="5333998" y="895351"/>
              <a:chExt cx="1295400" cy="2873708"/>
            </a:xfrm>
          </p:grpSpPr>
          <p:sp>
            <p:nvSpPr>
              <p:cNvPr id="12" name="Rectangle 11"/>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3</a:t>
                </a:r>
              </a:p>
            </p:txBody>
          </p:sp>
          <p:sp>
            <p:nvSpPr>
              <p:cNvPr id="13" name="Magnetic Disk 12"/>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n5</a:t>
                </a:r>
              </a:p>
            </p:txBody>
          </p:sp>
          <p:sp>
            <p:nvSpPr>
              <p:cNvPr id="14" name="Magnetic Disk 13"/>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n6</a:t>
                </a:r>
              </a:p>
            </p:txBody>
          </p:sp>
        </p:grpSp>
        <p:grpSp>
          <p:nvGrpSpPr>
            <p:cNvPr id="7" name="Group 6"/>
            <p:cNvGrpSpPr/>
            <p:nvPr/>
          </p:nvGrpSpPr>
          <p:grpSpPr>
            <a:xfrm>
              <a:off x="2648947" y="3556001"/>
              <a:ext cx="1061901" cy="2374900"/>
              <a:chOff x="5333998" y="895351"/>
              <a:chExt cx="1295400" cy="2873708"/>
            </a:xfrm>
          </p:grpSpPr>
          <p:sp>
            <p:nvSpPr>
              <p:cNvPr id="9" name="Rectangle 8"/>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4</a:t>
                </a:r>
              </a:p>
            </p:txBody>
          </p:sp>
          <p:sp>
            <p:nvSpPr>
              <p:cNvPr id="10" name="Magnetic Disk 9"/>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n7</a:t>
                </a:r>
              </a:p>
            </p:txBody>
          </p:sp>
          <p:sp>
            <p:nvSpPr>
              <p:cNvPr id="11" name="Magnetic Disk 10"/>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n8</a:t>
                </a:r>
              </a:p>
            </p:txBody>
          </p:sp>
        </p:grpSp>
        <p:sp>
          <p:nvSpPr>
            <p:cNvPr id="8" name="TextBox 7"/>
            <p:cNvSpPr txBox="1"/>
            <p:nvPr/>
          </p:nvSpPr>
          <p:spPr>
            <a:xfrm>
              <a:off x="2072548" y="6089134"/>
              <a:ext cx="1638300" cy="369332"/>
            </a:xfrm>
            <a:prstGeom prst="rect">
              <a:avLst/>
            </a:prstGeom>
            <a:noFill/>
          </p:spPr>
          <p:txBody>
            <a:bodyPr wrap="square" rtlCol="0">
              <a:spAutoFit/>
            </a:bodyPr>
            <a:lstStyle/>
            <a:p>
              <a:r>
                <a:rPr lang="en-US" dirty="0"/>
                <a:t>Data center 2</a:t>
              </a:r>
            </a:p>
          </p:txBody>
        </p:sp>
      </p:grpSp>
      <p:sp>
        <p:nvSpPr>
          <p:cNvPr id="15" name="Rectangle 14"/>
          <p:cNvSpPr/>
          <p:nvPr/>
        </p:nvSpPr>
        <p:spPr>
          <a:xfrm>
            <a:off x="850900" y="3327400"/>
            <a:ext cx="3657600" cy="32893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163047" y="3619501"/>
            <a:ext cx="1061901" cy="2374900"/>
            <a:chOff x="5333998" y="895351"/>
            <a:chExt cx="1295400" cy="2873708"/>
          </a:xfrm>
        </p:grpSpPr>
        <p:sp>
          <p:nvSpPr>
            <p:cNvPr id="17" name="Rectangle 16"/>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1</a:t>
              </a:r>
            </a:p>
          </p:txBody>
        </p:sp>
        <p:sp>
          <p:nvSpPr>
            <p:cNvPr id="18" name="Magnetic Disk 17"/>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n1</a:t>
              </a:r>
            </a:p>
          </p:txBody>
        </p:sp>
        <p:sp>
          <p:nvSpPr>
            <p:cNvPr id="19" name="Magnetic Disk 18"/>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n2</a:t>
              </a:r>
            </a:p>
          </p:txBody>
        </p:sp>
      </p:grpSp>
      <p:grpSp>
        <p:nvGrpSpPr>
          <p:cNvPr id="20" name="Group 19"/>
          <p:cNvGrpSpPr/>
          <p:nvPr/>
        </p:nvGrpSpPr>
        <p:grpSpPr>
          <a:xfrm>
            <a:off x="2801347" y="3619501"/>
            <a:ext cx="1061901" cy="2374900"/>
            <a:chOff x="5333998" y="895351"/>
            <a:chExt cx="1295400" cy="2873708"/>
          </a:xfrm>
        </p:grpSpPr>
        <p:sp>
          <p:nvSpPr>
            <p:cNvPr id="21" name="Rectangle 20"/>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2</a:t>
              </a:r>
            </a:p>
          </p:txBody>
        </p:sp>
        <p:sp>
          <p:nvSpPr>
            <p:cNvPr id="22" name="Magnetic Disk 21"/>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n3</a:t>
              </a:r>
            </a:p>
          </p:txBody>
        </p:sp>
        <p:sp>
          <p:nvSpPr>
            <p:cNvPr id="23" name="Magnetic Disk 22"/>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n4</a:t>
              </a:r>
            </a:p>
          </p:txBody>
        </p:sp>
      </p:grpSp>
      <p:sp>
        <p:nvSpPr>
          <p:cNvPr id="24" name="TextBox 23"/>
          <p:cNvSpPr txBox="1"/>
          <p:nvPr/>
        </p:nvSpPr>
        <p:spPr>
          <a:xfrm>
            <a:off x="2224948" y="6152634"/>
            <a:ext cx="1638300" cy="369332"/>
          </a:xfrm>
          <a:prstGeom prst="rect">
            <a:avLst/>
          </a:prstGeom>
          <a:noFill/>
        </p:spPr>
        <p:txBody>
          <a:bodyPr wrap="square" rtlCol="0">
            <a:spAutoFit/>
          </a:bodyPr>
          <a:lstStyle/>
          <a:p>
            <a:r>
              <a:rPr lang="en-US" dirty="0"/>
              <a:t>Data center 1</a:t>
            </a:r>
          </a:p>
        </p:txBody>
      </p:sp>
    </p:spTree>
    <p:extLst>
      <p:ext uri="{BB962C8B-B14F-4D97-AF65-F5344CB8AC3E}">
        <p14:creationId xmlns:p14="http://schemas.microsoft.com/office/powerpoint/2010/main" val="4237017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HDFS Inside: Network Topology</a:t>
            </a:r>
          </a:p>
        </p:txBody>
      </p:sp>
      <p:sp>
        <p:nvSpPr>
          <p:cNvPr id="3" name="Content Placeholder 2"/>
          <p:cNvSpPr>
            <a:spLocks noGrp="1"/>
          </p:cNvSpPr>
          <p:nvPr>
            <p:ph idx="1"/>
          </p:nvPr>
        </p:nvSpPr>
        <p:spPr>
          <a:xfrm>
            <a:off x="457200" y="1093421"/>
            <a:ext cx="8229600" cy="4775200"/>
          </a:xfrm>
        </p:spPr>
        <p:txBody>
          <a:bodyPr/>
          <a:lstStyle/>
          <a:p>
            <a:r>
              <a:rPr lang="en-US" dirty="0"/>
              <a:t>What are the distance of the following pairs:</a:t>
            </a:r>
          </a:p>
          <a:p>
            <a:pPr marL="0" indent="0">
              <a:buNone/>
            </a:pPr>
            <a:r>
              <a:rPr lang="en-US" sz="2400" dirty="0" err="1"/>
              <a:t>Dist</a:t>
            </a:r>
            <a:r>
              <a:rPr lang="en-US" sz="2400" dirty="0"/>
              <a:t> (d1/r1/n1, d1/r1/n1)= </a:t>
            </a:r>
          </a:p>
          <a:p>
            <a:pPr marL="0" indent="0">
              <a:buNone/>
            </a:pPr>
            <a:r>
              <a:rPr lang="en-US" sz="2400" dirty="0" err="1"/>
              <a:t>Dist</a:t>
            </a:r>
            <a:r>
              <a:rPr lang="en-US" sz="2400" dirty="0"/>
              <a:t>(d1/r1/n1, d1/r1/n2)=</a:t>
            </a:r>
          </a:p>
          <a:p>
            <a:pPr marL="0" indent="0">
              <a:buNone/>
            </a:pPr>
            <a:r>
              <a:rPr lang="en-US" sz="2400" dirty="0" err="1"/>
              <a:t>Dist</a:t>
            </a:r>
            <a:r>
              <a:rPr lang="en-US" sz="2400" dirty="0"/>
              <a:t>(d1/r1/n1, d1/r2/n3)= 	</a:t>
            </a:r>
          </a:p>
          <a:p>
            <a:pPr marL="0" indent="0">
              <a:buNone/>
            </a:pPr>
            <a:r>
              <a:rPr lang="en-US" sz="2400" dirty="0" err="1"/>
              <a:t>Dist</a:t>
            </a:r>
            <a:r>
              <a:rPr lang="en-US" sz="2400" dirty="0"/>
              <a:t>(d1/r1/n1, d2/r3/n6)=</a:t>
            </a:r>
          </a:p>
        </p:txBody>
      </p:sp>
      <p:grpSp>
        <p:nvGrpSpPr>
          <p:cNvPr id="4" name="Group 3"/>
          <p:cNvGrpSpPr/>
          <p:nvPr/>
        </p:nvGrpSpPr>
        <p:grpSpPr>
          <a:xfrm>
            <a:off x="5017707" y="3529808"/>
            <a:ext cx="3367690" cy="2927809"/>
            <a:chOff x="698500" y="3263900"/>
            <a:chExt cx="3657600" cy="3289300"/>
          </a:xfrm>
        </p:grpSpPr>
        <p:sp>
          <p:nvSpPr>
            <p:cNvPr id="5" name="Rectangle 4"/>
            <p:cNvSpPr/>
            <p:nvPr/>
          </p:nvSpPr>
          <p:spPr>
            <a:xfrm>
              <a:off x="698500" y="3263900"/>
              <a:ext cx="3657600" cy="32893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1010647" y="3556001"/>
              <a:ext cx="1061901" cy="2374900"/>
              <a:chOff x="5333998" y="895351"/>
              <a:chExt cx="1295400" cy="2873708"/>
            </a:xfrm>
          </p:grpSpPr>
          <p:sp>
            <p:nvSpPr>
              <p:cNvPr id="12" name="Rectangle 11"/>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3</a:t>
                </a:r>
              </a:p>
            </p:txBody>
          </p:sp>
          <p:sp>
            <p:nvSpPr>
              <p:cNvPr id="13" name="Magnetic Disk 12"/>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n5</a:t>
                </a:r>
              </a:p>
            </p:txBody>
          </p:sp>
          <p:sp>
            <p:nvSpPr>
              <p:cNvPr id="14" name="Magnetic Disk 13"/>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n6</a:t>
                </a:r>
              </a:p>
            </p:txBody>
          </p:sp>
        </p:grpSp>
        <p:grpSp>
          <p:nvGrpSpPr>
            <p:cNvPr id="7" name="Group 6"/>
            <p:cNvGrpSpPr/>
            <p:nvPr/>
          </p:nvGrpSpPr>
          <p:grpSpPr>
            <a:xfrm>
              <a:off x="2648947" y="3556001"/>
              <a:ext cx="1061901" cy="2374900"/>
              <a:chOff x="5333998" y="895351"/>
              <a:chExt cx="1295400" cy="2873708"/>
            </a:xfrm>
          </p:grpSpPr>
          <p:sp>
            <p:nvSpPr>
              <p:cNvPr id="9" name="Rectangle 8"/>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4</a:t>
                </a:r>
              </a:p>
            </p:txBody>
          </p:sp>
          <p:sp>
            <p:nvSpPr>
              <p:cNvPr id="10" name="Magnetic Disk 9"/>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n7</a:t>
                </a:r>
              </a:p>
            </p:txBody>
          </p:sp>
          <p:sp>
            <p:nvSpPr>
              <p:cNvPr id="11" name="Magnetic Disk 10"/>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n8</a:t>
                </a:r>
              </a:p>
            </p:txBody>
          </p:sp>
        </p:grpSp>
        <p:sp>
          <p:nvSpPr>
            <p:cNvPr id="8" name="TextBox 7"/>
            <p:cNvSpPr txBox="1"/>
            <p:nvPr/>
          </p:nvSpPr>
          <p:spPr>
            <a:xfrm>
              <a:off x="2072548" y="6089134"/>
              <a:ext cx="1638300" cy="369332"/>
            </a:xfrm>
            <a:prstGeom prst="rect">
              <a:avLst/>
            </a:prstGeom>
            <a:noFill/>
          </p:spPr>
          <p:txBody>
            <a:bodyPr wrap="square" rtlCol="0">
              <a:spAutoFit/>
            </a:bodyPr>
            <a:lstStyle/>
            <a:p>
              <a:r>
                <a:rPr lang="en-US" dirty="0"/>
                <a:t>Data center 2</a:t>
              </a:r>
            </a:p>
          </p:txBody>
        </p:sp>
      </p:grpSp>
      <p:sp>
        <p:nvSpPr>
          <p:cNvPr id="15" name="Rectangle 14"/>
          <p:cNvSpPr/>
          <p:nvPr/>
        </p:nvSpPr>
        <p:spPr>
          <a:xfrm>
            <a:off x="889949" y="3580218"/>
            <a:ext cx="3367690" cy="29278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177354" y="3840217"/>
            <a:ext cx="977732" cy="2113901"/>
            <a:chOff x="5333998" y="895351"/>
            <a:chExt cx="1295400" cy="2873708"/>
          </a:xfrm>
        </p:grpSpPr>
        <p:sp>
          <p:nvSpPr>
            <p:cNvPr id="17" name="Rectangle 16"/>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1</a:t>
              </a:r>
            </a:p>
          </p:txBody>
        </p:sp>
        <p:sp>
          <p:nvSpPr>
            <p:cNvPr id="18" name="Magnetic Disk 17"/>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n1</a:t>
              </a:r>
            </a:p>
          </p:txBody>
        </p:sp>
        <p:sp>
          <p:nvSpPr>
            <p:cNvPr id="19" name="Magnetic Disk 18"/>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n2</a:t>
              </a:r>
            </a:p>
          </p:txBody>
        </p:sp>
      </p:grpSp>
      <p:grpSp>
        <p:nvGrpSpPr>
          <p:cNvPr id="20" name="Group 19"/>
          <p:cNvGrpSpPr/>
          <p:nvPr/>
        </p:nvGrpSpPr>
        <p:grpSpPr>
          <a:xfrm>
            <a:off x="2685799" y="3840217"/>
            <a:ext cx="977732" cy="2113901"/>
            <a:chOff x="5333998" y="895351"/>
            <a:chExt cx="1295400" cy="2873708"/>
          </a:xfrm>
        </p:grpSpPr>
        <p:sp>
          <p:nvSpPr>
            <p:cNvPr id="21" name="Rectangle 20"/>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2</a:t>
              </a:r>
            </a:p>
          </p:txBody>
        </p:sp>
        <p:sp>
          <p:nvSpPr>
            <p:cNvPr id="22" name="Magnetic Disk 21"/>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n3</a:t>
              </a:r>
            </a:p>
          </p:txBody>
        </p:sp>
        <p:sp>
          <p:nvSpPr>
            <p:cNvPr id="23" name="Magnetic Disk 22"/>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n4</a:t>
              </a:r>
            </a:p>
          </p:txBody>
        </p:sp>
      </p:grpSp>
      <p:sp>
        <p:nvSpPr>
          <p:cNvPr id="24" name="TextBox 23"/>
          <p:cNvSpPr txBox="1"/>
          <p:nvPr/>
        </p:nvSpPr>
        <p:spPr>
          <a:xfrm>
            <a:off x="2155087" y="6094961"/>
            <a:ext cx="1508444" cy="328743"/>
          </a:xfrm>
          <a:prstGeom prst="rect">
            <a:avLst/>
          </a:prstGeom>
          <a:noFill/>
        </p:spPr>
        <p:txBody>
          <a:bodyPr wrap="square" rtlCol="0">
            <a:spAutoFit/>
          </a:bodyPr>
          <a:lstStyle/>
          <a:p>
            <a:r>
              <a:rPr lang="en-US" dirty="0"/>
              <a:t>Data center 1</a:t>
            </a:r>
          </a:p>
        </p:txBody>
      </p:sp>
      <p:sp>
        <p:nvSpPr>
          <p:cNvPr id="25" name="Freeform 24"/>
          <p:cNvSpPr/>
          <p:nvPr/>
        </p:nvSpPr>
        <p:spPr>
          <a:xfrm>
            <a:off x="1439537" y="4179210"/>
            <a:ext cx="420961" cy="218099"/>
          </a:xfrm>
          <a:custGeom>
            <a:avLst/>
            <a:gdLst>
              <a:gd name="connsiteX0" fmla="*/ 0 w 304800"/>
              <a:gd name="connsiteY0" fmla="*/ 228750 h 228750"/>
              <a:gd name="connsiteX1" fmla="*/ 152400 w 304800"/>
              <a:gd name="connsiteY1" fmla="*/ 150 h 228750"/>
              <a:gd name="connsiteX2" fmla="*/ 304800 w 304800"/>
              <a:gd name="connsiteY2" fmla="*/ 190650 h 228750"/>
              <a:gd name="connsiteX3" fmla="*/ 304800 w 304800"/>
              <a:gd name="connsiteY3" fmla="*/ 190650 h 228750"/>
            </a:gdLst>
            <a:ahLst/>
            <a:cxnLst>
              <a:cxn ang="0">
                <a:pos x="connsiteX0" y="connsiteY0"/>
              </a:cxn>
              <a:cxn ang="0">
                <a:pos x="connsiteX1" y="connsiteY1"/>
              </a:cxn>
              <a:cxn ang="0">
                <a:pos x="connsiteX2" y="connsiteY2"/>
              </a:cxn>
              <a:cxn ang="0">
                <a:pos x="connsiteX3" y="connsiteY3"/>
              </a:cxn>
            </a:cxnLst>
            <a:rect l="l" t="t" r="r" b="b"/>
            <a:pathLst>
              <a:path w="304800" h="228750">
                <a:moveTo>
                  <a:pt x="0" y="228750"/>
                </a:moveTo>
                <a:cubicBezTo>
                  <a:pt x="50800" y="117625"/>
                  <a:pt x="101600" y="6500"/>
                  <a:pt x="152400" y="150"/>
                </a:cubicBezTo>
                <a:cubicBezTo>
                  <a:pt x="203200" y="-6200"/>
                  <a:pt x="304800" y="190650"/>
                  <a:pt x="304800" y="190650"/>
                </a:cubicBezTo>
                <a:lnTo>
                  <a:pt x="304800" y="190650"/>
                </a:ln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971793" y="4699342"/>
            <a:ext cx="315730" cy="712170"/>
          </a:xfrm>
          <a:custGeom>
            <a:avLst/>
            <a:gdLst>
              <a:gd name="connsiteX0" fmla="*/ 342910 w 342910"/>
              <a:gd name="connsiteY0" fmla="*/ 0 h 800100"/>
              <a:gd name="connsiteX1" fmla="*/ 10 w 342910"/>
              <a:gd name="connsiteY1" fmla="*/ 355600 h 800100"/>
              <a:gd name="connsiteX2" fmla="*/ 330210 w 342910"/>
              <a:gd name="connsiteY2" fmla="*/ 800100 h 800100"/>
              <a:gd name="connsiteX3" fmla="*/ 330210 w 34291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342910" h="800100">
                <a:moveTo>
                  <a:pt x="342910" y="0"/>
                </a:moveTo>
                <a:cubicBezTo>
                  <a:pt x="172518" y="111125"/>
                  <a:pt x="2127" y="222250"/>
                  <a:pt x="10" y="355600"/>
                </a:cubicBezTo>
                <a:cubicBezTo>
                  <a:pt x="-2107" y="488950"/>
                  <a:pt x="330210" y="800100"/>
                  <a:pt x="330210" y="800100"/>
                </a:cubicBezTo>
                <a:lnTo>
                  <a:pt x="330210" y="800100"/>
                </a:ln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895579" y="4868906"/>
            <a:ext cx="1087483" cy="327840"/>
          </a:xfrm>
          <a:custGeom>
            <a:avLst/>
            <a:gdLst>
              <a:gd name="connsiteX0" fmla="*/ 0 w 1181100"/>
              <a:gd name="connsiteY0" fmla="*/ 12700 h 368318"/>
              <a:gd name="connsiteX1" fmla="*/ 482600 w 1181100"/>
              <a:gd name="connsiteY1" fmla="*/ 368300 h 368318"/>
              <a:gd name="connsiteX2" fmla="*/ 1181100 w 1181100"/>
              <a:gd name="connsiteY2" fmla="*/ 0 h 368318"/>
              <a:gd name="connsiteX3" fmla="*/ 1181100 w 1181100"/>
              <a:gd name="connsiteY3" fmla="*/ 0 h 368318"/>
            </a:gdLst>
            <a:ahLst/>
            <a:cxnLst>
              <a:cxn ang="0">
                <a:pos x="connsiteX0" y="connsiteY0"/>
              </a:cxn>
              <a:cxn ang="0">
                <a:pos x="connsiteX1" y="connsiteY1"/>
              </a:cxn>
              <a:cxn ang="0">
                <a:pos x="connsiteX2" y="connsiteY2"/>
              </a:cxn>
              <a:cxn ang="0">
                <a:pos x="connsiteX3" y="connsiteY3"/>
              </a:cxn>
            </a:cxnLst>
            <a:rect l="l" t="t" r="r" b="b"/>
            <a:pathLst>
              <a:path w="1181100" h="368318">
                <a:moveTo>
                  <a:pt x="0" y="12700"/>
                </a:moveTo>
                <a:cubicBezTo>
                  <a:pt x="142875" y="191558"/>
                  <a:pt x="285750" y="370417"/>
                  <a:pt x="482600" y="368300"/>
                </a:cubicBezTo>
                <a:cubicBezTo>
                  <a:pt x="679450" y="366183"/>
                  <a:pt x="1181100" y="0"/>
                  <a:pt x="1181100" y="0"/>
                </a:cubicBezTo>
                <a:lnTo>
                  <a:pt x="1181100" y="0"/>
                </a:ln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1977432" y="3510828"/>
            <a:ext cx="3566477" cy="1663294"/>
          </a:xfrm>
          <a:custGeom>
            <a:avLst/>
            <a:gdLst>
              <a:gd name="connsiteX0" fmla="*/ 0 w 3873500"/>
              <a:gd name="connsiteY0" fmla="*/ 1157457 h 1868657"/>
              <a:gd name="connsiteX1" fmla="*/ 1422400 w 3873500"/>
              <a:gd name="connsiteY1" fmla="*/ 14457 h 1868657"/>
              <a:gd name="connsiteX2" fmla="*/ 3873500 w 3873500"/>
              <a:gd name="connsiteY2" fmla="*/ 1868657 h 1868657"/>
            </a:gdLst>
            <a:ahLst/>
            <a:cxnLst>
              <a:cxn ang="0">
                <a:pos x="connsiteX0" y="connsiteY0"/>
              </a:cxn>
              <a:cxn ang="0">
                <a:pos x="connsiteX1" y="connsiteY1"/>
              </a:cxn>
              <a:cxn ang="0">
                <a:pos x="connsiteX2" y="connsiteY2"/>
              </a:cxn>
            </a:cxnLst>
            <a:rect l="l" t="t" r="r" b="b"/>
            <a:pathLst>
              <a:path w="3873500" h="1868657">
                <a:moveTo>
                  <a:pt x="0" y="1157457"/>
                </a:moveTo>
                <a:cubicBezTo>
                  <a:pt x="388408" y="526690"/>
                  <a:pt x="776817" y="-104076"/>
                  <a:pt x="1422400" y="14457"/>
                </a:cubicBezTo>
                <a:cubicBezTo>
                  <a:pt x="2067983" y="132990"/>
                  <a:pt x="3873500" y="1868657"/>
                  <a:pt x="3873500" y="1868657"/>
                </a:cubicBez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p:cNvSpPr txBox="1"/>
          <p:nvPr/>
        </p:nvSpPr>
        <p:spPr>
          <a:xfrm>
            <a:off x="4140200" y="1682234"/>
            <a:ext cx="355600" cy="369332"/>
          </a:xfrm>
          <a:prstGeom prst="rect">
            <a:avLst/>
          </a:prstGeom>
          <a:noFill/>
        </p:spPr>
        <p:txBody>
          <a:bodyPr wrap="square" rtlCol="0">
            <a:spAutoFit/>
          </a:bodyPr>
          <a:lstStyle/>
          <a:p>
            <a:r>
              <a:rPr lang="en-US" b="1" dirty="0"/>
              <a:t>0</a:t>
            </a:r>
          </a:p>
        </p:txBody>
      </p:sp>
      <p:sp>
        <p:nvSpPr>
          <p:cNvPr id="34" name="TextBox 33"/>
          <p:cNvSpPr txBox="1"/>
          <p:nvPr/>
        </p:nvSpPr>
        <p:spPr>
          <a:xfrm>
            <a:off x="4140200" y="2152134"/>
            <a:ext cx="355600" cy="369332"/>
          </a:xfrm>
          <a:prstGeom prst="rect">
            <a:avLst/>
          </a:prstGeom>
          <a:noFill/>
        </p:spPr>
        <p:txBody>
          <a:bodyPr wrap="square" rtlCol="0">
            <a:spAutoFit/>
          </a:bodyPr>
          <a:lstStyle/>
          <a:p>
            <a:r>
              <a:rPr lang="en-US" b="1" dirty="0"/>
              <a:t>2</a:t>
            </a:r>
          </a:p>
        </p:txBody>
      </p:sp>
      <p:sp>
        <p:nvSpPr>
          <p:cNvPr id="35" name="TextBox 34"/>
          <p:cNvSpPr txBox="1"/>
          <p:nvPr/>
        </p:nvSpPr>
        <p:spPr>
          <a:xfrm>
            <a:off x="4140200" y="2596634"/>
            <a:ext cx="355600" cy="369332"/>
          </a:xfrm>
          <a:prstGeom prst="rect">
            <a:avLst/>
          </a:prstGeom>
          <a:noFill/>
        </p:spPr>
        <p:txBody>
          <a:bodyPr wrap="square" rtlCol="0">
            <a:spAutoFit/>
          </a:bodyPr>
          <a:lstStyle/>
          <a:p>
            <a:r>
              <a:rPr lang="en-US" b="1" dirty="0"/>
              <a:t>4</a:t>
            </a:r>
          </a:p>
        </p:txBody>
      </p:sp>
      <p:sp>
        <p:nvSpPr>
          <p:cNvPr id="36" name="TextBox 35"/>
          <p:cNvSpPr txBox="1"/>
          <p:nvPr/>
        </p:nvSpPr>
        <p:spPr>
          <a:xfrm>
            <a:off x="4140200" y="2990334"/>
            <a:ext cx="355600" cy="369332"/>
          </a:xfrm>
          <a:prstGeom prst="rect">
            <a:avLst/>
          </a:prstGeom>
          <a:noFill/>
        </p:spPr>
        <p:txBody>
          <a:bodyPr wrap="square" rtlCol="0">
            <a:spAutoFit/>
          </a:bodyPr>
          <a:lstStyle/>
          <a:p>
            <a:r>
              <a:rPr lang="en-US" b="1" dirty="0"/>
              <a:t>6</a:t>
            </a:r>
          </a:p>
        </p:txBody>
      </p:sp>
    </p:spTree>
    <p:extLst>
      <p:ext uri="{BB962C8B-B14F-4D97-AF65-F5344CB8AC3E}">
        <p14:creationId xmlns:p14="http://schemas.microsoft.com/office/powerpoint/2010/main" val="368725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0" grpId="0" animBg="1"/>
      <p:bldP spid="33" grpId="0"/>
      <p:bldP spid="34" grpId="0"/>
      <p:bldP spid="35" grpId="0"/>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138"/>
            <a:ext cx="8229600" cy="1143000"/>
          </a:xfrm>
        </p:spPr>
        <p:txBody>
          <a:bodyPr/>
          <a:lstStyle/>
          <a:p>
            <a:r>
              <a:rPr lang="en-US" dirty="0"/>
              <a:t>HDFS Inside: Write</a:t>
            </a:r>
          </a:p>
        </p:txBody>
      </p:sp>
      <p:sp>
        <p:nvSpPr>
          <p:cNvPr id="4" name="Rectangle 3"/>
          <p:cNvSpPr/>
          <p:nvPr/>
        </p:nvSpPr>
        <p:spPr>
          <a:xfrm>
            <a:off x="635000" y="2197100"/>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Client</a:t>
            </a:r>
          </a:p>
        </p:txBody>
      </p:sp>
      <p:sp>
        <p:nvSpPr>
          <p:cNvPr id="5" name="Rectangle 4"/>
          <p:cNvSpPr/>
          <p:nvPr/>
        </p:nvSpPr>
        <p:spPr>
          <a:xfrm>
            <a:off x="4775200" y="1443038"/>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Name Node</a:t>
            </a:r>
          </a:p>
        </p:txBody>
      </p:sp>
      <p:sp>
        <p:nvSpPr>
          <p:cNvPr id="6" name="Rectangle 5"/>
          <p:cNvSpPr/>
          <p:nvPr/>
        </p:nvSpPr>
        <p:spPr>
          <a:xfrm>
            <a:off x="609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DN1</a:t>
            </a:r>
          </a:p>
        </p:txBody>
      </p:sp>
      <p:sp>
        <p:nvSpPr>
          <p:cNvPr id="7" name="Rectangle 6"/>
          <p:cNvSpPr/>
          <p:nvPr/>
        </p:nvSpPr>
        <p:spPr>
          <a:xfrm>
            <a:off x="2260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DN2</a:t>
            </a:r>
          </a:p>
        </p:txBody>
      </p:sp>
      <p:sp>
        <p:nvSpPr>
          <p:cNvPr id="8" name="Rectangle 7"/>
          <p:cNvSpPr/>
          <p:nvPr/>
        </p:nvSpPr>
        <p:spPr>
          <a:xfrm>
            <a:off x="3987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DN3</a:t>
            </a:r>
          </a:p>
        </p:txBody>
      </p:sp>
      <p:sp>
        <p:nvSpPr>
          <p:cNvPr id="9" name="Rectangle 8"/>
          <p:cNvSpPr/>
          <p:nvPr/>
        </p:nvSpPr>
        <p:spPr>
          <a:xfrm>
            <a:off x="6781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chemeClr val="tx1"/>
                </a:solidFill>
              </a:rPr>
              <a:t>DNn</a:t>
            </a:r>
            <a:endParaRPr lang="en-US" b="1" dirty="0">
              <a:solidFill>
                <a:schemeClr val="tx1"/>
              </a:solidFill>
            </a:endParaRPr>
          </a:p>
        </p:txBody>
      </p:sp>
      <p:sp>
        <p:nvSpPr>
          <p:cNvPr id="10" name="TextBox 9"/>
          <p:cNvSpPr txBox="1"/>
          <p:nvPr/>
        </p:nvSpPr>
        <p:spPr>
          <a:xfrm>
            <a:off x="5575300" y="3932238"/>
            <a:ext cx="1104900" cy="369332"/>
          </a:xfrm>
          <a:prstGeom prst="rect">
            <a:avLst/>
          </a:prstGeom>
          <a:noFill/>
        </p:spPr>
        <p:txBody>
          <a:bodyPr wrap="square" rtlCol="0">
            <a:spAutoFit/>
          </a:bodyPr>
          <a:lstStyle/>
          <a:p>
            <a:r>
              <a:rPr lang="en-US" b="1" dirty="0"/>
              <a:t>. . .</a:t>
            </a:r>
          </a:p>
        </p:txBody>
      </p:sp>
      <p:sp>
        <p:nvSpPr>
          <p:cNvPr id="11" name="Freeform 10"/>
          <p:cNvSpPr/>
          <p:nvPr/>
        </p:nvSpPr>
        <p:spPr>
          <a:xfrm>
            <a:off x="2298700" y="1521634"/>
            <a:ext cx="2425700" cy="599266"/>
          </a:xfrm>
          <a:custGeom>
            <a:avLst/>
            <a:gdLst>
              <a:gd name="connsiteX0" fmla="*/ 0 w 2425700"/>
              <a:gd name="connsiteY0" fmla="*/ 599266 h 599266"/>
              <a:gd name="connsiteX1" fmla="*/ 774700 w 2425700"/>
              <a:gd name="connsiteY1" fmla="*/ 78566 h 599266"/>
              <a:gd name="connsiteX2" fmla="*/ 2425700 w 2425700"/>
              <a:gd name="connsiteY2" fmla="*/ 2366 h 599266"/>
              <a:gd name="connsiteX3" fmla="*/ 2425700 w 2425700"/>
              <a:gd name="connsiteY3" fmla="*/ 2366 h 599266"/>
            </a:gdLst>
            <a:ahLst/>
            <a:cxnLst>
              <a:cxn ang="0">
                <a:pos x="connsiteX0" y="connsiteY0"/>
              </a:cxn>
              <a:cxn ang="0">
                <a:pos x="connsiteX1" y="connsiteY1"/>
              </a:cxn>
              <a:cxn ang="0">
                <a:pos x="connsiteX2" y="connsiteY2"/>
              </a:cxn>
              <a:cxn ang="0">
                <a:pos x="connsiteX3" y="connsiteY3"/>
              </a:cxn>
            </a:cxnLst>
            <a:rect l="l" t="t" r="r" b="b"/>
            <a:pathLst>
              <a:path w="2425700" h="599266">
                <a:moveTo>
                  <a:pt x="0" y="599266"/>
                </a:moveTo>
                <a:cubicBezTo>
                  <a:pt x="185208" y="388657"/>
                  <a:pt x="370417" y="178049"/>
                  <a:pt x="774700" y="78566"/>
                </a:cubicBezTo>
                <a:cubicBezTo>
                  <a:pt x="1178983" y="-20917"/>
                  <a:pt x="2425700" y="2366"/>
                  <a:pt x="2425700" y="2366"/>
                </a:cubicBezTo>
                <a:lnTo>
                  <a:pt x="2425700" y="2366"/>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Oval 11"/>
          <p:cNvSpPr/>
          <p:nvPr/>
        </p:nvSpPr>
        <p:spPr>
          <a:xfrm>
            <a:off x="2298700" y="1377172"/>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1</a:t>
            </a:r>
          </a:p>
        </p:txBody>
      </p:sp>
      <p:sp>
        <p:nvSpPr>
          <p:cNvPr id="13" name="Freeform 12"/>
          <p:cNvSpPr/>
          <p:nvPr/>
        </p:nvSpPr>
        <p:spPr>
          <a:xfrm>
            <a:off x="2311400" y="2070100"/>
            <a:ext cx="2476500" cy="776613"/>
          </a:xfrm>
          <a:custGeom>
            <a:avLst/>
            <a:gdLst>
              <a:gd name="connsiteX0" fmla="*/ 2476500 w 2476500"/>
              <a:gd name="connsiteY0" fmla="*/ 0 h 776613"/>
              <a:gd name="connsiteX1" fmla="*/ 1803400 w 2476500"/>
              <a:gd name="connsiteY1" fmla="*/ 762000 h 776613"/>
              <a:gd name="connsiteX2" fmla="*/ 0 w 2476500"/>
              <a:gd name="connsiteY2" fmla="*/ 520700 h 776613"/>
              <a:gd name="connsiteX3" fmla="*/ 0 w 2476500"/>
              <a:gd name="connsiteY3" fmla="*/ 520700 h 776613"/>
            </a:gdLst>
            <a:ahLst/>
            <a:cxnLst>
              <a:cxn ang="0">
                <a:pos x="connsiteX0" y="connsiteY0"/>
              </a:cxn>
              <a:cxn ang="0">
                <a:pos x="connsiteX1" y="connsiteY1"/>
              </a:cxn>
              <a:cxn ang="0">
                <a:pos x="connsiteX2" y="connsiteY2"/>
              </a:cxn>
              <a:cxn ang="0">
                <a:pos x="connsiteX3" y="connsiteY3"/>
              </a:cxn>
            </a:cxnLst>
            <a:rect l="l" t="t" r="r" b="b"/>
            <a:pathLst>
              <a:path w="2476500" h="776613">
                <a:moveTo>
                  <a:pt x="2476500" y="0"/>
                </a:moveTo>
                <a:cubicBezTo>
                  <a:pt x="2346325" y="337608"/>
                  <a:pt x="2216150" y="675217"/>
                  <a:pt x="1803400" y="762000"/>
                </a:cubicBezTo>
                <a:cubicBezTo>
                  <a:pt x="1390650" y="848783"/>
                  <a:pt x="0" y="520700"/>
                  <a:pt x="0" y="520700"/>
                </a:cubicBezTo>
                <a:lnTo>
                  <a:pt x="0" y="52070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Oval 13"/>
          <p:cNvSpPr/>
          <p:nvPr/>
        </p:nvSpPr>
        <p:spPr>
          <a:xfrm>
            <a:off x="3803650" y="2395538"/>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2</a:t>
            </a:r>
          </a:p>
        </p:txBody>
      </p:sp>
      <p:cxnSp>
        <p:nvCxnSpPr>
          <p:cNvPr id="16" name="Straight Arrow Connector 15"/>
          <p:cNvCxnSpPr/>
          <p:nvPr/>
        </p:nvCxnSpPr>
        <p:spPr>
          <a:xfrm>
            <a:off x="1409700" y="2971800"/>
            <a:ext cx="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819150" y="3202313"/>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3</a:t>
            </a:r>
          </a:p>
        </p:txBody>
      </p:sp>
      <p:sp>
        <p:nvSpPr>
          <p:cNvPr id="22" name="Multiply 21"/>
          <p:cNvSpPr/>
          <p:nvPr/>
        </p:nvSpPr>
        <p:spPr>
          <a:xfrm>
            <a:off x="3987800" y="3437970"/>
            <a:ext cx="1041400" cy="140970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5803900" y="2074308"/>
            <a:ext cx="1460500" cy="1710292"/>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6781800" y="2666532"/>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4</a:t>
            </a:r>
          </a:p>
        </p:txBody>
      </p:sp>
      <p:sp>
        <p:nvSpPr>
          <p:cNvPr id="26" name="TextBox 25"/>
          <p:cNvSpPr txBox="1"/>
          <p:nvPr/>
        </p:nvSpPr>
        <p:spPr>
          <a:xfrm>
            <a:off x="819150" y="5118100"/>
            <a:ext cx="7956550" cy="1200329"/>
          </a:xfrm>
          <a:prstGeom prst="rect">
            <a:avLst/>
          </a:prstGeom>
          <a:noFill/>
        </p:spPr>
        <p:txBody>
          <a:bodyPr wrap="square" rtlCol="0">
            <a:spAutoFit/>
          </a:bodyPr>
          <a:lstStyle/>
          <a:p>
            <a:pPr marL="342900" indent="-342900">
              <a:buAutoNum type="arabicPeriod"/>
            </a:pPr>
            <a:r>
              <a:rPr lang="en-US" dirty="0"/>
              <a:t>Client connects to NN to write data</a:t>
            </a:r>
          </a:p>
          <a:p>
            <a:pPr marL="342900" indent="-342900">
              <a:buAutoNum type="arabicPeriod"/>
            </a:pPr>
            <a:r>
              <a:rPr lang="en-US" dirty="0"/>
              <a:t>NN tells client write these data nodes</a:t>
            </a:r>
          </a:p>
          <a:p>
            <a:pPr marL="342900" indent="-342900">
              <a:buAutoNum type="arabicPeriod"/>
            </a:pPr>
            <a:r>
              <a:rPr lang="en-US" dirty="0"/>
              <a:t>Client writes blocks directly to data nodes  with desired replication factor</a:t>
            </a:r>
          </a:p>
          <a:p>
            <a:pPr marL="342900" indent="-342900">
              <a:buAutoNum type="arabicPeriod"/>
            </a:pPr>
            <a:r>
              <a:rPr lang="en-US" dirty="0"/>
              <a:t>In case of node failures, NN will figure it out and replicate the missing blocks</a:t>
            </a:r>
          </a:p>
        </p:txBody>
      </p:sp>
      <p:cxnSp>
        <p:nvCxnSpPr>
          <p:cNvPr id="28" name="Straight Arrow Connector 27"/>
          <p:cNvCxnSpPr/>
          <p:nvPr/>
        </p:nvCxnSpPr>
        <p:spPr>
          <a:xfrm flipV="1">
            <a:off x="1651000" y="2971800"/>
            <a:ext cx="0" cy="863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Freeform 31"/>
          <p:cNvSpPr/>
          <p:nvPr/>
        </p:nvSpPr>
        <p:spPr>
          <a:xfrm>
            <a:off x="1257300" y="4559300"/>
            <a:ext cx="1397000" cy="444515"/>
          </a:xfrm>
          <a:custGeom>
            <a:avLst/>
            <a:gdLst>
              <a:gd name="connsiteX0" fmla="*/ 0 w 1397000"/>
              <a:gd name="connsiteY0" fmla="*/ 12700 h 444515"/>
              <a:gd name="connsiteX1" fmla="*/ 431800 w 1397000"/>
              <a:gd name="connsiteY1" fmla="*/ 444500 h 444515"/>
              <a:gd name="connsiteX2" fmla="*/ 1397000 w 1397000"/>
              <a:gd name="connsiteY2" fmla="*/ 0 h 444515"/>
              <a:gd name="connsiteX3" fmla="*/ 1397000 w 1397000"/>
              <a:gd name="connsiteY3" fmla="*/ 0 h 444515"/>
            </a:gdLst>
            <a:ahLst/>
            <a:cxnLst>
              <a:cxn ang="0">
                <a:pos x="connsiteX0" y="connsiteY0"/>
              </a:cxn>
              <a:cxn ang="0">
                <a:pos x="connsiteX1" y="connsiteY1"/>
              </a:cxn>
              <a:cxn ang="0">
                <a:pos x="connsiteX2" y="connsiteY2"/>
              </a:cxn>
              <a:cxn ang="0">
                <a:pos x="connsiteX3" y="connsiteY3"/>
              </a:cxn>
            </a:cxnLst>
            <a:rect l="l" t="t" r="r" b="b"/>
            <a:pathLst>
              <a:path w="1397000" h="444515">
                <a:moveTo>
                  <a:pt x="0" y="12700"/>
                </a:moveTo>
                <a:cubicBezTo>
                  <a:pt x="99483" y="229658"/>
                  <a:pt x="198967" y="446617"/>
                  <a:pt x="431800" y="444500"/>
                </a:cubicBezTo>
                <a:cubicBezTo>
                  <a:pt x="664633" y="442383"/>
                  <a:pt x="1397000" y="0"/>
                  <a:pt x="1397000" y="0"/>
                </a:cubicBezTo>
                <a:lnTo>
                  <a:pt x="1397000" y="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959100" y="4635515"/>
            <a:ext cx="1397000" cy="444515"/>
          </a:xfrm>
          <a:custGeom>
            <a:avLst/>
            <a:gdLst>
              <a:gd name="connsiteX0" fmla="*/ 0 w 1397000"/>
              <a:gd name="connsiteY0" fmla="*/ 12700 h 444515"/>
              <a:gd name="connsiteX1" fmla="*/ 431800 w 1397000"/>
              <a:gd name="connsiteY1" fmla="*/ 444500 h 444515"/>
              <a:gd name="connsiteX2" fmla="*/ 1397000 w 1397000"/>
              <a:gd name="connsiteY2" fmla="*/ 0 h 444515"/>
              <a:gd name="connsiteX3" fmla="*/ 1397000 w 1397000"/>
              <a:gd name="connsiteY3" fmla="*/ 0 h 444515"/>
            </a:gdLst>
            <a:ahLst/>
            <a:cxnLst>
              <a:cxn ang="0">
                <a:pos x="connsiteX0" y="connsiteY0"/>
              </a:cxn>
              <a:cxn ang="0">
                <a:pos x="connsiteX1" y="connsiteY1"/>
              </a:cxn>
              <a:cxn ang="0">
                <a:pos x="connsiteX2" y="connsiteY2"/>
              </a:cxn>
              <a:cxn ang="0">
                <a:pos x="connsiteX3" y="connsiteY3"/>
              </a:cxn>
            </a:cxnLst>
            <a:rect l="l" t="t" r="r" b="b"/>
            <a:pathLst>
              <a:path w="1397000" h="444515">
                <a:moveTo>
                  <a:pt x="0" y="12700"/>
                </a:moveTo>
                <a:cubicBezTo>
                  <a:pt x="99483" y="229658"/>
                  <a:pt x="198967" y="446617"/>
                  <a:pt x="431800" y="444500"/>
                </a:cubicBezTo>
                <a:cubicBezTo>
                  <a:pt x="664633" y="442383"/>
                  <a:pt x="1397000" y="0"/>
                  <a:pt x="1397000" y="0"/>
                </a:cubicBezTo>
                <a:lnTo>
                  <a:pt x="1397000" y="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5" name="Straight Arrow Connector 34"/>
          <p:cNvCxnSpPr>
            <a:stCxn id="7" idx="3"/>
            <a:endCxn id="8" idx="1"/>
          </p:cNvCxnSpPr>
          <p:nvPr/>
        </p:nvCxnSpPr>
        <p:spPr>
          <a:xfrm>
            <a:off x="3505200" y="4211638"/>
            <a:ext cx="4826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1828800" y="4211638"/>
            <a:ext cx="4826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4724400" y="2197100"/>
            <a:ext cx="609600" cy="1365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432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1" grpId="0" animBg="1"/>
      <p:bldP spid="22" grpId="0" animBg="1"/>
      <p:bldP spid="25" grpId="0" animBg="1"/>
      <p:bldP spid="32" grpId="0" animBg="1"/>
      <p:bldP spid="3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Write</a:t>
            </a:r>
          </a:p>
        </p:txBody>
      </p:sp>
      <p:sp>
        <p:nvSpPr>
          <p:cNvPr id="3" name="Content Placeholder 2"/>
          <p:cNvSpPr>
            <a:spLocks noGrp="1"/>
          </p:cNvSpPr>
          <p:nvPr>
            <p:ph idx="1"/>
          </p:nvPr>
        </p:nvSpPr>
        <p:spPr/>
        <p:txBody>
          <a:bodyPr>
            <a:normAutofit/>
          </a:bodyPr>
          <a:lstStyle/>
          <a:p>
            <a:pPr>
              <a:buFontTx/>
              <a:buChar char="•"/>
            </a:pPr>
            <a:r>
              <a:rPr lang="en-US" dirty="0"/>
              <a:t>Q: Where should HDFS put the three replicas of a block? What tradeoffs we need to consider?</a:t>
            </a:r>
          </a:p>
          <a:p>
            <a:pPr>
              <a:buFontTx/>
              <a:buChar char="•"/>
            </a:pPr>
            <a:r>
              <a:rPr lang="en-US" dirty="0"/>
              <a:t> </a:t>
            </a:r>
            <a:r>
              <a:rPr lang="en-US" dirty="0">
                <a:solidFill>
                  <a:srgbClr val="0000FF"/>
                </a:solidFill>
              </a:rPr>
              <a:t>Tradeoffs:</a:t>
            </a:r>
          </a:p>
          <a:p>
            <a:pPr lvl="1">
              <a:buFontTx/>
              <a:buChar char="•"/>
            </a:pPr>
            <a:r>
              <a:rPr lang="en-US" dirty="0">
                <a:solidFill>
                  <a:srgbClr val="0000FF"/>
                </a:solidFill>
              </a:rPr>
              <a:t>Reliability</a:t>
            </a:r>
          </a:p>
          <a:p>
            <a:pPr lvl="1">
              <a:buFontTx/>
              <a:buChar char="•"/>
            </a:pPr>
            <a:r>
              <a:rPr lang="en-US" dirty="0">
                <a:solidFill>
                  <a:srgbClr val="0000FF"/>
                </a:solidFill>
              </a:rPr>
              <a:t>Write Bandwidth</a:t>
            </a:r>
          </a:p>
          <a:p>
            <a:pPr lvl="1">
              <a:buFontTx/>
              <a:buChar char="•"/>
            </a:pPr>
            <a:r>
              <a:rPr lang="en-US" dirty="0">
                <a:solidFill>
                  <a:srgbClr val="0000FF"/>
                </a:solidFill>
              </a:rPr>
              <a:t>Read Bandwidth</a:t>
            </a:r>
          </a:p>
          <a:p>
            <a:pPr marL="0" indent="0">
              <a:buNone/>
            </a:pPr>
            <a:r>
              <a:rPr lang="en-US" dirty="0"/>
              <a:t>Q: What are some possible strategies?</a:t>
            </a:r>
          </a:p>
          <a:p>
            <a:pPr marL="0" indent="0">
              <a:buNone/>
            </a:pPr>
            <a:endParaRPr lang="en-US" dirty="0"/>
          </a:p>
        </p:txBody>
      </p:sp>
    </p:spTree>
    <p:extLst>
      <p:ext uri="{BB962C8B-B14F-4D97-AF65-F5344CB8AC3E}">
        <p14:creationId xmlns:p14="http://schemas.microsoft.com/office/powerpoint/2010/main" val="11766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51"/>
            <a:ext cx="8229600" cy="1143000"/>
          </a:xfrm>
        </p:spPr>
        <p:txBody>
          <a:bodyPr/>
          <a:lstStyle/>
          <a:p>
            <a:r>
              <a:rPr lang="en-US" dirty="0"/>
              <a:t>HDFS Inside: Write</a:t>
            </a:r>
          </a:p>
        </p:txBody>
      </p:sp>
      <p:sp>
        <p:nvSpPr>
          <p:cNvPr id="3" name="Content Placeholder 2"/>
          <p:cNvSpPr>
            <a:spLocks noGrp="1"/>
          </p:cNvSpPr>
          <p:nvPr>
            <p:ph idx="1"/>
          </p:nvPr>
        </p:nvSpPr>
        <p:spPr>
          <a:xfrm>
            <a:off x="457200" y="1035051"/>
            <a:ext cx="8229600" cy="723900"/>
          </a:xfrm>
        </p:spPr>
        <p:txBody>
          <a:bodyPr>
            <a:normAutofit/>
          </a:bodyPr>
          <a:lstStyle/>
          <a:p>
            <a:pPr>
              <a:buFontTx/>
              <a:buChar char="•"/>
            </a:pPr>
            <a:r>
              <a:rPr lang="en-US" dirty="0"/>
              <a:t>Replication Strategy </a:t>
            </a:r>
            <a:r>
              <a:rPr lang="en-US" dirty="0" err="1"/>
              <a:t>vs</a:t>
            </a:r>
            <a:r>
              <a:rPr lang="en-US" dirty="0"/>
              <a:t> Tradeoffs</a:t>
            </a:r>
          </a:p>
        </p:txBody>
      </p:sp>
      <p:graphicFrame>
        <p:nvGraphicFramePr>
          <p:cNvPr id="4" name="Table 3"/>
          <p:cNvGraphicFramePr>
            <a:graphicFrameLocks noGrp="1"/>
          </p:cNvGraphicFramePr>
          <p:nvPr/>
        </p:nvGraphicFramePr>
        <p:xfrm>
          <a:off x="533400" y="1913525"/>
          <a:ext cx="8153400" cy="4526537"/>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17399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tblGrid>
              <a:tr h="593213">
                <a:tc>
                  <a:txBody>
                    <a:bodyPr/>
                    <a:lstStyle/>
                    <a:p>
                      <a:endParaRPr lang="en-US" dirty="0"/>
                    </a:p>
                  </a:txBody>
                  <a:tcPr/>
                </a:tc>
                <a:tc>
                  <a:txBody>
                    <a:bodyPr/>
                    <a:lstStyle/>
                    <a:p>
                      <a:r>
                        <a:rPr lang="en-US" sz="2200" dirty="0">
                          <a:solidFill>
                            <a:schemeClr val="tx1"/>
                          </a:solidFill>
                        </a:rPr>
                        <a:t>Reliability</a:t>
                      </a:r>
                    </a:p>
                  </a:txBody>
                  <a:tcPr/>
                </a:tc>
                <a:tc>
                  <a:txBody>
                    <a:bodyPr/>
                    <a:lstStyle/>
                    <a:p>
                      <a:r>
                        <a:rPr lang="en-US" sz="2200" dirty="0">
                          <a:solidFill>
                            <a:schemeClr val="tx1"/>
                          </a:solidFill>
                        </a:rPr>
                        <a:t>Write Bandwidth</a:t>
                      </a:r>
                    </a:p>
                  </a:txBody>
                  <a:tcPr/>
                </a:tc>
                <a:tc>
                  <a:txBody>
                    <a:bodyPr/>
                    <a:lstStyle/>
                    <a:p>
                      <a:r>
                        <a:rPr lang="en-US" sz="2200" dirty="0">
                          <a:solidFill>
                            <a:schemeClr val="tx1"/>
                          </a:solidFill>
                        </a:rPr>
                        <a:t>Read Bandwidth</a:t>
                      </a:r>
                    </a:p>
                  </a:txBody>
                  <a:tcPr/>
                </a:tc>
                <a:extLst>
                  <a:ext uri="{0D108BD9-81ED-4DB2-BD59-A6C34878D82A}">
                    <a16:rowId xmlns:a16="http://schemas.microsoft.com/office/drawing/2014/main" val="10000"/>
                  </a:ext>
                </a:extLst>
              </a:tr>
              <a:tr h="814178">
                <a:tc>
                  <a:txBody>
                    <a:bodyPr/>
                    <a:lstStyle/>
                    <a:p>
                      <a:r>
                        <a:rPr lang="en-US" sz="2400" dirty="0"/>
                        <a:t>Put</a:t>
                      </a:r>
                      <a:r>
                        <a:rPr lang="en-US" sz="2400" baseline="0" dirty="0"/>
                        <a:t> all replicas on one node</a:t>
                      </a:r>
                      <a:endParaRPr lang="en-US" sz="2400" dirty="0"/>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extLst>
                  <a:ext uri="{0D108BD9-81ED-4DB2-BD59-A6C34878D82A}">
                    <a16:rowId xmlns:a16="http://schemas.microsoft.com/office/drawing/2014/main" val="10001"/>
                  </a:ext>
                </a:extLst>
              </a:tr>
              <a:tr h="814178">
                <a:tc>
                  <a:txBody>
                    <a:bodyPr/>
                    <a:lstStyle/>
                    <a:p>
                      <a:r>
                        <a:rPr lang="en-US" sz="2400" dirty="0"/>
                        <a:t>Put all replicas on different racks</a:t>
                      </a: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extLst>
                  <a:ext uri="{0D108BD9-81ED-4DB2-BD59-A6C34878D82A}">
                    <a16:rowId xmlns:a16="http://schemas.microsoft.com/office/drawing/2014/main" val="10002"/>
                  </a:ext>
                </a:extLst>
              </a:tr>
              <a:tr h="2118617">
                <a:tc>
                  <a:txBody>
                    <a:bodyPr/>
                    <a:lstStyle/>
                    <a:p>
                      <a:endParaRPr lang="en-US" sz="2400"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a:blip r:embed="rId2"/>
          <a:stretch>
            <a:fillRect/>
          </a:stretch>
        </p:blipFill>
        <p:spPr>
          <a:xfrm>
            <a:off x="4038600" y="3670300"/>
            <a:ext cx="635000" cy="424873"/>
          </a:xfrm>
          <a:prstGeom prst="rect">
            <a:avLst/>
          </a:prstGeom>
        </p:spPr>
      </p:pic>
      <p:pic>
        <p:nvPicPr>
          <p:cNvPr id="6" name="Picture 5"/>
          <p:cNvPicPr>
            <a:picLocks noChangeAspect="1"/>
          </p:cNvPicPr>
          <p:nvPr/>
        </p:nvPicPr>
        <p:blipFill>
          <a:blip r:embed="rId2"/>
          <a:stretch>
            <a:fillRect/>
          </a:stretch>
        </p:blipFill>
        <p:spPr>
          <a:xfrm>
            <a:off x="5727700" y="2825173"/>
            <a:ext cx="635000" cy="424873"/>
          </a:xfrm>
          <a:prstGeom prst="rect">
            <a:avLst/>
          </a:prstGeom>
        </p:spPr>
      </p:pic>
      <p:pic>
        <p:nvPicPr>
          <p:cNvPr id="8" name="Picture 7"/>
          <p:cNvPicPr>
            <a:picLocks noChangeAspect="1"/>
          </p:cNvPicPr>
          <p:nvPr/>
        </p:nvPicPr>
        <p:blipFill>
          <a:blip r:embed="rId3"/>
          <a:stretch>
            <a:fillRect/>
          </a:stretch>
        </p:blipFill>
        <p:spPr>
          <a:xfrm>
            <a:off x="4108450" y="2825173"/>
            <a:ext cx="438150" cy="438150"/>
          </a:xfrm>
          <a:prstGeom prst="rect">
            <a:avLst/>
          </a:prstGeom>
        </p:spPr>
      </p:pic>
      <p:pic>
        <p:nvPicPr>
          <p:cNvPr id="9" name="Picture 8"/>
          <p:cNvPicPr>
            <a:picLocks noChangeAspect="1"/>
          </p:cNvPicPr>
          <p:nvPr/>
        </p:nvPicPr>
        <p:blipFill>
          <a:blip r:embed="rId3"/>
          <a:stretch>
            <a:fillRect/>
          </a:stretch>
        </p:blipFill>
        <p:spPr>
          <a:xfrm>
            <a:off x="5861050" y="3657023"/>
            <a:ext cx="438150" cy="438150"/>
          </a:xfrm>
          <a:prstGeom prst="rect">
            <a:avLst/>
          </a:prstGeom>
        </p:spPr>
      </p:pic>
      <p:pic>
        <p:nvPicPr>
          <p:cNvPr id="10" name="Picture 9"/>
          <p:cNvPicPr>
            <a:picLocks noChangeAspect="1"/>
          </p:cNvPicPr>
          <p:nvPr/>
        </p:nvPicPr>
        <p:blipFill>
          <a:blip r:embed="rId3"/>
          <a:stretch>
            <a:fillRect/>
          </a:stretch>
        </p:blipFill>
        <p:spPr>
          <a:xfrm>
            <a:off x="7321550" y="3657023"/>
            <a:ext cx="438150" cy="438150"/>
          </a:xfrm>
          <a:prstGeom prst="rect">
            <a:avLst/>
          </a:prstGeom>
        </p:spPr>
      </p:pic>
      <p:pic>
        <p:nvPicPr>
          <p:cNvPr id="11" name="Picture 10"/>
          <p:cNvPicPr>
            <a:picLocks noChangeAspect="1"/>
          </p:cNvPicPr>
          <p:nvPr/>
        </p:nvPicPr>
        <p:blipFill>
          <a:blip r:embed="rId3"/>
          <a:stretch>
            <a:fillRect/>
          </a:stretch>
        </p:blipFill>
        <p:spPr>
          <a:xfrm>
            <a:off x="7321550" y="2834698"/>
            <a:ext cx="438150" cy="438150"/>
          </a:xfrm>
          <a:prstGeom prst="rect">
            <a:avLst/>
          </a:prstGeom>
        </p:spPr>
      </p:pic>
    </p:spTree>
    <p:extLst>
      <p:ext uri="{BB962C8B-B14F-4D97-AF65-F5344CB8AC3E}">
        <p14:creationId xmlns:p14="http://schemas.microsoft.com/office/powerpoint/2010/main" val="23326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51"/>
            <a:ext cx="8229600" cy="1143000"/>
          </a:xfrm>
        </p:spPr>
        <p:txBody>
          <a:bodyPr/>
          <a:lstStyle/>
          <a:p>
            <a:r>
              <a:rPr lang="en-US" dirty="0"/>
              <a:t>HDFS Inside: Write</a:t>
            </a:r>
          </a:p>
        </p:txBody>
      </p:sp>
      <p:sp>
        <p:nvSpPr>
          <p:cNvPr id="3" name="Content Placeholder 2"/>
          <p:cNvSpPr>
            <a:spLocks noGrp="1"/>
          </p:cNvSpPr>
          <p:nvPr>
            <p:ph idx="1"/>
          </p:nvPr>
        </p:nvSpPr>
        <p:spPr>
          <a:xfrm>
            <a:off x="457200" y="1035051"/>
            <a:ext cx="8229600" cy="723900"/>
          </a:xfrm>
        </p:spPr>
        <p:txBody>
          <a:bodyPr>
            <a:normAutofit/>
          </a:bodyPr>
          <a:lstStyle/>
          <a:p>
            <a:pPr>
              <a:buFontTx/>
              <a:buChar char="•"/>
            </a:pPr>
            <a:r>
              <a:rPr lang="en-US" dirty="0"/>
              <a:t>Replication Strategy </a:t>
            </a:r>
            <a:r>
              <a:rPr lang="en-US" dirty="0" err="1"/>
              <a:t>vs</a:t>
            </a:r>
            <a:r>
              <a:rPr lang="en-US" dirty="0"/>
              <a:t> Tradeoffs</a:t>
            </a:r>
          </a:p>
        </p:txBody>
      </p:sp>
      <p:graphicFrame>
        <p:nvGraphicFramePr>
          <p:cNvPr id="4" name="Table 3"/>
          <p:cNvGraphicFramePr>
            <a:graphicFrameLocks noGrp="1"/>
          </p:cNvGraphicFramePr>
          <p:nvPr/>
        </p:nvGraphicFramePr>
        <p:xfrm>
          <a:off x="533400" y="1913525"/>
          <a:ext cx="8153400" cy="469392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17399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tblGrid>
              <a:tr h="593213">
                <a:tc>
                  <a:txBody>
                    <a:bodyPr/>
                    <a:lstStyle/>
                    <a:p>
                      <a:endParaRPr lang="en-US" dirty="0"/>
                    </a:p>
                  </a:txBody>
                  <a:tcPr/>
                </a:tc>
                <a:tc>
                  <a:txBody>
                    <a:bodyPr/>
                    <a:lstStyle/>
                    <a:p>
                      <a:r>
                        <a:rPr lang="en-US" sz="2200" dirty="0">
                          <a:solidFill>
                            <a:schemeClr val="tx1"/>
                          </a:solidFill>
                        </a:rPr>
                        <a:t>Reliability</a:t>
                      </a:r>
                    </a:p>
                  </a:txBody>
                  <a:tcPr/>
                </a:tc>
                <a:tc>
                  <a:txBody>
                    <a:bodyPr/>
                    <a:lstStyle/>
                    <a:p>
                      <a:r>
                        <a:rPr lang="en-US" sz="2200" dirty="0">
                          <a:solidFill>
                            <a:schemeClr val="tx1"/>
                          </a:solidFill>
                        </a:rPr>
                        <a:t>Write Bandwidth</a:t>
                      </a:r>
                    </a:p>
                  </a:txBody>
                  <a:tcPr/>
                </a:tc>
                <a:tc>
                  <a:txBody>
                    <a:bodyPr/>
                    <a:lstStyle/>
                    <a:p>
                      <a:r>
                        <a:rPr lang="en-US" sz="2200" dirty="0">
                          <a:solidFill>
                            <a:schemeClr val="tx1"/>
                          </a:solidFill>
                        </a:rPr>
                        <a:t>Read Bandwidth</a:t>
                      </a:r>
                    </a:p>
                  </a:txBody>
                  <a:tcPr/>
                </a:tc>
                <a:extLst>
                  <a:ext uri="{0D108BD9-81ED-4DB2-BD59-A6C34878D82A}">
                    <a16:rowId xmlns:a16="http://schemas.microsoft.com/office/drawing/2014/main" val="10000"/>
                  </a:ext>
                </a:extLst>
              </a:tr>
              <a:tr h="814178">
                <a:tc>
                  <a:txBody>
                    <a:bodyPr/>
                    <a:lstStyle/>
                    <a:p>
                      <a:r>
                        <a:rPr lang="en-US" sz="2400" dirty="0"/>
                        <a:t>Put</a:t>
                      </a:r>
                      <a:r>
                        <a:rPr lang="en-US" sz="2400" baseline="0" dirty="0"/>
                        <a:t> all replicas on one node</a:t>
                      </a:r>
                      <a:endParaRPr lang="en-US" sz="2400" dirty="0"/>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extLst>
                  <a:ext uri="{0D108BD9-81ED-4DB2-BD59-A6C34878D82A}">
                    <a16:rowId xmlns:a16="http://schemas.microsoft.com/office/drawing/2014/main" val="10001"/>
                  </a:ext>
                </a:extLst>
              </a:tr>
              <a:tr h="814178">
                <a:tc>
                  <a:txBody>
                    <a:bodyPr/>
                    <a:lstStyle/>
                    <a:p>
                      <a:r>
                        <a:rPr lang="en-US" sz="2400" dirty="0"/>
                        <a:t>Put all replicas on different racks</a:t>
                      </a: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extLst>
                  <a:ext uri="{0D108BD9-81ED-4DB2-BD59-A6C34878D82A}">
                    <a16:rowId xmlns:a16="http://schemas.microsoft.com/office/drawing/2014/main" val="10002"/>
                  </a:ext>
                </a:extLst>
              </a:tr>
              <a:tr h="2118617">
                <a:tc>
                  <a:txBody>
                    <a:bodyPr/>
                    <a:lstStyle/>
                    <a:p>
                      <a:r>
                        <a:rPr lang="en-US" sz="2400" dirty="0"/>
                        <a:t>HDFS: </a:t>
                      </a:r>
                    </a:p>
                    <a:p>
                      <a:r>
                        <a:rPr lang="en-US" sz="2400" dirty="0"/>
                        <a:t>1-&gt; same node as client</a:t>
                      </a:r>
                    </a:p>
                    <a:p>
                      <a:r>
                        <a:rPr lang="en-US" sz="2400" dirty="0"/>
                        <a:t>2-&gt; a</a:t>
                      </a:r>
                      <a:r>
                        <a:rPr lang="en-US" sz="2400" baseline="0" dirty="0"/>
                        <a:t> node on different rack </a:t>
                      </a:r>
                    </a:p>
                    <a:p>
                      <a:r>
                        <a:rPr lang="en-US" sz="2400" baseline="0" dirty="0"/>
                        <a:t>3-&gt; a different node on the same rack as 2</a:t>
                      </a:r>
                      <a:endParaRPr lang="en-US" sz="2400"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a:blip r:embed="rId2"/>
          <a:stretch>
            <a:fillRect/>
          </a:stretch>
        </p:blipFill>
        <p:spPr>
          <a:xfrm>
            <a:off x="4051300" y="3670300"/>
            <a:ext cx="635000" cy="424873"/>
          </a:xfrm>
          <a:prstGeom prst="rect">
            <a:avLst/>
          </a:prstGeom>
        </p:spPr>
      </p:pic>
      <p:pic>
        <p:nvPicPr>
          <p:cNvPr id="6" name="Picture 5"/>
          <p:cNvPicPr>
            <a:picLocks noChangeAspect="1"/>
          </p:cNvPicPr>
          <p:nvPr/>
        </p:nvPicPr>
        <p:blipFill>
          <a:blip r:embed="rId2"/>
          <a:stretch>
            <a:fillRect/>
          </a:stretch>
        </p:blipFill>
        <p:spPr>
          <a:xfrm>
            <a:off x="5727700" y="2825173"/>
            <a:ext cx="635000" cy="424873"/>
          </a:xfrm>
          <a:prstGeom prst="rect">
            <a:avLst/>
          </a:prstGeom>
        </p:spPr>
      </p:pic>
      <p:pic>
        <p:nvPicPr>
          <p:cNvPr id="7" name="Picture 6"/>
          <p:cNvPicPr>
            <a:picLocks noChangeAspect="1"/>
          </p:cNvPicPr>
          <p:nvPr/>
        </p:nvPicPr>
        <p:blipFill>
          <a:blip r:embed="rId2"/>
          <a:stretch>
            <a:fillRect/>
          </a:stretch>
        </p:blipFill>
        <p:spPr>
          <a:xfrm>
            <a:off x="4076700" y="5270500"/>
            <a:ext cx="635000" cy="424873"/>
          </a:xfrm>
          <a:prstGeom prst="rect">
            <a:avLst/>
          </a:prstGeom>
        </p:spPr>
      </p:pic>
      <p:pic>
        <p:nvPicPr>
          <p:cNvPr id="8" name="Picture 7"/>
          <p:cNvPicPr>
            <a:picLocks noChangeAspect="1"/>
          </p:cNvPicPr>
          <p:nvPr/>
        </p:nvPicPr>
        <p:blipFill>
          <a:blip r:embed="rId3"/>
          <a:stretch>
            <a:fillRect/>
          </a:stretch>
        </p:blipFill>
        <p:spPr>
          <a:xfrm>
            <a:off x="4108450" y="2825173"/>
            <a:ext cx="438150" cy="438150"/>
          </a:xfrm>
          <a:prstGeom prst="rect">
            <a:avLst/>
          </a:prstGeom>
        </p:spPr>
      </p:pic>
      <p:pic>
        <p:nvPicPr>
          <p:cNvPr id="9" name="Picture 8"/>
          <p:cNvPicPr>
            <a:picLocks noChangeAspect="1"/>
          </p:cNvPicPr>
          <p:nvPr/>
        </p:nvPicPr>
        <p:blipFill>
          <a:blip r:embed="rId3"/>
          <a:stretch>
            <a:fillRect/>
          </a:stretch>
        </p:blipFill>
        <p:spPr>
          <a:xfrm>
            <a:off x="5861050" y="3657023"/>
            <a:ext cx="438150" cy="438150"/>
          </a:xfrm>
          <a:prstGeom prst="rect">
            <a:avLst/>
          </a:prstGeom>
        </p:spPr>
      </p:pic>
      <p:pic>
        <p:nvPicPr>
          <p:cNvPr id="10" name="Picture 9"/>
          <p:cNvPicPr>
            <a:picLocks noChangeAspect="1"/>
          </p:cNvPicPr>
          <p:nvPr/>
        </p:nvPicPr>
        <p:blipFill>
          <a:blip r:embed="rId3"/>
          <a:stretch>
            <a:fillRect/>
          </a:stretch>
        </p:blipFill>
        <p:spPr>
          <a:xfrm>
            <a:off x="7321550" y="3657023"/>
            <a:ext cx="438150" cy="438150"/>
          </a:xfrm>
          <a:prstGeom prst="rect">
            <a:avLst/>
          </a:prstGeom>
        </p:spPr>
      </p:pic>
      <p:pic>
        <p:nvPicPr>
          <p:cNvPr id="11" name="Picture 10"/>
          <p:cNvPicPr>
            <a:picLocks noChangeAspect="1"/>
          </p:cNvPicPr>
          <p:nvPr/>
        </p:nvPicPr>
        <p:blipFill>
          <a:blip r:embed="rId3"/>
          <a:stretch>
            <a:fillRect/>
          </a:stretch>
        </p:blipFill>
        <p:spPr>
          <a:xfrm>
            <a:off x="7321550" y="2834698"/>
            <a:ext cx="438150" cy="438150"/>
          </a:xfrm>
          <a:prstGeom prst="rect">
            <a:avLst/>
          </a:prstGeom>
        </p:spPr>
      </p:pic>
      <p:pic>
        <p:nvPicPr>
          <p:cNvPr id="12" name="Picture 11"/>
          <p:cNvPicPr>
            <a:picLocks noChangeAspect="1"/>
          </p:cNvPicPr>
          <p:nvPr/>
        </p:nvPicPr>
        <p:blipFill>
          <a:blip r:embed="rId4"/>
          <a:stretch>
            <a:fillRect/>
          </a:stretch>
        </p:blipFill>
        <p:spPr>
          <a:xfrm>
            <a:off x="5861050" y="4974690"/>
            <a:ext cx="723900" cy="720683"/>
          </a:xfrm>
          <a:prstGeom prst="rect">
            <a:avLst/>
          </a:prstGeom>
        </p:spPr>
      </p:pic>
      <p:pic>
        <p:nvPicPr>
          <p:cNvPr id="13" name="Picture 12"/>
          <p:cNvPicPr>
            <a:picLocks noChangeAspect="1"/>
          </p:cNvPicPr>
          <p:nvPr/>
        </p:nvPicPr>
        <p:blipFill>
          <a:blip r:embed="rId4"/>
          <a:stretch>
            <a:fillRect/>
          </a:stretch>
        </p:blipFill>
        <p:spPr>
          <a:xfrm>
            <a:off x="7397750" y="4974690"/>
            <a:ext cx="723900" cy="720683"/>
          </a:xfrm>
          <a:prstGeom prst="rect">
            <a:avLst/>
          </a:prstGeom>
        </p:spPr>
      </p:pic>
    </p:spTree>
    <p:extLst>
      <p:ext uri="{BB962C8B-B14F-4D97-AF65-F5344CB8AC3E}">
        <p14:creationId xmlns:p14="http://schemas.microsoft.com/office/powerpoint/2010/main" val="321151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a:t>
            </a:r>
          </a:p>
        </p:txBody>
      </p:sp>
      <p:sp>
        <p:nvSpPr>
          <p:cNvPr id="3" name="Content Placeholder 2"/>
          <p:cNvSpPr>
            <a:spLocks noGrp="1"/>
          </p:cNvSpPr>
          <p:nvPr>
            <p:ph idx="1"/>
          </p:nvPr>
        </p:nvSpPr>
        <p:spPr/>
        <p:txBody>
          <a:bodyPr>
            <a:normAutofit/>
          </a:bodyPr>
          <a:lstStyle/>
          <a:p>
            <a:r>
              <a:rPr lang="en-US" dirty="0"/>
              <a:t>Hadoop: Setting up a Single Node Cluster.</a:t>
            </a:r>
          </a:p>
          <a:p>
            <a:pPr lvl="1"/>
            <a:r>
              <a:rPr lang="en-US" dirty="0">
                <a:hlinkClick r:id="rId2"/>
              </a:rPr>
              <a:t>https://</a:t>
            </a:r>
            <a:r>
              <a:rPr lang="en-US" dirty="0" err="1">
                <a:hlinkClick r:id="rId2"/>
              </a:rPr>
              <a:t>hadoop.apache.org</a:t>
            </a:r>
            <a:r>
              <a:rPr lang="en-US" dirty="0">
                <a:hlinkClick r:id="rId2"/>
              </a:rPr>
              <a:t>/docs/stable/</a:t>
            </a:r>
            <a:r>
              <a:rPr lang="en-US" dirty="0" err="1">
                <a:hlinkClick r:id="rId2"/>
              </a:rPr>
              <a:t>hadoop</a:t>
            </a:r>
            <a:r>
              <a:rPr lang="en-US" dirty="0">
                <a:hlinkClick r:id="rId2"/>
              </a:rPr>
              <a:t>-project-</a:t>
            </a:r>
            <a:r>
              <a:rPr lang="en-US" dirty="0" err="1">
                <a:hlinkClick r:id="rId2"/>
              </a:rPr>
              <a:t>dist</a:t>
            </a:r>
            <a:r>
              <a:rPr lang="en-US" dirty="0">
                <a:hlinkClick r:id="rId2"/>
              </a:rPr>
              <a:t>/</a:t>
            </a:r>
            <a:r>
              <a:rPr lang="en-US" dirty="0" err="1">
                <a:hlinkClick r:id="rId2"/>
              </a:rPr>
              <a:t>hadoop</a:t>
            </a:r>
            <a:r>
              <a:rPr lang="en-US" dirty="0">
                <a:hlinkClick r:id="rId2"/>
              </a:rPr>
              <a:t>-common/</a:t>
            </a:r>
            <a:r>
              <a:rPr lang="en-US" dirty="0" err="1">
                <a:hlinkClick r:id="rId2"/>
              </a:rPr>
              <a:t>SingleCluster.html</a:t>
            </a:r>
            <a:endParaRPr lang="en-US" dirty="0"/>
          </a:p>
          <a:p>
            <a:pPr lvl="1"/>
            <a:endParaRPr lang="en-US" dirty="0"/>
          </a:p>
          <a:p>
            <a:r>
              <a:rPr lang="en-US" dirty="0"/>
              <a:t>Command Line: Hadoop FS Shell</a:t>
            </a:r>
          </a:p>
          <a:p>
            <a:pPr lvl="1"/>
            <a:r>
              <a:rPr lang="en-US" dirty="0">
                <a:hlinkClick r:id="rId3"/>
              </a:rPr>
              <a:t>https://hadoop.apache.org/docs/r2.4.1/hadoop-project-dist/hadoop-common/FileSystemShell.html</a:t>
            </a:r>
            <a:endParaRPr lang="en-US" dirty="0"/>
          </a:p>
        </p:txBody>
      </p:sp>
    </p:spTree>
    <p:extLst>
      <p:ext uri="{BB962C8B-B14F-4D97-AF65-F5344CB8AC3E}">
        <p14:creationId xmlns:p14="http://schemas.microsoft.com/office/powerpoint/2010/main" val="35947159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Big Data and Hadoop background</a:t>
            </a:r>
          </a:p>
          <a:p>
            <a:pPr lvl="1"/>
            <a:r>
              <a:rPr lang="en-US" dirty="0"/>
              <a:t>What and Why about Hadoop</a:t>
            </a:r>
          </a:p>
          <a:p>
            <a:pPr lvl="1"/>
            <a:r>
              <a:rPr lang="en-US" dirty="0"/>
              <a:t>4 V challenge of Big Data</a:t>
            </a:r>
          </a:p>
          <a:p>
            <a:pPr marL="457200" lvl="1" indent="0">
              <a:buNone/>
            </a:pPr>
            <a:endParaRPr lang="en-US" dirty="0"/>
          </a:p>
          <a:p>
            <a:r>
              <a:rPr lang="en-US" dirty="0"/>
              <a:t>Hadoop Distributed File System (HDFS)</a:t>
            </a:r>
          </a:p>
          <a:p>
            <a:pPr lvl="1"/>
            <a:r>
              <a:rPr lang="en-US" dirty="0"/>
              <a:t>Motivation: guide Hadoop design</a:t>
            </a:r>
          </a:p>
          <a:p>
            <a:pPr lvl="1"/>
            <a:r>
              <a:rPr lang="en-US" dirty="0"/>
              <a:t>Architecture: Single rack </a:t>
            </a:r>
            <a:r>
              <a:rPr lang="en-US" dirty="0" err="1"/>
              <a:t>vs</a:t>
            </a:r>
            <a:r>
              <a:rPr lang="en-US" dirty="0"/>
              <a:t> Multi-rack clusters</a:t>
            </a:r>
          </a:p>
          <a:p>
            <a:pPr lvl="1"/>
            <a:r>
              <a:rPr lang="en-US" dirty="0"/>
              <a:t>Reliable storage, Rack-awareness, Throughput</a:t>
            </a:r>
          </a:p>
          <a:p>
            <a:pPr lvl="1"/>
            <a:r>
              <a:rPr lang="en-US" dirty="0"/>
              <a:t>Inside: Name Node file system, Read, Write</a:t>
            </a:r>
          </a:p>
          <a:p>
            <a:pPr lvl="1"/>
            <a:r>
              <a:rPr lang="en-US" dirty="0"/>
              <a:t>Interface: Web and Command line </a:t>
            </a:r>
          </a:p>
        </p:txBody>
      </p:sp>
    </p:spTree>
    <p:extLst>
      <p:ext uri="{BB962C8B-B14F-4D97-AF65-F5344CB8AC3E}">
        <p14:creationId xmlns:p14="http://schemas.microsoft.com/office/powerpoint/2010/main" val="2310414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a:extLst>
              <a:ext uri="{FF2B5EF4-FFF2-40B4-BE49-F238E27FC236}">
                <a16:creationId xmlns:a16="http://schemas.microsoft.com/office/drawing/2014/main" id="{277F0E8A-B7B2-54DA-DEF1-23465A7BD44B}"/>
              </a:ext>
            </a:extLst>
          </p:cNvPr>
          <p:cNvSpPr>
            <a:spLocks noGrp="1" noChangeArrowheads="1"/>
          </p:cNvSpPr>
          <p:nvPr>
            <p:ph type="title"/>
          </p:nvPr>
        </p:nvSpPr>
        <p:spPr/>
        <p:txBody>
          <a:bodyPr/>
          <a:lstStyle/>
          <a:p>
            <a:r>
              <a:rPr lang="en-US" altLang="en-US"/>
              <a:t>What is BigTable?</a:t>
            </a:r>
          </a:p>
        </p:txBody>
      </p:sp>
      <p:sp>
        <p:nvSpPr>
          <p:cNvPr id="699395" name="Rectangle 3">
            <a:extLst>
              <a:ext uri="{FF2B5EF4-FFF2-40B4-BE49-F238E27FC236}">
                <a16:creationId xmlns:a16="http://schemas.microsoft.com/office/drawing/2014/main" id="{68F3D949-A8F6-B78E-20C8-0E114E83C0B9}"/>
              </a:ext>
            </a:extLst>
          </p:cNvPr>
          <p:cNvSpPr>
            <a:spLocks noGrp="1" noChangeArrowheads="1"/>
          </p:cNvSpPr>
          <p:nvPr>
            <p:ph type="body" idx="1"/>
          </p:nvPr>
        </p:nvSpPr>
        <p:spPr/>
        <p:txBody>
          <a:bodyPr/>
          <a:lstStyle/>
          <a:p>
            <a:r>
              <a:rPr lang="en-US" altLang="en-US"/>
              <a:t>“A BigTable is a sparse, distributed, persistent multidimensional sorted map.  The map is indexed by a row key, a column key, and a timestamp; each value in the map is an uninterpreted array of bytes.”</a:t>
            </a:r>
          </a:p>
          <a:p>
            <a:pPr>
              <a:buFont typeface="Monotype Sorts" pitchFamily="2" charset="2"/>
              <a:buNone/>
            </a:pPr>
            <a:endParaRPr lang="en-US" altLang="en-US"/>
          </a:p>
          <a:p>
            <a:pPr algn="ctr">
              <a:buFont typeface="Monotype Sorts" pitchFamily="2" charset="2"/>
              <a:buNone/>
            </a:pPr>
            <a:r>
              <a:rPr lang="en-US" altLang="en-US" sz="2000" b="1">
                <a:solidFill>
                  <a:schemeClr val="tx1"/>
                </a:solidFill>
                <a:latin typeface="Courier New" panose="02070309020205020404" pitchFamily="49" charset="0"/>
              </a:rPr>
              <a:t>(row:string, column:string, time:int64) -&gt; string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SG" dirty="0" err="1"/>
              <a:t>给定</a:t>
            </a:r>
            <a:r>
              <a:rPr lang="en-US" altLang="zh-CN" dirty="0"/>
              <a:t>1</a:t>
            </a:r>
            <a:r>
              <a:rPr lang="zh-CN" altLang="en-US" dirty="0"/>
              <a:t>亿</a:t>
            </a:r>
            <a:r>
              <a:rPr lang="en-US" altLang="zh-CN" dirty="0"/>
              <a:t>2</a:t>
            </a:r>
            <a:r>
              <a:rPr lang="zh-CN" altLang="en-US" dirty="0"/>
              <a:t>千万的论文数据</a:t>
            </a:r>
            <a:endParaRPr lang="en-SG" altLang="zh-CN" dirty="0"/>
          </a:p>
          <a:p>
            <a:pPr lvl="1"/>
            <a:r>
              <a:rPr lang="zh-CN" altLang="en-US" dirty="0"/>
              <a:t>什么特点？</a:t>
            </a:r>
            <a:endParaRPr lang="en-SG" altLang="zh-CN" dirty="0"/>
          </a:p>
          <a:p>
            <a:pPr lvl="1"/>
            <a:r>
              <a:rPr lang="zh-CN" altLang="en-US" dirty="0"/>
              <a:t>有什么用？</a:t>
            </a:r>
            <a:endParaRPr lang="en-SG" altLang="zh-CN" dirty="0"/>
          </a:p>
          <a:p>
            <a:pPr lvl="1"/>
            <a:r>
              <a:rPr lang="zh-CN" altLang="en-US" dirty="0"/>
              <a:t>怎么处理？</a:t>
            </a:r>
            <a:endParaRPr lang="en-SG" altLang="zh-CN" dirty="0"/>
          </a:p>
          <a:p>
            <a:pPr lvl="1"/>
            <a:r>
              <a:rPr lang="zh-CN" altLang="en-US" dirty="0"/>
              <a:t>系统应该具有什么能力？</a:t>
            </a:r>
            <a:endParaRPr lang="en-SG" altLang="zh-CN" dirty="0"/>
          </a:p>
          <a:p>
            <a:pPr lvl="1"/>
            <a:endParaRPr lang="en-US" dirty="0"/>
          </a:p>
        </p:txBody>
      </p:sp>
    </p:spTree>
    <p:extLst>
      <p:ext uri="{BB962C8B-B14F-4D97-AF65-F5344CB8AC3E}">
        <p14:creationId xmlns:p14="http://schemas.microsoft.com/office/powerpoint/2010/main" val="318087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41" name="Rectangle 5">
            <a:extLst>
              <a:ext uri="{FF2B5EF4-FFF2-40B4-BE49-F238E27FC236}">
                <a16:creationId xmlns:a16="http://schemas.microsoft.com/office/drawing/2014/main" id="{6023AECA-6B7F-8E3B-6DD0-00FA620BAB3B}"/>
              </a:ext>
            </a:extLst>
          </p:cNvPr>
          <p:cNvSpPr>
            <a:spLocks noGrp="1" noChangeArrowheads="1"/>
          </p:cNvSpPr>
          <p:nvPr>
            <p:ph type="title"/>
          </p:nvPr>
        </p:nvSpPr>
        <p:spPr/>
        <p:txBody>
          <a:bodyPr/>
          <a:lstStyle/>
          <a:p>
            <a:r>
              <a:rPr lang="en-US" altLang="en-US"/>
              <a:t>Motivating example</a:t>
            </a:r>
          </a:p>
        </p:txBody>
      </p:sp>
      <p:sp>
        <p:nvSpPr>
          <p:cNvPr id="756742" name="Rectangle 6">
            <a:extLst>
              <a:ext uri="{FF2B5EF4-FFF2-40B4-BE49-F238E27FC236}">
                <a16:creationId xmlns:a16="http://schemas.microsoft.com/office/drawing/2014/main" id="{69210A60-5141-7F94-875C-A6E1AE83638A}"/>
              </a:ext>
            </a:extLst>
          </p:cNvPr>
          <p:cNvSpPr>
            <a:spLocks noGrp="1" noChangeArrowheads="1"/>
          </p:cNvSpPr>
          <p:nvPr>
            <p:ph type="body" idx="1"/>
          </p:nvPr>
        </p:nvSpPr>
        <p:spPr>
          <a:xfrm>
            <a:off x="457200" y="4953000"/>
            <a:ext cx="8178800" cy="1905000"/>
          </a:xfrm>
        </p:spPr>
        <p:txBody>
          <a:bodyPr/>
          <a:lstStyle/>
          <a:p>
            <a:r>
              <a:rPr lang="en-US" altLang="en-US"/>
              <a:t>Lots of semi-structured data</a:t>
            </a:r>
          </a:p>
          <a:p>
            <a:r>
              <a:rPr lang="en-US" altLang="en-US"/>
              <a:t>Enormous scale</a:t>
            </a:r>
          </a:p>
        </p:txBody>
      </p:sp>
      <p:pic>
        <p:nvPicPr>
          <p:cNvPr id="756740" name="Picture 4">
            <a:extLst>
              <a:ext uri="{FF2B5EF4-FFF2-40B4-BE49-F238E27FC236}">
                <a16:creationId xmlns:a16="http://schemas.microsoft.com/office/drawing/2014/main" id="{08BECAFF-86A4-7614-35D8-40DF38A8B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62200"/>
            <a:ext cx="8229600" cy="21701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a:extLst>
              <a:ext uri="{FF2B5EF4-FFF2-40B4-BE49-F238E27FC236}">
                <a16:creationId xmlns:a16="http://schemas.microsoft.com/office/drawing/2014/main" id="{88D95B19-7635-EA7F-523E-D4D5CDBD5D67}"/>
              </a:ext>
            </a:extLst>
          </p:cNvPr>
          <p:cNvSpPr>
            <a:spLocks noGrp="1" noChangeArrowheads="1"/>
          </p:cNvSpPr>
          <p:nvPr>
            <p:ph type="title"/>
          </p:nvPr>
        </p:nvSpPr>
        <p:spPr/>
        <p:txBody>
          <a:bodyPr/>
          <a:lstStyle/>
          <a:p>
            <a:r>
              <a:rPr lang="en-US" altLang="en-US"/>
              <a:t>Why?</a:t>
            </a:r>
          </a:p>
        </p:txBody>
      </p:sp>
      <p:sp>
        <p:nvSpPr>
          <p:cNvPr id="758787" name="Rectangle 3">
            <a:extLst>
              <a:ext uri="{FF2B5EF4-FFF2-40B4-BE49-F238E27FC236}">
                <a16:creationId xmlns:a16="http://schemas.microsoft.com/office/drawing/2014/main" id="{596748BA-4310-5CF6-A197-D68688BB331A}"/>
              </a:ext>
            </a:extLst>
          </p:cNvPr>
          <p:cNvSpPr>
            <a:spLocks noGrp="1" noChangeArrowheads="1"/>
          </p:cNvSpPr>
          <p:nvPr>
            <p:ph type="body" idx="1"/>
          </p:nvPr>
        </p:nvSpPr>
        <p:spPr/>
        <p:txBody>
          <a:bodyPr/>
          <a:lstStyle/>
          <a:p>
            <a:r>
              <a:rPr lang="en-US" altLang="en-US"/>
              <a:t>You often need more than a file system</a:t>
            </a:r>
          </a:p>
          <a:p>
            <a:pPr lvl="1"/>
            <a:r>
              <a:rPr lang="en-US" altLang="en-US"/>
              <a:t>Cf. Windows Vista</a:t>
            </a:r>
          </a:p>
          <a:p>
            <a:r>
              <a:rPr lang="en-US" altLang="en-US"/>
              <a:t>Do you need a full DBMS?</a:t>
            </a:r>
          </a:p>
          <a:p>
            <a:pPr lvl="1"/>
            <a:r>
              <a:rPr lang="en-US" altLang="en-US"/>
              <a:t>Few DBMS’s support the requisite scale</a:t>
            </a:r>
          </a:p>
          <a:p>
            <a:pPr lvl="1"/>
            <a:r>
              <a:rPr lang="en-US" altLang="en-US"/>
              <a:t>Most DBMS’s require very expensive infrastructure</a:t>
            </a:r>
          </a:p>
          <a:p>
            <a:pPr lvl="1"/>
            <a:r>
              <a:rPr lang="en-US" altLang="en-US"/>
              <a:t>Google had highly optimized lower-level systems that could be exploited</a:t>
            </a:r>
          </a:p>
          <a:p>
            <a:pPr lvl="2"/>
            <a:r>
              <a:rPr lang="en-US" altLang="en-US"/>
              <a:t>GFS, Chubby, MapReduce, job scheduling</a:t>
            </a:r>
          </a:p>
          <a:p>
            <a:pPr lvl="1"/>
            <a:r>
              <a:rPr lang="en-US" altLang="en-US"/>
              <a:t>DBMS’s provide more than Google needed</a:t>
            </a:r>
          </a:p>
          <a:p>
            <a:pPr lvl="2"/>
            <a:r>
              <a:rPr lang="en-US" altLang="en-US"/>
              <a:t>E.g., full transactions, SQL</a:t>
            </a:r>
          </a:p>
          <a:p>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a:extLst>
              <a:ext uri="{FF2B5EF4-FFF2-40B4-BE49-F238E27FC236}">
                <a16:creationId xmlns:a16="http://schemas.microsoft.com/office/drawing/2014/main" id="{4CBA841A-E821-CF3B-DD18-0F05D21EA295}"/>
              </a:ext>
            </a:extLst>
          </p:cNvPr>
          <p:cNvSpPr>
            <a:spLocks noGrp="1" noChangeArrowheads="1"/>
          </p:cNvSpPr>
          <p:nvPr>
            <p:ph type="title"/>
          </p:nvPr>
        </p:nvSpPr>
        <p:spPr>
          <a:xfrm>
            <a:off x="406400" y="228600"/>
            <a:ext cx="8128000" cy="1143000"/>
          </a:xfrm>
        </p:spPr>
        <p:txBody>
          <a:bodyPr>
            <a:normAutofit fontScale="90000"/>
          </a:bodyPr>
          <a:lstStyle/>
          <a:p>
            <a:r>
              <a:rPr lang="en-US" altLang="en-US"/>
              <a:t>Relative to a DBMS, BigTable provides …</a:t>
            </a:r>
          </a:p>
        </p:txBody>
      </p:sp>
      <p:sp>
        <p:nvSpPr>
          <p:cNvPr id="760835" name="Rectangle 3">
            <a:extLst>
              <a:ext uri="{FF2B5EF4-FFF2-40B4-BE49-F238E27FC236}">
                <a16:creationId xmlns:a16="http://schemas.microsoft.com/office/drawing/2014/main" id="{0A8D9B3F-5010-AE82-174B-4E296B9AE164}"/>
              </a:ext>
            </a:extLst>
          </p:cNvPr>
          <p:cNvSpPr>
            <a:spLocks noGrp="1" noChangeArrowheads="1"/>
          </p:cNvSpPr>
          <p:nvPr>
            <p:ph type="body" idx="1"/>
          </p:nvPr>
        </p:nvSpPr>
        <p:spPr/>
        <p:txBody>
          <a:bodyPr/>
          <a:lstStyle/>
          <a:p>
            <a:r>
              <a:rPr lang="en-US" altLang="en-US" b="1" dirty="0">
                <a:solidFill>
                  <a:srgbClr val="990000"/>
                </a:solidFill>
              </a:rPr>
              <a:t>-</a:t>
            </a:r>
            <a:r>
              <a:rPr lang="en-US" altLang="en-US" dirty="0"/>
              <a:t> Simplified data retrieval mechanism</a:t>
            </a:r>
            <a:endParaRPr lang="en-US" altLang="en-US" dirty="0">
              <a:sym typeface="Wingdings" pitchFamily="2" charset="2"/>
            </a:endParaRPr>
          </a:p>
          <a:p>
            <a:pPr lvl="1"/>
            <a:r>
              <a:rPr lang="en-US" altLang="en-US" sz="1800" b="1" dirty="0">
                <a:latin typeface="Courier New" panose="02070309020205020404" pitchFamily="49" charset="0"/>
              </a:rPr>
              <a:t>(row, column, time:) -&gt; string  </a:t>
            </a:r>
            <a:r>
              <a:rPr lang="en-US" altLang="en-US" sz="1800" dirty="0"/>
              <a:t>only</a:t>
            </a:r>
            <a:endParaRPr lang="en-US" altLang="en-US" dirty="0">
              <a:sym typeface="Wingdings" pitchFamily="2" charset="2"/>
            </a:endParaRPr>
          </a:p>
          <a:p>
            <a:pPr lvl="1"/>
            <a:r>
              <a:rPr lang="en-US" altLang="en-US" dirty="0">
                <a:sym typeface="Wingdings" pitchFamily="2" charset="2"/>
              </a:rPr>
              <a:t>No relational operators</a:t>
            </a:r>
          </a:p>
          <a:p>
            <a:r>
              <a:rPr lang="en-US" altLang="en-US" b="1" dirty="0">
                <a:solidFill>
                  <a:srgbClr val="990000"/>
                </a:solidFill>
              </a:rPr>
              <a:t>-</a:t>
            </a:r>
            <a:r>
              <a:rPr lang="en-US" altLang="en-US" dirty="0"/>
              <a:t> Atomic updates only possible at row level</a:t>
            </a:r>
          </a:p>
          <a:p>
            <a:r>
              <a:rPr lang="en-US" altLang="en-US" b="1" dirty="0">
                <a:solidFill>
                  <a:srgbClr val="339966"/>
                </a:solidFill>
              </a:rPr>
              <a:t>+</a:t>
            </a:r>
            <a:r>
              <a:rPr lang="en-US" altLang="en-US" dirty="0"/>
              <a:t> Arbitrary number of columns per row</a:t>
            </a:r>
          </a:p>
          <a:p>
            <a:r>
              <a:rPr lang="en-US" altLang="en-US" b="1" dirty="0">
                <a:solidFill>
                  <a:srgbClr val="339966"/>
                </a:solidFill>
              </a:rPr>
              <a:t>+</a:t>
            </a:r>
            <a:r>
              <a:rPr lang="en-US" altLang="en-US" dirty="0"/>
              <a:t> Arbitrary data type for each column</a:t>
            </a:r>
          </a:p>
          <a:p>
            <a:endParaRPr lang="en-US" altLang="en-US" dirty="0"/>
          </a:p>
          <a:p>
            <a:r>
              <a:rPr lang="en-US" altLang="en-US" dirty="0"/>
              <a:t>Designed for Google’s application set</a:t>
            </a:r>
          </a:p>
          <a:p>
            <a:r>
              <a:rPr lang="en-US" altLang="en-US" dirty="0"/>
              <a:t>Provides extremely large scale (data, throughput) at extremely small cost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a:extLst>
              <a:ext uri="{FF2B5EF4-FFF2-40B4-BE49-F238E27FC236}">
                <a16:creationId xmlns:a16="http://schemas.microsoft.com/office/drawing/2014/main" id="{263B6DF3-44F5-02E0-656F-90F8F92307C1}"/>
              </a:ext>
            </a:extLst>
          </p:cNvPr>
          <p:cNvSpPr>
            <a:spLocks noGrp="1" noChangeArrowheads="1"/>
          </p:cNvSpPr>
          <p:nvPr>
            <p:ph type="title"/>
          </p:nvPr>
        </p:nvSpPr>
        <p:spPr/>
        <p:txBody>
          <a:bodyPr/>
          <a:lstStyle/>
          <a:p>
            <a:r>
              <a:rPr lang="en-US" altLang="en-US"/>
              <a:t>Physical representation of data</a:t>
            </a:r>
          </a:p>
        </p:txBody>
      </p:sp>
      <p:sp>
        <p:nvSpPr>
          <p:cNvPr id="764931" name="Rectangle 3">
            <a:extLst>
              <a:ext uri="{FF2B5EF4-FFF2-40B4-BE49-F238E27FC236}">
                <a16:creationId xmlns:a16="http://schemas.microsoft.com/office/drawing/2014/main" id="{F3B19B8E-3B93-FAA0-4372-715717D685CB}"/>
              </a:ext>
            </a:extLst>
          </p:cNvPr>
          <p:cNvSpPr>
            <a:spLocks noGrp="1" noChangeArrowheads="1"/>
          </p:cNvSpPr>
          <p:nvPr>
            <p:ph type="body" idx="1"/>
          </p:nvPr>
        </p:nvSpPr>
        <p:spPr/>
        <p:txBody>
          <a:bodyPr/>
          <a:lstStyle/>
          <a:p>
            <a:r>
              <a:rPr lang="en-US" altLang="en-US"/>
              <a:t>A logical “table” is divided into multiple </a:t>
            </a:r>
            <a:r>
              <a:rPr lang="en-US" altLang="en-US" i="1"/>
              <a:t>tablets</a:t>
            </a:r>
            <a:endParaRPr lang="en-US" altLang="en-US"/>
          </a:p>
          <a:p>
            <a:pPr lvl="1"/>
            <a:r>
              <a:rPr lang="en-US" altLang="en-US"/>
              <a:t>Each tablet is one or more SSTable files in GFS</a:t>
            </a:r>
          </a:p>
          <a:p>
            <a:r>
              <a:rPr lang="en-US" altLang="en-US"/>
              <a:t>Each tablet stores an interval of table rows</a:t>
            </a:r>
          </a:p>
          <a:p>
            <a:pPr lvl="1"/>
            <a:r>
              <a:rPr lang="en-US" altLang="en-US"/>
              <a:t>Rows are lexicographically ordered (by key)</a:t>
            </a:r>
          </a:p>
          <a:p>
            <a:pPr lvl="1"/>
            <a:r>
              <a:rPr lang="en-US" altLang="en-US"/>
              <a:t>If a tablet grows beyond a certain size, it is split into two new tablets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a:extLst>
              <a:ext uri="{FF2B5EF4-FFF2-40B4-BE49-F238E27FC236}">
                <a16:creationId xmlns:a16="http://schemas.microsoft.com/office/drawing/2014/main" id="{1052EEC7-D892-68C7-7557-E655D648F3A6}"/>
              </a:ext>
            </a:extLst>
          </p:cNvPr>
          <p:cNvSpPr>
            <a:spLocks noGrp="1" noChangeArrowheads="1"/>
          </p:cNvSpPr>
          <p:nvPr>
            <p:ph type="title"/>
          </p:nvPr>
        </p:nvSpPr>
        <p:spPr/>
        <p:txBody>
          <a:bodyPr>
            <a:normAutofit fontScale="90000"/>
          </a:bodyPr>
          <a:lstStyle/>
          <a:p>
            <a:r>
              <a:rPr lang="en-US" altLang="en-US"/>
              <a:t>Software structure of a BigTable cell</a:t>
            </a:r>
          </a:p>
        </p:txBody>
      </p:sp>
      <p:sp>
        <p:nvSpPr>
          <p:cNvPr id="766979" name="Rectangle 3">
            <a:extLst>
              <a:ext uri="{FF2B5EF4-FFF2-40B4-BE49-F238E27FC236}">
                <a16:creationId xmlns:a16="http://schemas.microsoft.com/office/drawing/2014/main" id="{7AAC4C8C-9380-B04D-246C-6DA8975C835D}"/>
              </a:ext>
            </a:extLst>
          </p:cNvPr>
          <p:cNvSpPr>
            <a:spLocks noGrp="1" noChangeArrowheads="1"/>
          </p:cNvSpPr>
          <p:nvPr>
            <p:ph type="body" idx="1"/>
          </p:nvPr>
        </p:nvSpPr>
        <p:spPr/>
        <p:txBody>
          <a:bodyPr/>
          <a:lstStyle/>
          <a:p>
            <a:r>
              <a:rPr lang="en-US" altLang="en-US"/>
              <a:t>One master server</a:t>
            </a:r>
          </a:p>
          <a:p>
            <a:pPr lvl="1"/>
            <a:r>
              <a:rPr lang="en-US" altLang="en-US"/>
              <a:t>Communicates only with tablet servers</a:t>
            </a:r>
          </a:p>
          <a:p>
            <a:r>
              <a:rPr lang="en-US" altLang="en-US"/>
              <a:t>Multiple tablet servers</a:t>
            </a:r>
          </a:p>
          <a:p>
            <a:pPr lvl="1"/>
            <a:r>
              <a:rPr lang="en-US" altLang="en-US"/>
              <a:t>Perform actual client accesses</a:t>
            </a:r>
          </a:p>
          <a:p>
            <a:r>
              <a:rPr lang="en-US" altLang="en-US"/>
              <a:t>Chubby lock service holds metadata (e.g., the location of the root metadata tablet for the table ), handles master election</a:t>
            </a:r>
          </a:p>
          <a:p>
            <a:pPr lvl="1"/>
            <a:r>
              <a:rPr lang="en-US" altLang="en-US"/>
              <a:t>How?</a:t>
            </a:r>
          </a:p>
          <a:p>
            <a:r>
              <a:rPr lang="en-US" altLang="en-US"/>
              <a:t>GFS servers provide underlying storage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a:extLst>
              <a:ext uri="{FF2B5EF4-FFF2-40B4-BE49-F238E27FC236}">
                <a16:creationId xmlns:a16="http://schemas.microsoft.com/office/drawing/2014/main" id="{A279D5FE-50A2-BBCA-D87F-FE3300EE049F}"/>
              </a:ext>
            </a:extLst>
          </p:cNvPr>
          <p:cNvSpPr>
            <a:spLocks noGrp="1" noChangeArrowheads="1"/>
          </p:cNvSpPr>
          <p:nvPr>
            <p:ph type="title"/>
          </p:nvPr>
        </p:nvSpPr>
        <p:spPr/>
        <p:txBody>
          <a:bodyPr/>
          <a:lstStyle/>
          <a:p>
            <a:r>
              <a:rPr lang="en-US" altLang="en-US"/>
              <a:t>High-level structure</a:t>
            </a:r>
          </a:p>
        </p:txBody>
      </p:sp>
      <p:sp>
        <p:nvSpPr>
          <p:cNvPr id="762884" name="Rectangle 4">
            <a:extLst>
              <a:ext uri="{FF2B5EF4-FFF2-40B4-BE49-F238E27FC236}">
                <a16:creationId xmlns:a16="http://schemas.microsoft.com/office/drawing/2014/main" id="{3620760F-92E7-D949-4067-19ABF5BBDFDB}"/>
              </a:ext>
            </a:extLst>
          </p:cNvPr>
          <p:cNvSpPr>
            <a:spLocks noChangeArrowheads="1"/>
          </p:cNvSpPr>
          <p:nvPr/>
        </p:nvSpPr>
        <p:spPr bwMode="auto">
          <a:xfrm>
            <a:off x="457200" y="1272952"/>
            <a:ext cx="8229600" cy="4876800"/>
          </a:xfrm>
          <a:prstGeom prst="rect">
            <a:avLst/>
          </a:prstGeom>
          <a:solidFill>
            <a:srgbClr val="EBE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85" name="Text Box 5">
            <a:extLst>
              <a:ext uri="{FF2B5EF4-FFF2-40B4-BE49-F238E27FC236}">
                <a16:creationId xmlns:a16="http://schemas.microsoft.com/office/drawing/2014/main" id="{228AA350-3827-05A4-D7B1-5ADEBCF13A12}"/>
              </a:ext>
            </a:extLst>
          </p:cNvPr>
          <p:cNvSpPr txBox="1">
            <a:spLocks noChangeArrowheads="1"/>
          </p:cNvSpPr>
          <p:nvPr/>
        </p:nvSpPr>
        <p:spPr bwMode="auto">
          <a:xfrm>
            <a:off x="457200" y="1272952"/>
            <a:ext cx="20574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BigTable Cell</a:t>
            </a:r>
          </a:p>
        </p:txBody>
      </p:sp>
      <p:sp>
        <p:nvSpPr>
          <p:cNvPr id="762886" name="Rectangle 6">
            <a:extLst>
              <a:ext uri="{FF2B5EF4-FFF2-40B4-BE49-F238E27FC236}">
                <a16:creationId xmlns:a16="http://schemas.microsoft.com/office/drawing/2014/main" id="{2429F115-CE9B-3F50-72BC-9AA36151812A}"/>
              </a:ext>
            </a:extLst>
          </p:cNvPr>
          <p:cNvSpPr>
            <a:spLocks noChangeArrowheads="1"/>
          </p:cNvSpPr>
          <p:nvPr/>
        </p:nvSpPr>
        <p:spPr bwMode="auto">
          <a:xfrm>
            <a:off x="3276600" y="2263552"/>
            <a:ext cx="2133600" cy="6096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87" name="Text Box 7">
            <a:extLst>
              <a:ext uri="{FF2B5EF4-FFF2-40B4-BE49-F238E27FC236}">
                <a16:creationId xmlns:a16="http://schemas.microsoft.com/office/drawing/2014/main" id="{B8481899-9943-907B-29AE-5181DD73D08D}"/>
              </a:ext>
            </a:extLst>
          </p:cNvPr>
          <p:cNvSpPr txBox="1">
            <a:spLocks noChangeArrowheads="1"/>
          </p:cNvSpPr>
          <p:nvPr/>
        </p:nvSpPr>
        <p:spPr bwMode="auto">
          <a:xfrm>
            <a:off x="3352800" y="2415952"/>
            <a:ext cx="19812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BigTable Master</a:t>
            </a:r>
          </a:p>
        </p:txBody>
      </p:sp>
      <p:sp>
        <p:nvSpPr>
          <p:cNvPr id="762888" name="Text Box 8">
            <a:extLst>
              <a:ext uri="{FF2B5EF4-FFF2-40B4-BE49-F238E27FC236}">
                <a16:creationId xmlns:a16="http://schemas.microsoft.com/office/drawing/2014/main" id="{8BE3BB5F-158D-644C-DE3A-07FE4EAE12B4}"/>
              </a:ext>
            </a:extLst>
          </p:cNvPr>
          <p:cNvSpPr txBox="1">
            <a:spLocks noChangeArrowheads="1"/>
          </p:cNvSpPr>
          <p:nvPr/>
        </p:nvSpPr>
        <p:spPr bwMode="auto">
          <a:xfrm>
            <a:off x="2971800" y="2873152"/>
            <a:ext cx="2743200" cy="64135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Performs metadata ops and load balancing</a:t>
            </a:r>
          </a:p>
        </p:txBody>
      </p:sp>
      <p:grpSp>
        <p:nvGrpSpPr>
          <p:cNvPr id="762891" name="Group 11">
            <a:extLst>
              <a:ext uri="{FF2B5EF4-FFF2-40B4-BE49-F238E27FC236}">
                <a16:creationId xmlns:a16="http://schemas.microsoft.com/office/drawing/2014/main" id="{6D90E159-9AAE-13DE-10CD-C99B528EEDF7}"/>
              </a:ext>
            </a:extLst>
          </p:cNvPr>
          <p:cNvGrpSpPr>
            <a:grpSpLocks/>
          </p:cNvGrpSpPr>
          <p:nvPr/>
        </p:nvGrpSpPr>
        <p:grpSpPr bwMode="auto">
          <a:xfrm>
            <a:off x="1295400" y="3711352"/>
            <a:ext cx="2895600" cy="609600"/>
            <a:chOff x="384" y="2736"/>
            <a:chExt cx="1680" cy="384"/>
          </a:xfrm>
        </p:grpSpPr>
        <p:sp>
          <p:nvSpPr>
            <p:cNvPr id="762889" name="Rectangle 9">
              <a:extLst>
                <a:ext uri="{FF2B5EF4-FFF2-40B4-BE49-F238E27FC236}">
                  <a16:creationId xmlns:a16="http://schemas.microsoft.com/office/drawing/2014/main" id="{7C430FED-8ABA-3850-6B8D-A45C35C471F7}"/>
                </a:ext>
              </a:extLst>
            </p:cNvPr>
            <p:cNvSpPr>
              <a:spLocks noChangeArrowheads="1"/>
            </p:cNvSpPr>
            <p:nvPr/>
          </p:nvSpPr>
          <p:spPr bwMode="auto">
            <a:xfrm>
              <a:off x="384" y="2736"/>
              <a:ext cx="1680" cy="384"/>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90" name="Text Box 10">
              <a:extLst>
                <a:ext uri="{FF2B5EF4-FFF2-40B4-BE49-F238E27FC236}">
                  <a16:creationId xmlns:a16="http://schemas.microsoft.com/office/drawing/2014/main" id="{EFF0519F-4A29-E130-7CED-31CD0C479F32}"/>
                </a:ext>
              </a:extLst>
            </p:cNvPr>
            <p:cNvSpPr txBox="1">
              <a:spLocks noChangeArrowheads="1"/>
            </p:cNvSpPr>
            <p:nvPr/>
          </p:nvSpPr>
          <p:spPr bwMode="auto">
            <a:xfrm>
              <a:off x="384" y="2784"/>
              <a:ext cx="1680" cy="231"/>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BigTable Tablet Server</a:t>
              </a:r>
            </a:p>
          </p:txBody>
        </p:sp>
      </p:grpSp>
      <p:grpSp>
        <p:nvGrpSpPr>
          <p:cNvPr id="762892" name="Group 12">
            <a:extLst>
              <a:ext uri="{FF2B5EF4-FFF2-40B4-BE49-F238E27FC236}">
                <a16:creationId xmlns:a16="http://schemas.microsoft.com/office/drawing/2014/main" id="{42FE3922-2388-28BF-9F3D-6269EAA6B340}"/>
              </a:ext>
            </a:extLst>
          </p:cNvPr>
          <p:cNvGrpSpPr>
            <a:grpSpLocks/>
          </p:cNvGrpSpPr>
          <p:nvPr/>
        </p:nvGrpSpPr>
        <p:grpSpPr bwMode="auto">
          <a:xfrm>
            <a:off x="4724400" y="3711352"/>
            <a:ext cx="2819400" cy="609600"/>
            <a:chOff x="384" y="2736"/>
            <a:chExt cx="1680" cy="384"/>
          </a:xfrm>
        </p:grpSpPr>
        <p:sp>
          <p:nvSpPr>
            <p:cNvPr id="762893" name="Rectangle 13">
              <a:extLst>
                <a:ext uri="{FF2B5EF4-FFF2-40B4-BE49-F238E27FC236}">
                  <a16:creationId xmlns:a16="http://schemas.microsoft.com/office/drawing/2014/main" id="{209CA2AF-6316-19AA-5E70-D4ED1E8C3A40}"/>
                </a:ext>
              </a:extLst>
            </p:cNvPr>
            <p:cNvSpPr>
              <a:spLocks noChangeArrowheads="1"/>
            </p:cNvSpPr>
            <p:nvPr/>
          </p:nvSpPr>
          <p:spPr bwMode="auto">
            <a:xfrm>
              <a:off x="384" y="2736"/>
              <a:ext cx="1680" cy="384"/>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94" name="Text Box 14">
              <a:extLst>
                <a:ext uri="{FF2B5EF4-FFF2-40B4-BE49-F238E27FC236}">
                  <a16:creationId xmlns:a16="http://schemas.microsoft.com/office/drawing/2014/main" id="{5C366555-2C61-4637-5469-76ACC0768F03}"/>
                </a:ext>
              </a:extLst>
            </p:cNvPr>
            <p:cNvSpPr txBox="1">
              <a:spLocks noChangeArrowheads="1"/>
            </p:cNvSpPr>
            <p:nvPr/>
          </p:nvSpPr>
          <p:spPr bwMode="auto">
            <a:xfrm>
              <a:off x="384" y="2784"/>
              <a:ext cx="1680" cy="231"/>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BigTable Tablet Server</a:t>
              </a:r>
            </a:p>
          </p:txBody>
        </p:sp>
      </p:grpSp>
      <p:sp>
        <p:nvSpPr>
          <p:cNvPr id="762895" name="Text Box 15">
            <a:extLst>
              <a:ext uri="{FF2B5EF4-FFF2-40B4-BE49-F238E27FC236}">
                <a16:creationId xmlns:a16="http://schemas.microsoft.com/office/drawing/2014/main" id="{8B23885C-33B4-BB4B-A72F-D81CA771B233}"/>
              </a:ext>
            </a:extLst>
          </p:cNvPr>
          <p:cNvSpPr txBox="1">
            <a:spLocks noChangeArrowheads="1"/>
          </p:cNvSpPr>
          <p:nvPr/>
        </p:nvSpPr>
        <p:spPr bwMode="auto">
          <a:xfrm>
            <a:off x="1066800" y="4320952"/>
            <a:ext cx="27432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Serves data</a:t>
            </a:r>
          </a:p>
        </p:txBody>
      </p:sp>
      <p:sp>
        <p:nvSpPr>
          <p:cNvPr id="762896" name="Text Box 16">
            <a:extLst>
              <a:ext uri="{FF2B5EF4-FFF2-40B4-BE49-F238E27FC236}">
                <a16:creationId xmlns:a16="http://schemas.microsoft.com/office/drawing/2014/main" id="{99D04E67-5825-CE45-BA00-01F193D3A347}"/>
              </a:ext>
            </a:extLst>
          </p:cNvPr>
          <p:cNvSpPr txBox="1">
            <a:spLocks noChangeArrowheads="1"/>
          </p:cNvSpPr>
          <p:nvPr/>
        </p:nvSpPr>
        <p:spPr bwMode="auto">
          <a:xfrm>
            <a:off x="4876800" y="4320952"/>
            <a:ext cx="27432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Serves data</a:t>
            </a:r>
          </a:p>
        </p:txBody>
      </p:sp>
      <p:sp>
        <p:nvSpPr>
          <p:cNvPr id="762897" name="Rectangle 17">
            <a:extLst>
              <a:ext uri="{FF2B5EF4-FFF2-40B4-BE49-F238E27FC236}">
                <a16:creationId xmlns:a16="http://schemas.microsoft.com/office/drawing/2014/main" id="{9BBED3A8-4E2D-3250-6B11-7F931DAADB5C}"/>
              </a:ext>
            </a:extLst>
          </p:cNvPr>
          <p:cNvSpPr>
            <a:spLocks noChangeArrowheads="1"/>
          </p:cNvSpPr>
          <p:nvPr/>
        </p:nvSpPr>
        <p:spPr bwMode="auto">
          <a:xfrm>
            <a:off x="762000" y="4854352"/>
            <a:ext cx="3200400" cy="609600"/>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98" name="Rectangle 18">
            <a:extLst>
              <a:ext uri="{FF2B5EF4-FFF2-40B4-BE49-F238E27FC236}">
                <a16:creationId xmlns:a16="http://schemas.microsoft.com/office/drawing/2014/main" id="{D62D38D3-CD78-0049-65AB-B7D37DC8E347}"/>
              </a:ext>
            </a:extLst>
          </p:cNvPr>
          <p:cNvSpPr>
            <a:spLocks noChangeArrowheads="1"/>
          </p:cNvSpPr>
          <p:nvPr/>
        </p:nvSpPr>
        <p:spPr bwMode="auto">
          <a:xfrm>
            <a:off x="4343400" y="4854352"/>
            <a:ext cx="1524000" cy="609600"/>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99" name="Rectangle 19">
            <a:extLst>
              <a:ext uri="{FF2B5EF4-FFF2-40B4-BE49-F238E27FC236}">
                <a16:creationId xmlns:a16="http://schemas.microsoft.com/office/drawing/2014/main" id="{0FABA12A-AC62-EE66-16DF-36768674EDA7}"/>
              </a:ext>
            </a:extLst>
          </p:cNvPr>
          <p:cNvSpPr>
            <a:spLocks noChangeArrowheads="1"/>
          </p:cNvSpPr>
          <p:nvPr/>
        </p:nvSpPr>
        <p:spPr bwMode="auto">
          <a:xfrm>
            <a:off x="6324600" y="4854352"/>
            <a:ext cx="1981200" cy="609600"/>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900" name="Text Box 20">
            <a:extLst>
              <a:ext uri="{FF2B5EF4-FFF2-40B4-BE49-F238E27FC236}">
                <a16:creationId xmlns:a16="http://schemas.microsoft.com/office/drawing/2014/main" id="{F5A8403E-E5CB-86A8-4A94-1756D5599959}"/>
              </a:ext>
            </a:extLst>
          </p:cNvPr>
          <p:cNvSpPr txBox="1">
            <a:spLocks noChangeArrowheads="1"/>
          </p:cNvSpPr>
          <p:nvPr/>
        </p:nvSpPr>
        <p:spPr bwMode="auto">
          <a:xfrm>
            <a:off x="762000" y="5006752"/>
            <a:ext cx="32004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Cluster scheduling system</a:t>
            </a:r>
          </a:p>
        </p:txBody>
      </p:sp>
      <p:sp>
        <p:nvSpPr>
          <p:cNvPr id="762901" name="Text Box 21">
            <a:extLst>
              <a:ext uri="{FF2B5EF4-FFF2-40B4-BE49-F238E27FC236}">
                <a16:creationId xmlns:a16="http://schemas.microsoft.com/office/drawing/2014/main" id="{E6F62EC4-87AB-3071-8C07-A465015B8A7F}"/>
              </a:ext>
            </a:extLst>
          </p:cNvPr>
          <p:cNvSpPr txBox="1">
            <a:spLocks noChangeArrowheads="1"/>
          </p:cNvSpPr>
          <p:nvPr/>
        </p:nvSpPr>
        <p:spPr bwMode="auto">
          <a:xfrm>
            <a:off x="4343400" y="5006752"/>
            <a:ext cx="14478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GFS</a:t>
            </a:r>
          </a:p>
        </p:txBody>
      </p:sp>
      <p:sp>
        <p:nvSpPr>
          <p:cNvPr id="762902" name="Text Box 22">
            <a:extLst>
              <a:ext uri="{FF2B5EF4-FFF2-40B4-BE49-F238E27FC236}">
                <a16:creationId xmlns:a16="http://schemas.microsoft.com/office/drawing/2014/main" id="{CC725C85-752C-6296-6E23-FBC7EDCBBE98}"/>
              </a:ext>
            </a:extLst>
          </p:cNvPr>
          <p:cNvSpPr txBox="1">
            <a:spLocks noChangeArrowheads="1"/>
          </p:cNvSpPr>
          <p:nvPr/>
        </p:nvSpPr>
        <p:spPr bwMode="auto">
          <a:xfrm>
            <a:off x="6400800" y="5006752"/>
            <a:ext cx="18288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Chubby</a:t>
            </a:r>
          </a:p>
        </p:txBody>
      </p:sp>
      <p:sp>
        <p:nvSpPr>
          <p:cNvPr id="762903" name="Text Box 23">
            <a:extLst>
              <a:ext uri="{FF2B5EF4-FFF2-40B4-BE49-F238E27FC236}">
                <a16:creationId xmlns:a16="http://schemas.microsoft.com/office/drawing/2014/main" id="{3AA31372-8287-30C9-D76F-58C30C01C9B9}"/>
              </a:ext>
            </a:extLst>
          </p:cNvPr>
          <p:cNvSpPr txBox="1">
            <a:spLocks noChangeArrowheads="1"/>
          </p:cNvSpPr>
          <p:nvPr/>
        </p:nvSpPr>
        <p:spPr bwMode="auto">
          <a:xfrm>
            <a:off x="4191000" y="5463952"/>
            <a:ext cx="1828800" cy="64135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Holds tablet data, logs</a:t>
            </a:r>
          </a:p>
        </p:txBody>
      </p:sp>
      <p:sp>
        <p:nvSpPr>
          <p:cNvPr id="762904" name="Text Box 24">
            <a:extLst>
              <a:ext uri="{FF2B5EF4-FFF2-40B4-BE49-F238E27FC236}">
                <a16:creationId xmlns:a16="http://schemas.microsoft.com/office/drawing/2014/main" id="{16470A7F-F042-0D0F-885B-331F3D29D07B}"/>
              </a:ext>
            </a:extLst>
          </p:cNvPr>
          <p:cNvSpPr txBox="1">
            <a:spLocks noChangeArrowheads="1"/>
          </p:cNvSpPr>
          <p:nvPr/>
        </p:nvSpPr>
        <p:spPr bwMode="auto">
          <a:xfrm>
            <a:off x="5943600" y="5463952"/>
            <a:ext cx="2667000" cy="64135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Holds metadata, handles master election</a:t>
            </a:r>
          </a:p>
        </p:txBody>
      </p:sp>
      <p:sp>
        <p:nvSpPr>
          <p:cNvPr id="762905" name="Text Box 25">
            <a:extLst>
              <a:ext uri="{FF2B5EF4-FFF2-40B4-BE49-F238E27FC236}">
                <a16:creationId xmlns:a16="http://schemas.microsoft.com/office/drawing/2014/main" id="{74AEEA5C-FA67-A392-C710-1B7878A0DD40}"/>
              </a:ext>
            </a:extLst>
          </p:cNvPr>
          <p:cNvSpPr txBox="1">
            <a:spLocks noChangeArrowheads="1"/>
          </p:cNvSpPr>
          <p:nvPr/>
        </p:nvSpPr>
        <p:spPr bwMode="auto">
          <a:xfrm>
            <a:off x="1143000" y="5463952"/>
            <a:ext cx="2590800" cy="64135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Handles failover, monitoring</a:t>
            </a:r>
          </a:p>
        </p:txBody>
      </p:sp>
      <p:sp>
        <p:nvSpPr>
          <p:cNvPr id="762906" name="Rectangle 26">
            <a:extLst>
              <a:ext uri="{FF2B5EF4-FFF2-40B4-BE49-F238E27FC236}">
                <a16:creationId xmlns:a16="http://schemas.microsoft.com/office/drawing/2014/main" id="{C9732076-227F-B2CF-8CD6-55808823245C}"/>
              </a:ext>
            </a:extLst>
          </p:cNvPr>
          <p:cNvSpPr>
            <a:spLocks noChangeArrowheads="1"/>
          </p:cNvSpPr>
          <p:nvPr/>
        </p:nvSpPr>
        <p:spPr bwMode="auto">
          <a:xfrm>
            <a:off x="5943600" y="1196752"/>
            <a:ext cx="2819400" cy="2133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62911" name="Group 31">
            <a:extLst>
              <a:ext uri="{FF2B5EF4-FFF2-40B4-BE49-F238E27FC236}">
                <a16:creationId xmlns:a16="http://schemas.microsoft.com/office/drawing/2014/main" id="{514B4072-9057-1DB6-EC06-AEAB5FAF5723}"/>
              </a:ext>
            </a:extLst>
          </p:cNvPr>
          <p:cNvGrpSpPr>
            <a:grpSpLocks/>
          </p:cNvGrpSpPr>
          <p:nvPr/>
        </p:nvGrpSpPr>
        <p:grpSpPr bwMode="auto">
          <a:xfrm>
            <a:off x="6172200" y="1349152"/>
            <a:ext cx="2286000" cy="1752600"/>
            <a:chOff x="3984" y="1200"/>
            <a:chExt cx="1440" cy="1104"/>
          </a:xfrm>
        </p:grpSpPr>
        <p:sp>
          <p:nvSpPr>
            <p:cNvPr id="762907" name="Rectangle 27">
              <a:extLst>
                <a:ext uri="{FF2B5EF4-FFF2-40B4-BE49-F238E27FC236}">
                  <a16:creationId xmlns:a16="http://schemas.microsoft.com/office/drawing/2014/main" id="{84F04A73-9F73-CD79-264C-E979EB54DEC4}"/>
                </a:ext>
              </a:extLst>
            </p:cNvPr>
            <p:cNvSpPr>
              <a:spLocks noChangeArrowheads="1"/>
            </p:cNvSpPr>
            <p:nvPr/>
          </p:nvSpPr>
          <p:spPr bwMode="auto">
            <a:xfrm>
              <a:off x="3984" y="1200"/>
              <a:ext cx="1440" cy="43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908" name="Rectangle 28">
              <a:extLst>
                <a:ext uri="{FF2B5EF4-FFF2-40B4-BE49-F238E27FC236}">
                  <a16:creationId xmlns:a16="http://schemas.microsoft.com/office/drawing/2014/main" id="{53DE0E0C-D7E7-BEDF-B017-47958F03549A}"/>
                </a:ext>
              </a:extLst>
            </p:cNvPr>
            <p:cNvSpPr>
              <a:spLocks noChangeArrowheads="1"/>
            </p:cNvSpPr>
            <p:nvPr/>
          </p:nvSpPr>
          <p:spPr bwMode="auto">
            <a:xfrm>
              <a:off x="3984" y="1632"/>
              <a:ext cx="1440" cy="67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909" name="Text Box 29">
              <a:extLst>
                <a:ext uri="{FF2B5EF4-FFF2-40B4-BE49-F238E27FC236}">
                  <a16:creationId xmlns:a16="http://schemas.microsoft.com/office/drawing/2014/main" id="{681376FF-955D-2D83-1D32-5FF4AED8A5FA}"/>
                </a:ext>
              </a:extLst>
            </p:cNvPr>
            <p:cNvSpPr txBox="1">
              <a:spLocks noChangeArrowheads="1"/>
            </p:cNvSpPr>
            <p:nvPr/>
          </p:nvSpPr>
          <p:spPr bwMode="auto">
            <a:xfrm>
              <a:off x="4032" y="1296"/>
              <a:ext cx="1296" cy="231"/>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BigTable Client</a:t>
              </a:r>
            </a:p>
          </p:txBody>
        </p:sp>
        <p:sp>
          <p:nvSpPr>
            <p:cNvPr id="762910" name="Text Box 30">
              <a:extLst>
                <a:ext uri="{FF2B5EF4-FFF2-40B4-BE49-F238E27FC236}">
                  <a16:creationId xmlns:a16="http://schemas.microsoft.com/office/drawing/2014/main" id="{60F9CD83-BC2E-6E20-3742-B6DFAEE8496B}"/>
                </a:ext>
              </a:extLst>
            </p:cNvPr>
            <p:cNvSpPr txBox="1">
              <a:spLocks noChangeArrowheads="1"/>
            </p:cNvSpPr>
            <p:nvPr/>
          </p:nvSpPr>
          <p:spPr bwMode="auto">
            <a:xfrm>
              <a:off x="4032" y="1776"/>
              <a:ext cx="1296" cy="404"/>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BigTable Client Library</a:t>
              </a:r>
            </a:p>
          </p:txBody>
        </p:sp>
      </p:grpSp>
      <p:sp>
        <p:nvSpPr>
          <p:cNvPr id="762912" name="Line 32">
            <a:extLst>
              <a:ext uri="{FF2B5EF4-FFF2-40B4-BE49-F238E27FC236}">
                <a16:creationId xmlns:a16="http://schemas.microsoft.com/office/drawing/2014/main" id="{5C909D08-D96B-77AA-67CC-F47BA1EF1CD9}"/>
              </a:ext>
            </a:extLst>
          </p:cNvPr>
          <p:cNvSpPr>
            <a:spLocks noChangeShapeType="1"/>
          </p:cNvSpPr>
          <p:nvPr/>
        </p:nvSpPr>
        <p:spPr bwMode="auto">
          <a:xfrm>
            <a:off x="5943600" y="1272952"/>
            <a:ext cx="0" cy="2057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913" name="Line 33">
            <a:extLst>
              <a:ext uri="{FF2B5EF4-FFF2-40B4-BE49-F238E27FC236}">
                <a16:creationId xmlns:a16="http://schemas.microsoft.com/office/drawing/2014/main" id="{2E36048A-AD49-0D73-D4E4-471CFEC39C0A}"/>
              </a:ext>
            </a:extLst>
          </p:cNvPr>
          <p:cNvSpPr>
            <a:spLocks noChangeShapeType="1"/>
          </p:cNvSpPr>
          <p:nvPr/>
        </p:nvSpPr>
        <p:spPr bwMode="auto">
          <a:xfrm>
            <a:off x="5943600" y="3330352"/>
            <a:ext cx="2743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a:extLst>
              <a:ext uri="{FF2B5EF4-FFF2-40B4-BE49-F238E27FC236}">
                <a16:creationId xmlns:a16="http://schemas.microsoft.com/office/drawing/2014/main" id="{33D8E1D3-B772-68AA-B0CD-FB911DAC0761}"/>
              </a:ext>
            </a:extLst>
          </p:cNvPr>
          <p:cNvSpPr>
            <a:spLocks noGrp="1" noChangeArrowheads="1"/>
          </p:cNvSpPr>
          <p:nvPr>
            <p:ph type="title"/>
          </p:nvPr>
        </p:nvSpPr>
        <p:spPr/>
        <p:txBody>
          <a:bodyPr/>
          <a:lstStyle/>
          <a:p>
            <a:r>
              <a:rPr lang="en-US" altLang="en-US"/>
              <a:t>A few implementation notes</a:t>
            </a:r>
          </a:p>
        </p:txBody>
      </p:sp>
      <p:sp>
        <p:nvSpPr>
          <p:cNvPr id="771075" name="Rectangle 3">
            <a:extLst>
              <a:ext uri="{FF2B5EF4-FFF2-40B4-BE49-F238E27FC236}">
                <a16:creationId xmlns:a16="http://schemas.microsoft.com/office/drawing/2014/main" id="{9BBBEEAA-4FD5-3A51-2C4C-3B583A4519C7}"/>
              </a:ext>
            </a:extLst>
          </p:cNvPr>
          <p:cNvSpPr>
            <a:spLocks noGrp="1" noChangeArrowheads="1"/>
          </p:cNvSpPr>
          <p:nvPr>
            <p:ph type="body" idx="1"/>
          </p:nvPr>
        </p:nvSpPr>
        <p:spPr/>
        <p:txBody>
          <a:bodyPr/>
          <a:lstStyle/>
          <a:p>
            <a:r>
              <a:rPr lang="en-US" altLang="en-US"/>
              <a:t>Finding the tablet holding the row you want</a:t>
            </a:r>
          </a:p>
          <a:p>
            <a:pPr lvl="1"/>
            <a:r>
              <a:rPr lang="en-US" altLang="en-US"/>
              <a:t>Hierarchical metadata tablets</a:t>
            </a:r>
          </a:p>
          <a:p>
            <a:r>
              <a:rPr lang="en-US" altLang="en-US"/>
              <a:t>Writing</a:t>
            </a:r>
          </a:p>
          <a:p>
            <a:pPr lvl="1"/>
            <a:r>
              <a:rPr lang="en-US" altLang="en-US"/>
              <a:t>Append-only log held in GFS</a:t>
            </a:r>
          </a:p>
          <a:p>
            <a:r>
              <a:rPr lang="en-US" altLang="en-US"/>
              <a:t>A million and one details</a:t>
            </a:r>
          </a:p>
          <a:p>
            <a:pPr lvl="1"/>
            <a:r>
              <a:rPr lang="en-US" altLang="en-US"/>
              <a:t>Locality groups</a:t>
            </a:r>
          </a:p>
          <a:p>
            <a:pPr lvl="1"/>
            <a:r>
              <a:rPr lang="en-US" altLang="en-US"/>
              <a:t>Compression</a:t>
            </a:r>
          </a:p>
          <a:p>
            <a:pPr lvl="1"/>
            <a:r>
              <a:rPr lang="en-US" altLang="en-US"/>
              <a:t>Caching</a:t>
            </a:r>
          </a:p>
          <a:p>
            <a:pPr lvl="1"/>
            <a:r>
              <a:rPr lang="en-US" altLang="en-US"/>
              <a:t>Bloom filters</a:t>
            </a:r>
          </a:p>
          <a:p>
            <a:pPr lvl="1"/>
            <a:r>
              <a:rPr lang="en-US" altLang="en-US"/>
              <a:t>Commit log implementation</a:t>
            </a:r>
          </a:p>
          <a:p>
            <a:pPr lvl="1"/>
            <a:r>
              <a:rPr lang="en-US" altLang="en-US"/>
              <a:t>Tablet recovery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1FB0-E872-45AA-3F0C-818567E7E0DF}"/>
              </a:ext>
            </a:extLst>
          </p:cNvPr>
          <p:cNvSpPr>
            <a:spLocks noGrp="1"/>
          </p:cNvSpPr>
          <p:nvPr>
            <p:ph type="title"/>
          </p:nvPr>
        </p:nvSpPr>
        <p:spPr/>
        <p:txBody>
          <a:bodyPr/>
          <a:lstStyle/>
          <a:p>
            <a:r>
              <a:rPr lang="en-US" dirty="0" err="1"/>
              <a:t>后续内容</a:t>
            </a:r>
            <a:endParaRPr lang="en-US" dirty="0"/>
          </a:p>
        </p:txBody>
      </p:sp>
      <p:sp>
        <p:nvSpPr>
          <p:cNvPr id="3" name="Content Placeholder 2">
            <a:extLst>
              <a:ext uri="{FF2B5EF4-FFF2-40B4-BE49-F238E27FC236}">
                <a16:creationId xmlns:a16="http://schemas.microsoft.com/office/drawing/2014/main" id="{B7FA00CE-A9C5-2810-F618-2957AC0C7C1E}"/>
              </a:ext>
            </a:extLst>
          </p:cNvPr>
          <p:cNvSpPr>
            <a:spLocks noGrp="1"/>
          </p:cNvSpPr>
          <p:nvPr>
            <p:ph idx="1"/>
          </p:nvPr>
        </p:nvSpPr>
        <p:spPr/>
        <p:txBody>
          <a:bodyPr/>
          <a:lstStyle/>
          <a:p>
            <a:r>
              <a:rPr lang="en-US" dirty="0"/>
              <a:t>HDFS</a:t>
            </a:r>
          </a:p>
          <a:p>
            <a:r>
              <a:rPr lang="en-US" b="1" dirty="0">
                <a:solidFill>
                  <a:srgbClr val="FF0000"/>
                </a:solidFill>
              </a:rPr>
              <a:t>Map</a:t>
            </a:r>
            <a:r>
              <a:rPr lang="en-US" altLang="zh-CN" b="1" dirty="0">
                <a:solidFill>
                  <a:srgbClr val="FF0000"/>
                </a:solidFill>
              </a:rPr>
              <a:t>Reduce</a:t>
            </a:r>
            <a:r>
              <a:rPr lang="zh-CN" altLang="en-US" dirty="0"/>
              <a:t> </a:t>
            </a:r>
            <a:r>
              <a:rPr lang="en-US" altLang="zh-CN" dirty="0"/>
              <a:t>(</a:t>
            </a:r>
            <a:r>
              <a:rPr lang="zh-CN" altLang="en-US" dirty="0"/>
              <a:t>看另外一个</a:t>
            </a:r>
            <a:r>
              <a:rPr lang="en-US" altLang="zh-CN" dirty="0"/>
              <a:t>ppt)</a:t>
            </a:r>
          </a:p>
          <a:p>
            <a:r>
              <a:rPr lang="en-US" altLang="zh-CN" dirty="0"/>
              <a:t>HBase</a:t>
            </a:r>
            <a:endParaRPr lang="en-US" dirty="0"/>
          </a:p>
        </p:txBody>
      </p:sp>
    </p:spTree>
    <p:extLst>
      <p:ext uri="{BB962C8B-B14F-4D97-AF65-F5344CB8AC3E}">
        <p14:creationId xmlns:p14="http://schemas.microsoft.com/office/powerpoint/2010/main" val="20127327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1FB0-E872-45AA-3F0C-818567E7E0DF}"/>
              </a:ext>
            </a:extLst>
          </p:cNvPr>
          <p:cNvSpPr>
            <a:spLocks noGrp="1"/>
          </p:cNvSpPr>
          <p:nvPr>
            <p:ph type="title"/>
          </p:nvPr>
        </p:nvSpPr>
        <p:spPr/>
        <p:txBody>
          <a:bodyPr/>
          <a:lstStyle/>
          <a:p>
            <a:r>
              <a:rPr lang="en-US" dirty="0" err="1"/>
              <a:t>后续内容</a:t>
            </a:r>
            <a:endParaRPr lang="en-US" dirty="0"/>
          </a:p>
        </p:txBody>
      </p:sp>
      <p:sp>
        <p:nvSpPr>
          <p:cNvPr id="3" name="Content Placeholder 2">
            <a:extLst>
              <a:ext uri="{FF2B5EF4-FFF2-40B4-BE49-F238E27FC236}">
                <a16:creationId xmlns:a16="http://schemas.microsoft.com/office/drawing/2014/main" id="{B7FA00CE-A9C5-2810-F618-2957AC0C7C1E}"/>
              </a:ext>
            </a:extLst>
          </p:cNvPr>
          <p:cNvSpPr>
            <a:spLocks noGrp="1"/>
          </p:cNvSpPr>
          <p:nvPr>
            <p:ph idx="1"/>
          </p:nvPr>
        </p:nvSpPr>
        <p:spPr/>
        <p:txBody>
          <a:bodyPr/>
          <a:lstStyle/>
          <a:p>
            <a:r>
              <a:rPr lang="en-US" dirty="0"/>
              <a:t>HDFS</a:t>
            </a:r>
          </a:p>
          <a:p>
            <a:r>
              <a:rPr lang="en-US" dirty="0"/>
              <a:t>Map</a:t>
            </a:r>
            <a:r>
              <a:rPr lang="en-US" altLang="zh-CN" dirty="0"/>
              <a:t>Reduce</a:t>
            </a:r>
            <a:r>
              <a:rPr lang="zh-CN" altLang="en-US" dirty="0"/>
              <a:t> </a:t>
            </a:r>
            <a:r>
              <a:rPr lang="en-US" altLang="zh-CN" dirty="0"/>
              <a:t>(</a:t>
            </a:r>
            <a:r>
              <a:rPr lang="zh-CN" altLang="en-US" dirty="0"/>
              <a:t>看另外一个</a:t>
            </a:r>
            <a:r>
              <a:rPr lang="en-US" altLang="zh-CN" dirty="0"/>
              <a:t>ppt)</a:t>
            </a:r>
          </a:p>
          <a:p>
            <a:r>
              <a:rPr lang="en-US" altLang="zh-CN" b="1" dirty="0">
                <a:solidFill>
                  <a:srgbClr val="FF0000"/>
                </a:solidFill>
              </a:rPr>
              <a:t>HBase</a:t>
            </a:r>
            <a:endParaRPr lang="en-US" b="1" dirty="0">
              <a:solidFill>
                <a:srgbClr val="FF0000"/>
              </a:solidFill>
            </a:endParaRPr>
          </a:p>
        </p:txBody>
      </p:sp>
    </p:spTree>
    <p:extLst>
      <p:ext uri="{BB962C8B-B14F-4D97-AF65-F5344CB8AC3E}">
        <p14:creationId xmlns:p14="http://schemas.microsoft.com/office/powerpoint/2010/main" val="33114052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6AD1A-3B27-47C2-AA8E-7D6039E1ED81}"/>
              </a:ext>
            </a:extLst>
          </p:cNvPr>
          <p:cNvSpPr>
            <a:spLocks noGrp="1"/>
          </p:cNvSpPr>
          <p:nvPr>
            <p:ph type="title"/>
          </p:nvPr>
        </p:nvSpPr>
        <p:spPr/>
        <p:txBody>
          <a:bodyPr/>
          <a:lstStyle/>
          <a:p>
            <a:r>
              <a:rPr lang="zh-CN" altLang="en-US" dirty="0"/>
              <a:t>初识</a:t>
            </a:r>
            <a:r>
              <a:rPr lang="en-US" altLang="zh-CN" dirty="0"/>
              <a:t>HBase</a:t>
            </a:r>
            <a:endParaRPr lang="zh-CN" altLang="en-US" dirty="0"/>
          </a:p>
        </p:txBody>
      </p:sp>
      <p:sp>
        <p:nvSpPr>
          <p:cNvPr id="5" name="内容占位符 4">
            <a:extLst>
              <a:ext uri="{FF2B5EF4-FFF2-40B4-BE49-F238E27FC236}">
                <a16:creationId xmlns:a16="http://schemas.microsoft.com/office/drawing/2014/main" id="{59EC720F-7F23-47E6-A49F-608D013D36BA}"/>
              </a:ext>
            </a:extLst>
          </p:cNvPr>
          <p:cNvSpPr>
            <a:spLocks noGrp="1"/>
          </p:cNvSpPr>
          <p:nvPr>
            <p:ph idx="1"/>
          </p:nvPr>
        </p:nvSpPr>
        <p:spPr/>
        <p:txBody>
          <a:bodyPr/>
          <a:lstStyle/>
          <a:p>
            <a:r>
              <a:rPr lang="en-US" altLang="zh-CN" dirty="0"/>
              <a:t>HBase </a:t>
            </a:r>
            <a:r>
              <a:rPr lang="zh-CN" altLang="en-US" dirty="0"/>
              <a:t>是一个面向列式存储的分布式数据库，其设计思想来源于 </a:t>
            </a:r>
            <a:r>
              <a:rPr lang="en-US" altLang="zh-CN" dirty="0"/>
              <a:t>Google </a:t>
            </a:r>
            <a:r>
              <a:rPr lang="zh-CN" altLang="en-US" dirty="0"/>
              <a:t>的 </a:t>
            </a:r>
            <a:r>
              <a:rPr lang="en-US" altLang="zh-CN" dirty="0" err="1"/>
              <a:t>BigTable</a:t>
            </a:r>
            <a:r>
              <a:rPr lang="en-US" altLang="zh-CN" dirty="0"/>
              <a:t> </a:t>
            </a:r>
            <a:r>
              <a:rPr lang="zh-CN" altLang="en-US" dirty="0"/>
              <a:t>论文。</a:t>
            </a:r>
            <a:endParaRPr lang="en-US" altLang="zh-CN" dirty="0"/>
          </a:p>
          <a:p>
            <a:r>
              <a:rPr lang="en-US" altLang="zh-CN" dirty="0">
                <a:solidFill>
                  <a:srgbClr val="FF0000"/>
                </a:solidFill>
              </a:rPr>
              <a:t>HBase </a:t>
            </a:r>
            <a:r>
              <a:rPr lang="zh-CN" altLang="en-US" dirty="0">
                <a:solidFill>
                  <a:srgbClr val="FF0000"/>
                </a:solidFill>
              </a:rPr>
              <a:t>底层存储基于 </a:t>
            </a:r>
            <a:r>
              <a:rPr lang="en-US" altLang="zh-CN" dirty="0">
                <a:solidFill>
                  <a:srgbClr val="FF0000"/>
                </a:solidFill>
              </a:rPr>
              <a:t>HDFS </a:t>
            </a:r>
            <a:r>
              <a:rPr lang="zh-CN" altLang="en-US" dirty="0">
                <a:solidFill>
                  <a:srgbClr val="FF0000"/>
                </a:solidFill>
              </a:rPr>
              <a:t>实现，集群的管理基于 </a:t>
            </a:r>
            <a:r>
              <a:rPr lang="en-US" altLang="zh-CN" dirty="0" err="1">
                <a:solidFill>
                  <a:srgbClr val="FF0000"/>
                </a:solidFill>
              </a:rPr>
              <a:t>ZooKeeper</a:t>
            </a:r>
            <a:r>
              <a:rPr lang="en-US" altLang="zh-CN" dirty="0">
                <a:solidFill>
                  <a:srgbClr val="FF0000"/>
                </a:solidFill>
              </a:rPr>
              <a:t> </a:t>
            </a:r>
            <a:r>
              <a:rPr lang="zh-CN" altLang="en-US" dirty="0">
                <a:solidFill>
                  <a:srgbClr val="FF0000"/>
                </a:solidFill>
              </a:rPr>
              <a:t>实现。</a:t>
            </a:r>
            <a:endParaRPr lang="en-US" altLang="zh-CN" dirty="0">
              <a:solidFill>
                <a:srgbClr val="FF0000"/>
              </a:solidFill>
            </a:endParaRPr>
          </a:p>
          <a:p>
            <a:r>
              <a:rPr lang="en-US" altLang="zh-CN" dirty="0"/>
              <a:t>HBase </a:t>
            </a:r>
            <a:r>
              <a:rPr lang="zh-CN" altLang="en-US" dirty="0"/>
              <a:t>良好的分布式架构设计为海量数据的快速存储、随机访问提供了可能，基于数据副本机制和分区机制可以轻松实现在线扩容、缩容和数据容灾。</a:t>
            </a:r>
            <a:endParaRPr lang="en-US" altLang="zh-CN" dirty="0"/>
          </a:p>
          <a:p>
            <a:r>
              <a:rPr lang="zh-CN" altLang="en-US" dirty="0"/>
              <a:t>是大数据领域中 </a:t>
            </a:r>
            <a:r>
              <a:rPr lang="en-US" altLang="zh-CN" dirty="0"/>
              <a:t>Key-Value </a:t>
            </a:r>
            <a:r>
              <a:rPr lang="zh-CN" altLang="en-US" dirty="0"/>
              <a:t>数据结构存储最常用的数据库方案。</a:t>
            </a:r>
          </a:p>
        </p:txBody>
      </p:sp>
    </p:spTree>
    <p:extLst>
      <p:ext uri="{BB962C8B-B14F-4D97-AF65-F5344CB8AC3E}">
        <p14:creationId xmlns:p14="http://schemas.microsoft.com/office/powerpoint/2010/main" val="41417779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19786</TotalTime>
  <Words>13219</Words>
  <Application>Microsoft Office PowerPoint</Application>
  <PresentationFormat>全屏显示(4:3)</PresentationFormat>
  <Paragraphs>1445</Paragraphs>
  <Slides>176</Slides>
  <Notes>58</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176</vt:i4>
      </vt:variant>
    </vt:vector>
  </HeadingPairs>
  <TitlesOfParts>
    <vt:vector size="198" baseType="lpstr">
      <vt:lpstr>-apple-system</vt:lpstr>
      <vt:lpstr>Gulim</vt:lpstr>
      <vt:lpstr>Monotype Sorts</vt:lpstr>
      <vt:lpstr>MS PGothic</vt:lpstr>
      <vt:lpstr>TradeGothic</vt:lpstr>
      <vt:lpstr>等线</vt:lpstr>
      <vt:lpstr>楷体</vt:lpstr>
      <vt:lpstr>宋体</vt:lpstr>
      <vt:lpstr>微软雅黑</vt:lpstr>
      <vt:lpstr>文鼎新特黑</vt:lpstr>
      <vt:lpstr>Arial</vt:lpstr>
      <vt:lpstr>Calibri</vt:lpstr>
      <vt:lpstr>Calibri Light</vt:lpstr>
      <vt:lpstr>Courier New</vt:lpstr>
      <vt:lpstr>Garamond</vt:lpstr>
      <vt:lpstr>Helvetica</vt:lpstr>
      <vt:lpstr>Tahoma</vt:lpstr>
      <vt:lpstr>Verdana</vt:lpstr>
      <vt:lpstr>Wingdings</vt:lpstr>
      <vt:lpstr>Office 主题​​</vt:lpstr>
      <vt:lpstr>1_Office 主题</vt:lpstr>
      <vt:lpstr>默认设计模板</vt:lpstr>
      <vt:lpstr>大数据系统开发</vt:lpstr>
      <vt:lpstr>大数据系统开发</vt:lpstr>
      <vt:lpstr>成绩评定</vt:lpstr>
      <vt:lpstr>悟</vt:lpstr>
      <vt:lpstr>思考题</vt:lpstr>
      <vt:lpstr>思考题</vt:lpstr>
      <vt:lpstr>思考题</vt:lpstr>
      <vt:lpstr>思考题</vt:lpstr>
      <vt:lpstr>思考题</vt:lpstr>
      <vt:lpstr>课程内容</vt:lpstr>
      <vt:lpstr>课程目标</vt:lpstr>
      <vt:lpstr>大数据概述</vt:lpstr>
      <vt:lpstr>大数据时代背景</vt:lpstr>
      <vt:lpstr>大数据名词由来</vt:lpstr>
      <vt:lpstr>大数据时代</vt:lpstr>
      <vt:lpstr>大数据时代</vt:lpstr>
      <vt:lpstr>大数据4V特征</vt:lpstr>
      <vt:lpstr>大数据要解决的问题</vt:lpstr>
      <vt:lpstr>如何解决？</vt:lpstr>
      <vt:lpstr>关系数据库</vt:lpstr>
      <vt:lpstr>PowerPoint 演示文稿</vt:lpstr>
      <vt:lpstr>仅仅依赖数据库是不可行的！</vt:lpstr>
      <vt:lpstr>大数据技术</vt:lpstr>
      <vt:lpstr>PowerPoint 演示文稿</vt:lpstr>
      <vt:lpstr>大数据与云计算</vt:lpstr>
      <vt:lpstr>思考题</vt:lpstr>
      <vt:lpstr>思考题</vt:lpstr>
      <vt:lpstr>Hadoop是什么？</vt:lpstr>
      <vt:lpstr>Hadoop起源</vt:lpstr>
      <vt:lpstr>PowerPoint 演示文稿</vt:lpstr>
      <vt:lpstr>Hadoop的核心架构</vt:lpstr>
      <vt:lpstr>思考题</vt:lpstr>
      <vt:lpstr>Motivation: Google Example</vt:lpstr>
      <vt:lpstr>Large-scale Computing</vt:lpstr>
      <vt:lpstr>PowerPoint 演示文稿</vt:lpstr>
      <vt:lpstr>Divide and Conquer</vt:lpstr>
      <vt:lpstr>Idea and Solution</vt:lpstr>
      <vt:lpstr>Distributed processing is non-trivial </vt:lpstr>
      <vt:lpstr>Big data storage is challenging</vt:lpstr>
      <vt:lpstr>PowerPoint 演示文稿</vt:lpstr>
      <vt:lpstr>Storage Infrastructure</vt:lpstr>
      <vt:lpstr>Hadoop offers</vt:lpstr>
      <vt:lpstr>Hadoop offers</vt:lpstr>
      <vt:lpstr>A real world example of New York Times</vt:lpstr>
      <vt:lpstr>A real world example of New York Times</vt:lpstr>
      <vt:lpstr>So we are </vt:lpstr>
      <vt:lpstr>Hadoop大数据处理的意义</vt:lpstr>
      <vt:lpstr>Hadoop2.0</vt:lpstr>
      <vt:lpstr>Hadoop生态圈</vt:lpstr>
      <vt:lpstr>Hadoop生态圈</vt:lpstr>
      <vt:lpstr>Hadoop的优点</vt:lpstr>
      <vt:lpstr>发展现状</vt:lpstr>
      <vt:lpstr>Who are using Hadoop?</vt:lpstr>
      <vt:lpstr>Hadoop Resources</vt:lpstr>
      <vt:lpstr>后续内容</vt:lpstr>
      <vt:lpstr>HDFS Hadoop Distributed File System</vt:lpstr>
      <vt:lpstr>HDFS Outline</vt:lpstr>
      <vt:lpstr>Motivation Questions</vt:lpstr>
      <vt:lpstr>Motivation Questions</vt:lpstr>
      <vt:lpstr>Motivation Questions</vt:lpstr>
      <vt:lpstr>Motivation Questions</vt:lpstr>
      <vt:lpstr>Motivation Questions</vt:lpstr>
      <vt:lpstr>HDFS Architecture: Master-Slave</vt:lpstr>
      <vt:lpstr>Distributed File System</vt:lpstr>
      <vt:lpstr>Distributed File System</vt:lpstr>
      <vt:lpstr>HDFS Architecture: Master-Slave</vt:lpstr>
      <vt:lpstr>HDFS Architecture: Master-Slave</vt:lpstr>
      <vt:lpstr>HDFS Architecture: Master-Slave</vt:lpstr>
      <vt:lpstr>HDFS Architecture: Master-Slave</vt:lpstr>
      <vt:lpstr>HDFS Architecture: Master-Slave</vt:lpstr>
      <vt:lpstr>HDFS Inside: Name Node</vt:lpstr>
      <vt:lpstr>HDFS Inside: Name Node</vt:lpstr>
      <vt:lpstr>HDFS Inside: Blocks</vt:lpstr>
      <vt:lpstr>HDFS Inside: Blocks</vt:lpstr>
      <vt:lpstr>HDFS Inside: Read</vt:lpstr>
      <vt:lpstr>HDFS Inside: Read</vt:lpstr>
      <vt:lpstr>HDFS Inside: Read</vt:lpstr>
      <vt:lpstr>HDFS Topology</vt:lpstr>
      <vt:lpstr>HDFS Inside: Network Topology</vt:lpstr>
      <vt:lpstr>Hierarchical Topology</vt:lpstr>
      <vt:lpstr>HDFS Inside: Network Topology</vt:lpstr>
      <vt:lpstr>HDFS Inside: Network Topology</vt:lpstr>
      <vt:lpstr>HDFS Inside: Write</vt:lpstr>
      <vt:lpstr>HDFS Inside: Write</vt:lpstr>
      <vt:lpstr>HDFS Inside: Write</vt:lpstr>
      <vt:lpstr>HDFS Inside: Write</vt:lpstr>
      <vt:lpstr>HDFS</vt:lpstr>
      <vt:lpstr>Summary</vt:lpstr>
      <vt:lpstr>What is BigTable?</vt:lpstr>
      <vt:lpstr>Motivating example</vt:lpstr>
      <vt:lpstr>Why?</vt:lpstr>
      <vt:lpstr>Relative to a DBMS, BigTable provides …</vt:lpstr>
      <vt:lpstr>Physical representation of data</vt:lpstr>
      <vt:lpstr>Software structure of a BigTable cell</vt:lpstr>
      <vt:lpstr>High-level structure</vt:lpstr>
      <vt:lpstr>A few implementation notes</vt:lpstr>
      <vt:lpstr>后续内容</vt:lpstr>
      <vt:lpstr>后续内容</vt:lpstr>
      <vt:lpstr>初识HBase</vt:lpstr>
      <vt:lpstr>Hbase理论基础</vt:lpstr>
      <vt:lpstr>SQL- NoSQL</vt:lpstr>
      <vt:lpstr>稀疏表存储</vt:lpstr>
      <vt:lpstr>稀疏表存储</vt:lpstr>
      <vt:lpstr>Hbase数据存储方式</vt:lpstr>
      <vt:lpstr>HBase 插入删除</vt:lpstr>
      <vt:lpstr>HBase 数据模型</vt:lpstr>
      <vt:lpstr>Column Family</vt:lpstr>
      <vt:lpstr>RowKey</vt:lpstr>
      <vt:lpstr>Region</vt:lpstr>
      <vt:lpstr>TimeStamp</vt:lpstr>
      <vt:lpstr>HBase 基本特征</vt:lpstr>
      <vt:lpstr>HBase特点(1/2)</vt:lpstr>
      <vt:lpstr>HBase特点(2/2)</vt:lpstr>
      <vt:lpstr>HBase体系结构</vt:lpstr>
      <vt:lpstr>HMaster</vt:lpstr>
      <vt:lpstr>RegionServer</vt:lpstr>
      <vt:lpstr>ZooKeeper</vt:lpstr>
      <vt:lpstr>HBase 存储基本架构</vt:lpstr>
      <vt:lpstr>HBase 存储架构： Regions 和 HBase Master</vt:lpstr>
      <vt:lpstr>再议HMaster</vt:lpstr>
      <vt:lpstr>HBase 架构要素之ZooKeeper</vt:lpstr>
      <vt:lpstr>理解心跳</vt:lpstr>
      <vt:lpstr>HBase 存储的架构（获取数据）</vt:lpstr>
      <vt:lpstr>HBase 存储架构（索引）</vt:lpstr>
      <vt:lpstr>Hbase之数据流</vt:lpstr>
      <vt:lpstr>理解Meta Table</vt:lpstr>
      <vt:lpstr>HBase 存储架构-与HDFS的交互</vt:lpstr>
      <vt:lpstr>解析 HRegionServer的机制</vt:lpstr>
      <vt:lpstr>HRegion Server :写机制</vt:lpstr>
      <vt:lpstr>HRegion Server :读机制</vt:lpstr>
      <vt:lpstr>HRegion Split</vt:lpstr>
      <vt:lpstr>HRegion负载均衡</vt:lpstr>
      <vt:lpstr>HRegionServer 宕机恢复</vt:lpstr>
      <vt:lpstr>回过头再思考</vt:lpstr>
      <vt:lpstr>行式存储与列式存储</vt:lpstr>
      <vt:lpstr>行式与列式存储示例</vt:lpstr>
      <vt:lpstr>行式存储与列式存储</vt:lpstr>
      <vt:lpstr>数据压缩</vt:lpstr>
      <vt:lpstr>列式存储查询性能示例</vt:lpstr>
      <vt:lpstr>PowerPoint 演示文稿</vt:lpstr>
      <vt:lpstr>预写日志WAL（Write-Ahead-Log）</vt:lpstr>
      <vt:lpstr>预写日志WAL（Write-Ahead-Log）</vt:lpstr>
      <vt:lpstr>HBase读流程</vt:lpstr>
      <vt:lpstr>扩展内容（不考试）</vt:lpstr>
      <vt:lpstr>Apache Spark</vt:lpstr>
      <vt:lpstr>Spark结构</vt:lpstr>
      <vt:lpstr>计算机不同资源的性能</vt:lpstr>
      <vt:lpstr>Spark优点</vt:lpstr>
      <vt:lpstr>Spark比MapReduce快</vt:lpstr>
      <vt:lpstr>Spark生态圈</vt:lpstr>
      <vt:lpstr>Spark与Hadoop</vt:lpstr>
      <vt:lpstr>Spark基本概念（1/2)</vt:lpstr>
      <vt:lpstr>Spark基本概念（2/2)</vt:lpstr>
      <vt:lpstr>Spark运行流程</vt:lpstr>
      <vt:lpstr>Spark部署</vt:lpstr>
      <vt:lpstr>Flink</vt:lpstr>
      <vt:lpstr>PowerPoint 演示文稿</vt:lpstr>
      <vt:lpstr>Flink是什么</vt:lpstr>
      <vt:lpstr>Flink的数据处理思想</vt:lpstr>
      <vt:lpstr>多场景的部署方式</vt:lpstr>
      <vt:lpstr>数据的多种规模应用</vt:lpstr>
      <vt:lpstr>充分利用内存的性能</vt:lpstr>
      <vt:lpstr>Flink 在快手实时多维分析场景的应用</vt:lpstr>
      <vt:lpstr>Flink在快手中的应用</vt:lpstr>
      <vt:lpstr>快手应用场景</vt:lpstr>
      <vt:lpstr>快手应用场景</vt:lpstr>
      <vt:lpstr>快手应用场景</vt:lpstr>
      <vt:lpstr>Flink 集群规模</vt:lpstr>
      <vt:lpstr>PowerPoint 演示文稿</vt:lpstr>
      <vt:lpstr>PowerPoint 演示文稿</vt:lpstr>
      <vt:lpstr>方案选型</vt:lpstr>
      <vt:lpstr>方案设计</vt:lpstr>
      <vt:lpstr>为什么要使用Apache Storm</vt:lpstr>
      <vt:lpstr>Storm应用场景</vt:lpstr>
      <vt:lpstr>Apache Kafka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dc:creator>
  <cp:lastModifiedBy>昌国</cp:lastModifiedBy>
  <cp:revision>237</cp:revision>
  <dcterms:created xsi:type="dcterms:W3CDTF">2019-11-13T08:47:39Z</dcterms:created>
  <dcterms:modified xsi:type="dcterms:W3CDTF">2022-09-17T15:52:02Z</dcterms:modified>
</cp:coreProperties>
</file>